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3"/>
  </p:notesMasterIdLst>
  <p:handoutMasterIdLst>
    <p:handoutMasterId r:id="rId64"/>
  </p:handoutMasterIdLst>
  <p:sldIdLst>
    <p:sldId id="413" r:id="rId5"/>
    <p:sldId id="456" r:id="rId6"/>
    <p:sldId id="365" r:id="rId7"/>
    <p:sldId id="420" r:id="rId8"/>
    <p:sldId id="436" r:id="rId9"/>
    <p:sldId id="437" r:id="rId10"/>
    <p:sldId id="419" r:id="rId11"/>
    <p:sldId id="423" r:id="rId12"/>
    <p:sldId id="422" r:id="rId13"/>
    <p:sldId id="380" r:id="rId14"/>
    <p:sldId id="441" r:id="rId15"/>
    <p:sldId id="429" r:id="rId16"/>
    <p:sldId id="430" r:id="rId17"/>
    <p:sldId id="416" r:id="rId18"/>
    <p:sldId id="398" r:id="rId19"/>
    <p:sldId id="427" r:id="rId20"/>
    <p:sldId id="431" r:id="rId21"/>
    <p:sldId id="432" r:id="rId22"/>
    <p:sldId id="439" r:id="rId23"/>
    <p:sldId id="425" r:id="rId24"/>
    <p:sldId id="368" r:id="rId25"/>
    <p:sldId id="405" r:id="rId26"/>
    <p:sldId id="409" r:id="rId27"/>
    <p:sldId id="440" r:id="rId28"/>
    <p:sldId id="366" r:id="rId29"/>
    <p:sldId id="371" r:id="rId30"/>
    <p:sldId id="369" r:id="rId31"/>
    <p:sldId id="377" r:id="rId32"/>
    <p:sldId id="378" r:id="rId33"/>
    <p:sldId id="379" r:id="rId34"/>
    <p:sldId id="392" r:id="rId35"/>
    <p:sldId id="393" r:id="rId36"/>
    <p:sldId id="394" r:id="rId37"/>
    <p:sldId id="395" r:id="rId38"/>
    <p:sldId id="428" r:id="rId39"/>
    <p:sldId id="442" r:id="rId40"/>
    <p:sldId id="447" r:id="rId41"/>
    <p:sldId id="450" r:id="rId42"/>
    <p:sldId id="451" r:id="rId43"/>
    <p:sldId id="452" r:id="rId44"/>
    <p:sldId id="453" r:id="rId45"/>
    <p:sldId id="454" r:id="rId46"/>
    <p:sldId id="455" r:id="rId47"/>
    <p:sldId id="443" r:id="rId48"/>
    <p:sldId id="385" r:id="rId49"/>
    <p:sldId id="444" r:id="rId50"/>
    <p:sldId id="445" r:id="rId51"/>
    <p:sldId id="376" r:id="rId52"/>
    <p:sldId id="446" r:id="rId53"/>
    <p:sldId id="373" r:id="rId54"/>
    <p:sldId id="449" r:id="rId55"/>
    <p:sldId id="384" r:id="rId56"/>
    <p:sldId id="388" r:id="rId57"/>
    <p:sldId id="396" r:id="rId58"/>
    <p:sldId id="433" r:id="rId59"/>
    <p:sldId id="438" r:id="rId60"/>
    <p:sldId id="448" r:id="rId61"/>
    <p:sldId id="435" r:id="rId62"/>
  </p:sldIdLst>
  <p:sldSz cx="12192000" cy="6858000"/>
  <p:notesSz cx="6797675" cy="9928225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1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pos="7152" userDrawn="1">
          <p15:clr>
            <a:srgbClr val="A4A3A4"/>
          </p15:clr>
        </p15:guide>
        <p15:guide id="5" orient="horz" pos="816" userDrawn="1">
          <p15:clr>
            <a:srgbClr val="A4A3A4"/>
          </p15:clr>
        </p15:guide>
        <p15:guide id="6" orient="horz" pos="3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86C9"/>
    <a:srgbClr val="FF5050"/>
    <a:srgbClr val="FFB9B9"/>
    <a:srgbClr val="FFFFFF"/>
    <a:srgbClr val="000000"/>
    <a:srgbClr val="6D6E70"/>
    <a:srgbClr val="205A88"/>
    <a:srgbClr val="A0DC5F"/>
    <a:srgbClr val="1E96AA"/>
    <a:srgbClr val="A078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BF3BFD-76D7-42C9-A088-147AA0D5C452}" v="1563" dt="2019-11-27T22:03:32.7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8" autoAdjust="0"/>
    <p:restoredTop sz="71345" autoAdjust="0"/>
  </p:normalViewPr>
  <p:slideViewPr>
    <p:cSldViewPr snapToGrid="0" snapToObjects="1">
      <p:cViewPr varScale="1">
        <p:scale>
          <a:sx n="62" d="100"/>
          <a:sy n="62" d="100"/>
        </p:scale>
        <p:origin x="1670" y="43"/>
      </p:cViewPr>
      <p:guideLst>
        <p:guide orient="horz" pos="1014"/>
        <p:guide pos="3840"/>
        <p:guide pos="528"/>
        <p:guide pos="7152"/>
        <p:guide orient="horz" pos="816"/>
        <p:guide orient="horz" pos="3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13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accent6">
                    <a:lumMod val="25000"/>
                  </a:schemeClr>
                </a:solidFill>
              </a:rPr>
              <a:t>Accept</a:t>
            </a:r>
          </a:p>
        </c:rich>
      </c:tx>
      <c:layout>
        <c:manualLayout>
          <c:xMode val="edge"/>
          <c:yMode val="edge"/>
          <c:x val="0.33143707158220603"/>
          <c:y val="1.41558591940713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accent6">
                  <a:lumMod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8205369564164149E-2"/>
          <c:y val="0.20747581009598118"/>
          <c:w val="0.9310293394979271"/>
          <c:h val="0.809937429220436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ACI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</c:spPr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85B-400A-B5AC-4AC08BFCD2B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85B-400A-B5AC-4AC08BFCD2B8}"/>
              </c:ext>
            </c:extLst>
          </c:dPt>
          <c:dLbls>
            <c:dLbl>
              <c:idx val="0"/>
              <c:layout>
                <c:manualLayout>
                  <c:x val="2.8076837070474849E-2"/>
                  <c:y val="-1.090402369922295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 b="1" i="0" u="none" strike="noStrike" kern="1200" baseline="0" dirty="0">
                        <a:solidFill>
                          <a:schemeClr val="bg1"/>
                        </a:solidFill>
                      </a:rPr>
                      <a:t>&gt;</a:t>
                    </a:r>
                    <a:fld id="{10A863FA-1E33-4D8E-821B-CE88D32330C7}" type="VALUE">
                      <a:rPr lang="en-US" sz="1400" smtClean="0">
                        <a:solidFill>
                          <a:schemeClr val="bg1"/>
                        </a:solidFill>
                      </a:rPr>
                      <a:pPr>
                        <a:defRPr sz="1400" b="1"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n-US" sz="1400" b="1" i="0" u="none" strike="noStrike" kern="1200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828951668799615"/>
                      <c:h val="0.110930267766761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85B-400A-B5AC-4AC08BFCD2B8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85B-400A-B5AC-4AC08BFCD2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0%</c:formatCode>
                <c:ptCount val="2"/>
                <c:pt idx="0">
                  <c:v>0.96</c:v>
                </c:pt>
                <c:pt idx="1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85B-400A-B5AC-4AC08BFCD2B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Market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B85B-400A-B5AC-4AC08BFCD2B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B85B-400A-B5AC-4AC08BFCD2B8}"/>
              </c:ext>
            </c:extLst>
          </c:dPt>
          <c:dLbls>
            <c:dLbl>
              <c:idx val="0"/>
              <c:layout>
                <c:manualLayout>
                  <c:x val="-0.23423851502109502"/>
                  <c:y val="6.90588167617453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400" b="1" i="0" u="none" strike="noStrike" kern="1200" baseline="0"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 b="1" i="0" u="none" strike="noStrike" kern="1200" baseline="0" dirty="0">
                        <a:solidFill>
                          <a:schemeClr val="bg1"/>
                        </a:solidFill>
                      </a:rPr>
                      <a:t>75%-80%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400" b="1" i="0" u="none" strike="noStrike" kern="1200" baseline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954523898330189"/>
                      <c:h val="0.110930267766761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B85B-400A-B5AC-4AC08BFCD2B8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85B-400A-B5AC-4AC08BFCD2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Sheet1!$C$2:$C$3</c:f>
              <c:numCache>
                <c:formatCode>0%</c:formatCode>
                <c:ptCount val="2"/>
                <c:pt idx="0">
                  <c:v>0.79</c:v>
                </c:pt>
                <c:pt idx="1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85B-400A-B5AC-4AC08BFCD2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3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accent6">
                    <a:lumMod val="25000"/>
                  </a:schemeClr>
                </a:solidFill>
              </a:rPr>
              <a:t>Deny</a:t>
            </a:r>
          </a:p>
        </c:rich>
      </c:tx>
      <c:layout>
        <c:manualLayout>
          <c:xMode val="edge"/>
          <c:yMode val="edge"/>
          <c:x val="0.3745410601171338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accent6">
                  <a:lumMod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8205369564164149E-2"/>
          <c:y val="0.20747581009598118"/>
          <c:w val="0.9310293394979271"/>
          <c:h val="0.809937429220436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ACI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</c:spPr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884-40BF-8A6B-52D5211B9AF2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884-40BF-8A6B-52D5211B9AF2}"/>
              </c:ext>
            </c:extLst>
          </c:dPt>
          <c:dLbls>
            <c:dLbl>
              <c:idx val="0"/>
              <c:layout>
                <c:manualLayout>
                  <c:x val="-6.911762231644121E-2"/>
                  <c:y val="0.1527359631516647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 b="1" i="0" u="none" strike="noStrike" kern="1200" baseline="0" dirty="0">
                        <a:solidFill>
                          <a:schemeClr val="accent2"/>
                        </a:solidFill>
                      </a:rPr>
                      <a:t>0.16%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4605146712430177"/>
                      <c:h val="9.050550666460810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884-40BF-8A6B-52D5211B9AF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884-40BF-8A6B-52D5211B9A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0%</c:formatCode>
                <c:ptCount val="2"/>
                <c:pt idx="0">
                  <c:v>1.6000000000000001E-3</c:v>
                </c:pt>
                <c:pt idx="1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884-40BF-8A6B-52D5211B9A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Market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F884-40BF-8A6B-52D5211B9AF2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884-40BF-8A6B-52D5211B9AF2}"/>
              </c:ext>
            </c:extLst>
          </c:dPt>
          <c:dLbls>
            <c:dLbl>
              <c:idx val="0"/>
              <c:layout>
                <c:manualLayout>
                  <c:x val="1.5413217578571909E-2"/>
                  <c:y val="-5.7977587360403475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400" b="1" i="0" u="none" strike="noStrike" kern="1200" baseline="0"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 b="1" i="0" u="none" strike="noStrike" kern="1200" baseline="0" dirty="0">
                        <a:solidFill>
                          <a:schemeClr val="bg1"/>
                        </a:solidFill>
                      </a:rPr>
                      <a:t>2%</a:t>
                    </a:r>
                    <a:endParaRPr lang="en-US" sz="1400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400" b="1" i="0" u="none" strike="noStrike" kern="1200" baseline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881090032110922"/>
                      <c:h val="0.110930267766761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F884-40BF-8A6B-52D5211B9AF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884-40BF-8A6B-52D5211B9A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Sheet1!$C$2:$C$3</c:f>
              <c:numCache>
                <c:formatCode>0%</c:formatCode>
                <c:ptCount val="2"/>
                <c:pt idx="0">
                  <c:v>2E-3</c:v>
                </c:pt>
                <c:pt idx="1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884-40BF-8A6B-52D5211B9AF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3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accent2"/>
                </a:solidFill>
              </a:rPr>
              <a:t>Challenge</a:t>
            </a:r>
          </a:p>
        </c:rich>
      </c:tx>
      <c:layout>
        <c:manualLayout>
          <c:xMode val="edge"/>
          <c:yMode val="edge"/>
          <c:x val="0.27498554450224016"/>
          <c:y val="1.41558591940713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8205369564164149E-2"/>
          <c:y val="0.20747581009598118"/>
          <c:w val="0.9310293394979271"/>
          <c:h val="0.809937429220436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ACI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</c:spPr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938-4C27-9166-68A70E2FF686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938-4C27-9166-68A70E2FF686}"/>
              </c:ext>
            </c:extLst>
          </c:dPt>
          <c:dLbls>
            <c:dLbl>
              <c:idx val="0"/>
              <c:layout>
                <c:manualLayout>
                  <c:x val="-0.15293235581129283"/>
                  <c:y val="9.942231485770161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 dirty="0">
                        <a:solidFill>
                          <a:schemeClr val="accent2"/>
                        </a:solidFill>
                      </a:rPr>
                      <a:t>3%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78890739619086"/>
                      <c:h val="0.1517800164685296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5938-4C27-9166-68A70E2FF686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938-4C27-9166-68A70E2FF6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0%</c:formatCode>
                <c:ptCount val="2"/>
                <c:pt idx="0">
                  <c:v>7.0000000000000007E-2</c:v>
                </c:pt>
                <c:pt idx="1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38-4C27-9166-68A70E2FF6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Market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5938-4C27-9166-68A70E2FF686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5938-4C27-9166-68A70E2FF686}"/>
              </c:ext>
            </c:extLst>
          </c:dPt>
          <c:dLbls>
            <c:dLbl>
              <c:idx val="0"/>
              <c:layout>
                <c:manualLayout>
                  <c:x val="-0.23017678679588127"/>
                  <c:y val="4.940639313468169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400" b="1" i="0" u="none" strike="noStrike" kern="1200" baseline="0"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0A863FA-1E33-4D8E-821B-CE88D32330C7}" type="VALUE">
                      <a:rPr lang="en-US" sz="1400" b="1" i="0" u="none" strike="noStrike" kern="1200" baseline="0" smtClean="0">
                        <a:solidFill>
                          <a:schemeClr val="bg1"/>
                        </a:solidFill>
                      </a:rPr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400" b="1"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400" b="1" i="0" u="none" strike="noStrike" kern="1200" baseline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390559636572356"/>
                      <c:h val="6.004482383705438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5938-4C27-9166-68A70E2FF686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938-4C27-9166-68A70E2FF6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Sheet1!$C$2:$C$3</c:f>
              <c:numCache>
                <c:formatCode>0%</c:formatCode>
                <c:ptCount val="2"/>
                <c:pt idx="0">
                  <c:v>0.2</c:v>
                </c:pt>
                <c:pt idx="1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938-4C27-9166-68A70E2FF68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3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accent6">
                    <a:lumMod val="25000"/>
                  </a:schemeClr>
                </a:solidFill>
              </a:rPr>
              <a:t>Chargeback</a:t>
            </a:r>
          </a:p>
        </c:rich>
      </c:tx>
      <c:layout>
        <c:manualLayout>
          <c:xMode val="edge"/>
          <c:yMode val="edge"/>
          <c:x val="0.23688767122423782"/>
          <c:y val="1.41558591940713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accent6">
                  <a:lumMod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8205369564164149E-2"/>
          <c:y val="0.20747581009598118"/>
          <c:w val="0.9310293394979271"/>
          <c:h val="0.809937429220436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ACI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</c:spPr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FD6-4041-8F72-CA9AE893E344}"/>
              </c:ext>
            </c:extLst>
          </c:dPt>
          <c:dPt>
            <c:idx val="1"/>
            <c:bubble3D val="0"/>
            <c:explosion val="13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D6-4041-8F72-CA9AE893E344}"/>
              </c:ext>
            </c:extLst>
          </c:dPt>
          <c:dLbls>
            <c:dLbl>
              <c:idx val="0"/>
              <c:layout>
                <c:manualLayout>
                  <c:x val="-1.7969118042936941E-2"/>
                  <c:y val="0.136283998507539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 dirty="0">
                        <a:solidFill>
                          <a:schemeClr val="accent2"/>
                        </a:solidFill>
                      </a:rPr>
                      <a:t>0.03%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889065172280297"/>
                      <c:h val="0.110930267766761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FD6-4041-8F72-CA9AE893E34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D6-4041-8F72-CA9AE893E3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0.0%</c:formatCode>
                <c:ptCount val="2"/>
                <c:pt idx="0" formatCode="0.00%">
                  <c:v>4.0000000000000002E-4</c:v>
                </c:pt>
                <c:pt idx="1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FD6-4041-8F72-CA9AE893E3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Market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0FD6-4041-8F72-CA9AE893E344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0FD6-4041-8F72-CA9AE893E344}"/>
              </c:ext>
            </c:extLst>
          </c:dPt>
          <c:dLbls>
            <c:dLbl>
              <c:idx val="0"/>
              <c:layout>
                <c:manualLayout>
                  <c:x val="4.5405982905982904E-2"/>
                  <c:y val="-0.1021243438320210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en-US" sz="14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chemeClr val="accent1"/>
                        </a:solidFill>
                      </a:rPr>
                      <a:t>0.03%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en-US"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71880678376741"/>
                      <c:h val="0.143790849673202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0FD6-4041-8F72-CA9AE893E34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FD6-4041-8F72-CA9AE893E3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 rtl="0">
                  <a:defRPr lang="en-US"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Sheet1!$C$2:$C$3</c:f>
              <c:numCache>
                <c:formatCode>0.0%</c:formatCode>
                <c:ptCount val="2"/>
                <c:pt idx="0">
                  <c:v>4.0000000000000002E-4</c:v>
                </c:pt>
                <c:pt idx="1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0FD6-4041-8F72-CA9AE893E34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3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85E8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45F-4D22-A892-93ED014A11F0}"/>
              </c:ext>
            </c:extLst>
          </c:dPt>
          <c:dPt>
            <c:idx val="1"/>
            <c:bubble3D val="0"/>
            <c:spPr>
              <a:solidFill>
                <a:srgbClr val="0086C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45F-4D22-A892-93ED014A11F0}"/>
              </c:ext>
            </c:extLst>
          </c:dPt>
          <c:dPt>
            <c:idx val="2"/>
            <c:bubble3D val="0"/>
            <c:spPr>
              <a:solidFill>
                <a:srgbClr val="589CD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45F-4D22-A892-93ED014A11F0}"/>
              </c:ext>
            </c:extLst>
          </c:dPt>
          <c:dPt>
            <c:idx val="3"/>
            <c:bubble3D val="0"/>
            <c:spPr>
              <a:solidFill>
                <a:srgbClr val="8EB6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45F-4D22-A892-93ED014A11F0}"/>
              </c:ext>
            </c:extLst>
          </c:dPt>
          <c:dPt>
            <c:idx val="4"/>
            <c:bubble3D val="0"/>
            <c:spPr>
              <a:solidFill>
                <a:srgbClr val="C4D6E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45F-4D22-A892-93ED014A11F0}"/>
              </c:ext>
            </c:extLst>
          </c:dPt>
          <c:dPt>
            <c:idx val="5"/>
            <c:bubble3D val="0"/>
            <c:spPr>
              <a:solidFill>
                <a:srgbClr val="DE612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45F-4D22-A892-93ED014A11F0}"/>
              </c:ext>
            </c:extLst>
          </c:dPt>
          <c:dPt>
            <c:idx val="6"/>
            <c:bubble3D val="0"/>
            <c:spPr>
              <a:solidFill>
                <a:srgbClr val="E5855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045F-4D22-A892-93ED014A11F0}"/>
              </c:ext>
            </c:extLst>
          </c:dPt>
          <c:dPt>
            <c:idx val="7"/>
            <c:bubble3D val="0"/>
            <c:spPr>
              <a:solidFill>
                <a:srgbClr val="ECA9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045F-4D22-A892-93ED014A11F0}"/>
              </c:ext>
            </c:extLst>
          </c:dPt>
          <c:dPt>
            <c:idx val="8"/>
            <c:bubble3D val="0"/>
            <c:spPr>
              <a:solidFill>
                <a:srgbClr val="58595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045F-4D22-A892-93ED014A11F0}"/>
              </c:ext>
            </c:extLst>
          </c:dPt>
          <c:dPt>
            <c:idx val="9"/>
            <c:bubble3D val="0"/>
            <c:spPr>
              <a:solidFill>
                <a:srgbClr val="93959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045F-4D22-A892-93ED014A11F0}"/>
              </c:ext>
            </c:extLst>
          </c:dPt>
          <c:cat>
            <c:strRef>
              <c:f>Sheet1!$A$2:$A$11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0.17</c:v>
                </c:pt>
                <c:pt idx="1">
                  <c:v>0.18</c:v>
                </c:pt>
                <c:pt idx="2">
                  <c:v>0.14000000000000001</c:v>
                </c:pt>
                <c:pt idx="3">
                  <c:v>0.1</c:v>
                </c:pt>
                <c:pt idx="4">
                  <c:v>0.11</c:v>
                </c:pt>
                <c:pt idx="5">
                  <c:v>0.1</c:v>
                </c:pt>
                <c:pt idx="6">
                  <c:v>0.06</c:v>
                </c:pt>
                <c:pt idx="7">
                  <c:v>0.05</c:v>
                </c:pt>
                <c:pt idx="8">
                  <c:v>0.05</c:v>
                </c:pt>
                <c:pt idx="9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045F-4D22-A892-93ED014A11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6-045F-4D22-A892-93ED014A11F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8-045F-4D22-A892-93ED014A11F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A-045F-4D22-A892-93ED014A11F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C-045F-4D22-A892-93ED014A11F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E-045F-4D22-A892-93ED014A11F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0-045F-4D22-A892-93ED014A11F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2-045F-4D22-A892-93ED014A11F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4-045F-4D22-A892-93ED014A11F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6-045F-4D22-A892-93ED014A11F0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8-045F-4D22-A892-93ED014A11F0}"/>
              </c:ext>
            </c:extLst>
          </c:dPt>
          <c:cat>
            <c:strRef>
              <c:f>Sheet1!$A$2:$A$11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</c:numCache>
            </c:numRef>
          </c:val>
          <c:extLst>
            <c:ext xmlns:c16="http://schemas.microsoft.com/office/drawing/2014/chart" uri="{C3380CC4-5D6E-409C-BE32-E72D297353CC}">
              <c16:uniqueId val="{00000029-045F-4D22-A892-93ED014A11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3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73414E-973F-4881-B586-5FB8CBB130B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4A7A88-DBBF-4CB2-8F55-00CAE1762EFE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900" dirty="0"/>
            <a:t>Director of Americas – </a:t>
          </a:r>
        </a:p>
        <a:p>
          <a:r>
            <a:rPr lang="en-US" sz="900" dirty="0"/>
            <a:t>Shyam Shah</a:t>
          </a:r>
        </a:p>
      </dgm:t>
    </dgm:pt>
    <dgm:pt modelId="{90627688-EC11-4A8C-A046-35E85C348085}" type="parTrans" cxnId="{F5941DBF-C8C3-46D0-9014-BA1D7F8EE00F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endParaRPr lang="en-US" sz="900"/>
        </a:p>
      </dgm:t>
    </dgm:pt>
    <dgm:pt modelId="{DE865A34-A01F-45A2-8997-E26CC6E19B40}" type="sibTrans" cxnId="{F5941DBF-C8C3-46D0-9014-BA1D7F8EE00F}">
      <dgm:prSet/>
      <dgm:spPr/>
      <dgm:t>
        <a:bodyPr/>
        <a:lstStyle/>
        <a:p>
          <a:endParaRPr lang="en-US" sz="900"/>
        </a:p>
      </dgm:t>
    </dgm:pt>
    <dgm:pt modelId="{B1B95EAC-5CE2-4A42-B490-CE21694B9C13}">
      <dgm:prSet phldrT="[Text]" custT="1"/>
      <dgm:spPr>
        <a:solidFill>
          <a:schemeClr val="accent2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VP Global Erika Dietrich – (U.S. Based)</a:t>
          </a:r>
        </a:p>
      </dgm:t>
    </dgm:pt>
    <dgm:pt modelId="{70E2A33D-8A4A-4D74-BDA8-3B09EBA1D4AE}" type="parTrans" cxnId="{92A31084-4C36-4CB3-8E42-C7E347FE4C17}">
      <dgm:prSet/>
      <dgm:spPr>
        <a:ln>
          <a:solidFill>
            <a:schemeClr val="tx2"/>
          </a:solidFill>
        </a:ln>
      </dgm:spPr>
      <dgm:t>
        <a:bodyPr/>
        <a:lstStyle/>
        <a:p>
          <a:endParaRPr lang="en-US" sz="900"/>
        </a:p>
      </dgm:t>
    </dgm:pt>
    <dgm:pt modelId="{0F0FB6C8-890D-4577-B119-E232274B6F0C}" type="sibTrans" cxnId="{92A31084-4C36-4CB3-8E42-C7E347FE4C17}">
      <dgm:prSet/>
      <dgm:spPr/>
      <dgm:t>
        <a:bodyPr/>
        <a:lstStyle/>
        <a:p>
          <a:endParaRPr lang="en-US" sz="900"/>
        </a:p>
      </dgm:t>
    </dgm:pt>
    <dgm:pt modelId="{8397FAFE-B72B-4D38-B104-E7A59C651D35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900" dirty="0"/>
            <a:t>Desiree Leverich</a:t>
          </a:r>
        </a:p>
      </dgm:t>
    </dgm:pt>
    <dgm:pt modelId="{FFBA9215-1BBF-44ED-8D7B-C24AABF99BF6}" type="parTrans" cxnId="{6EC0EFCE-A010-4AAE-8F81-835773C1BA13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endParaRPr lang="en-US" sz="900"/>
        </a:p>
      </dgm:t>
    </dgm:pt>
    <dgm:pt modelId="{8EFD45F8-C86F-491E-8DAE-9EBF15653C40}" type="sibTrans" cxnId="{6EC0EFCE-A010-4AAE-8F81-835773C1BA13}">
      <dgm:prSet/>
      <dgm:spPr/>
      <dgm:t>
        <a:bodyPr/>
        <a:lstStyle/>
        <a:p>
          <a:endParaRPr lang="en-US" sz="900"/>
        </a:p>
      </dgm:t>
    </dgm:pt>
    <dgm:pt modelId="{1F52029C-D776-4642-AAF6-F5C1E52F61CF}">
      <dgm:prSet phldrT="[Text]" custT="1"/>
      <dgm:spPr>
        <a:solidFill>
          <a:schemeClr val="accent4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900" kern="12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Steven Ng</a:t>
          </a:r>
        </a:p>
      </dgm:t>
    </dgm:pt>
    <dgm:pt modelId="{3D42757C-0572-46DA-9AE4-0F6BCC14F03D}" type="parTrans" cxnId="{46B7642E-EF75-406A-9FAF-796823DCACDD}">
      <dgm:prSet/>
      <dgm:spPr>
        <a:ln>
          <a:solidFill>
            <a:schemeClr val="tx2"/>
          </a:solidFill>
        </a:ln>
      </dgm:spPr>
      <dgm:t>
        <a:bodyPr/>
        <a:lstStyle/>
        <a:p>
          <a:endParaRPr lang="en-US" sz="900"/>
        </a:p>
      </dgm:t>
    </dgm:pt>
    <dgm:pt modelId="{385FA69A-DBF0-425C-BF6C-C1666D4AD95A}" type="sibTrans" cxnId="{46B7642E-EF75-406A-9FAF-796823DCACDD}">
      <dgm:prSet/>
      <dgm:spPr/>
      <dgm:t>
        <a:bodyPr/>
        <a:lstStyle/>
        <a:p>
          <a:endParaRPr lang="en-US" sz="900"/>
        </a:p>
      </dgm:t>
    </dgm:pt>
    <dgm:pt modelId="{74AE21FA-3CC9-4CEB-8157-052012F37D91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900" dirty="0"/>
            <a:t>Manager of Risk EMEA – </a:t>
          </a:r>
        </a:p>
        <a:p>
          <a:r>
            <a:rPr lang="en-US" sz="900" dirty="0"/>
            <a:t>Julia Roberts</a:t>
          </a:r>
        </a:p>
      </dgm:t>
    </dgm:pt>
    <dgm:pt modelId="{5A79B857-AC26-4501-AA68-AA86FEC34400}" type="parTrans" cxnId="{0AE59A5A-16D8-4AE1-B839-DF4C2CBBCFC9}">
      <dgm:prSet/>
      <dgm:spPr>
        <a:solidFill>
          <a:schemeClr val="accent3"/>
        </a:solidFill>
        <a:ln>
          <a:solidFill>
            <a:schemeClr val="tx2"/>
          </a:solidFill>
        </a:ln>
      </dgm:spPr>
      <dgm:t>
        <a:bodyPr/>
        <a:lstStyle/>
        <a:p>
          <a:endParaRPr lang="en-US" sz="900"/>
        </a:p>
      </dgm:t>
    </dgm:pt>
    <dgm:pt modelId="{1BB7AC17-DBEC-4973-90DE-5C3BE49C4857}" type="sibTrans" cxnId="{0AE59A5A-16D8-4AE1-B839-DF4C2CBBCFC9}">
      <dgm:prSet/>
      <dgm:spPr/>
      <dgm:t>
        <a:bodyPr/>
        <a:lstStyle/>
        <a:p>
          <a:endParaRPr lang="en-US" sz="900"/>
        </a:p>
      </dgm:t>
    </dgm:pt>
    <dgm:pt modelId="{D30639CF-D0B5-4266-B813-76C5F1613183}">
      <dgm:prSet phldrT="[Text]" custT="1"/>
      <dgm:spPr>
        <a:solidFill>
          <a:srgbClr val="0A86C9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Jennifer Fox</a:t>
          </a:r>
        </a:p>
      </dgm:t>
    </dgm:pt>
    <dgm:pt modelId="{09E37E0C-CFD9-4241-8E93-65EB74B33B40}" type="parTrans" cxnId="{1D6552B4-FB0E-4242-B848-5FB449610308}">
      <dgm:prSet/>
      <dgm:spPr>
        <a:ln>
          <a:solidFill>
            <a:schemeClr val="accent3"/>
          </a:solidFill>
        </a:ln>
      </dgm:spPr>
      <dgm:t>
        <a:bodyPr/>
        <a:lstStyle/>
        <a:p>
          <a:endParaRPr lang="en-US" sz="900"/>
        </a:p>
      </dgm:t>
    </dgm:pt>
    <dgm:pt modelId="{6335AE07-53D6-4C4A-A244-8B728ED2110C}" type="sibTrans" cxnId="{1D6552B4-FB0E-4242-B848-5FB449610308}">
      <dgm:prSet/>
      <dgm:spPr/>
      <dgm:t>
        <a:bodyPr/>
        <a:lstStyle/>
        <a:p>
          <a:endParaRPr lang="en-US" sz="900"/>
        </a:p>
      </dgm:t>
    </dgm:pt>
    <dgm:pt modelId="{F766AE6C-4A86-4529-9257-0FB72F854DBA}">
      <dgm:prSet phldrT="[Text]" custT="1"/>
      <dgm:spPr>
        <a:solidFill>
          <a:srgbClr val="0A86C9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Nick Sarris</a:t>
          </a:r>
        </a:p>
      </dgm:t>
    </dgm:pt>
    <dgm:pt modelId="{AA96CE73-6419-4A93-A1DB-5C516DE499AA}" type="parTrans" cxnId="{DB287232-BAC9-4D87-8A14-0D3DCB031090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endParaRPr lang="en-US" sz="900"/>
        </a:p>
      </dgm:t>
    </dgm:pt>
    <dgm:pt modelId="{73B87DAE-8340-47C2-ACA6-6AFE8816EAC0}" type="sibTrans" cxnId="{DB287232-BAC9-4D87-8A14-0D3DCB031090}">
      <dgm:prSet/>
      <dgm:spPr/>
      <dgm:t>
        <a:bodyPr/>
        <a:lstStyle/>
        <a:p>
          <a:endParaRPr lang="en-US" sz="900"/>
        </a:p>
      </dgm:t>
    </dgm:pt>
    <dgm:pt modelId="{33E60BC7-C6B2-4168-9B83-5E76DBA4858D}">
      <dgm:prSet phldrT="[Text]" custT="1"/>
      <dgm:spPr>
        <a:solidFill>
          <a:srgbClr val="666666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Whitney Henry</a:t>
          </a:r>
        </a:p>
      </dgm:t>
    </dgm:pt>
    <dgm:pt modelId="{74754DA5-BDD0-4988-BA19-5C88834B7683}" type="parTrans" cxnId="{DD4DBE44-2AA2-4F96-8785-B67D7A9DBB22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endParaRPr lang="en-US" sz="900"/>
        </a:p>
      </dgm:t>
    </dgm:pt>
    <dgm:pt modelId="{F0F830D2-435A-4451-A68A-8B05EAD7A631}" type="sibTrans" cxnId="{DD4DBE44-2AA2-4F96-8785-B67D7A9DBB22}">
      <dgm:prSet/>
      <dgm:spPr/>
      <dgm:t>
        <a:bodyPr/>
        <a:lstStyle/>
        <a:p>
          <a:endParaRPr lang="en-US" sz="900"/>
        </a:p>
      </dgm:t>
    </dgm:pt>
    <dgm:pt modelId="{0769A7E3-1898-440F-8A83-5E808505E25F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900" dirty="0"/>
            <a:t>Manager of APAC –</a:t>
          </a:r>
        </a:p>
        <a:p>
          <a:r>
            <a:rPr lang="en-US" sz="900" dirty="0"/>
            <a:t> Kerrie Sherwood</a:t>
          </a:r>
        </a:p>
      </dgm:t>
    </dgm:pt>
    <dgm:pt modelId="{BD5ED065-56D5-4429-9CB0-89BA970F2820}" type="parTrans" cxnId="{A90FB7BA-29E7-4BD9-A741-782DFBD3D4F2}">
      <dgm:prSet/>
      <dgm:spPr>
        <a:ln>
          <a:solidFill>
            <a:schemeClr val="tx2"/>
          </a:solidFill>
        </a:ln>
      </dgm:spPr>
      <dgm:t>
        <a:bodyPr/>
        <a:lstStyle/>
        <a:p>
          <a:endParaRPr lang="en-US" sz="900"/>
        </a:p>
      </dgm:t>
    </dgm:pt>
    <dgm:pt modelId="{0D0264CE-D45D-489F-9E81-B6AA2ACF4A3E}" type="sibTrans" cxnId="{A90FB7BA-29E7-4BD9-A741-782DFBD3D4F2}">
      <dgm:prSet/>
      <dgm:spPr/>
      <dgm:t>
        <a:bodyPr/>
        <a:lstStyle/>
        <a:p>
          <a:endParaRPr lang="en-US" sz="900"/>
        </a:p>
      </dgm:t>
    </dgm:pt>
    <dgm:pt modelId="{27710952-E41F-47AF-87B9-54BEBC5FE9E0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900" dirty="0"/>
            <a:t>Ashley Wilson</a:t>
          </a:r>
        </a:p>
      </dgm:t>
    </dgm:pt>
    <dgm:pt modelId="{F3E23D0B-DA72-4E65-A38C-E8E2BFC65432}" type="parTrans" cxnId="{E0FFAB26-5300-45FF-AF0C-EB86AB034E0F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endParaRPr lang="en-US" sz="900"/>
        </a:p>
      </dgm:t>
    </dgm:pt>
    <dgm:pt modelId="{B592B90F-98A6-45A2-8FD4-84156801D2F9}" type="sibTrans" cxnId="{E0FFAB26-5300-45FF-AF0C-EB86AB034E0F}">
      <dgm:prSet/>
      <dgm:spPr/>
      <dgm:t>
        <a:bodyPr/>
        <a:lstStyle/>
        <a:p>
          <a:endParaRPr lang="en-US" sz="900"/>
        </a:p>
      </dgm:t>
    </dgm:pt>
    <dgm:pt modelId="{D2DAB8E2-0658-48AA-9A2F-4B34D5CC7335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GB" sz="900" dirty="0"/>
            <a:t>Craig Jones</a:t>
          </a:r>
          <a:endParaRPr lang="en-US" sz="900" i="1" dirty="0"/>
        </a:p>
      </dgm:t>
    </dgm:pt>
    <dgm:pt modelId="{DB52122F-B8AB-45DF-AE09-B6A15E481026}" type="parTrans" cxnId="{92CEE387-BFFD-4F8B-81AD-5882B74B6C6D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endParaRPr lang="en-US" sz="900"/>
        </a:p>
      </dgm:t>
    </dgm:pt>
    <dgm:pt modelId="{C7E22BA9-6290-488A-9DB4-45F491695747}" type="sibTrans" cxnId="{92CEE387-BFFD-4F8B-81AD-5882B74B6C6D}">
      <dgm:prSet/>
      <dgm:spPr/>
      <dgm:t>
        <a:bodyPr/>
        <a:lstStyle/>
        <a:p>
          <a:endParaRPr lang="en-US" sz="900"/>
        </a:p>
      </dgm:t>
    </dgm:pt>
    <dgm:pt modelId="{32E05EC3-7CC4-4A50-B4F7-6B16D467F6F4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900" dirty="0"/>
            <a:t>Brian Siao</a:t>
          </a:r>
        </a:p>
      </dgm:t>
    </dgm:pt>
    <dgm:pt modelId="{84B9D362-71DD-439F-B551-8D63A769ADBA}" type="parTrans" cxnId="{34EFB45F-B887-4CCD-9B0C-2768E1A61602}">
      <dgm:prSet/>
      <dgm:spPr>
        <a:ln>
          <a:solidFill>
            <a:schemeClr val="tx2"/>
          </a:solidFill>
        </a:ln>
      </dgm:spPr>
      <dgm:t>
        <a:bodyPr/>
        <a:lstStyle/>
        <a:p>
          <a:endParaRPr lang="en-US" sz="900"/>
        </a:p>
      </dgm:t>
    </dgm:pt>
    <dgm:pt modelId="{97CC5D69-BBFF-4273-BAE8-D79F262A9D39}" type="sibTrans" cxnId="{34EFB45F-B887-4CCD-9B0C-2768E1A61602}">
      <dgm:prSet/>
      <dgm:spPr/>
      <dgm:t>
        <a:bodyPr/>
        <a:lstStyle/>
        <a:p>
          <a:endParaRPr lang="en-US" sz="900"/>
        </a:p>
      </dgm:t>
    </dgm:pt>
    <dgm:pt modelId="{EBF40E68-F707-427E-BB35-BA5152B4B698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900" i="0" dirty="0"/>
            <a:t>Cyrus Mwangi</a:t>
          </a:r>
        </a:p>
      </dgm:t>
    </dgm:pt>
    <dgm:pt modelId="{C6356938-28D3-40BE-81F1-46B5C3E3D48A}" type="sibTrans" cxnId="{CEFE41D4-BB2D-48A7-88DC-6F89E5968CDB}">
      <dgm:prSet/>
      <dgm:spPr/>
      <dgm:t>
        <a:bodyPr/>
        <a:lstStyle/>
        <a:p>
          <a:endParaRPr lang="en-US" sz="900"/>
        </a:p>
      </dgm:t>
    </dgm:pt>
    <dgm:pt modelId="{1F656251-ECE4-4BBD-A317-29A7E3299E31}" type="parTrans" cxnId="{CEFE41D4-BB2D-48A7-88DC-6F89E5968CDB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endParaRPr lang="en-US" sz="900"/>
        </a:p>
      </dgm:t>
    </dgm:pt>
    <dgm:pt modelId="{9511DD5F-C6F4-4778-A646-25E46754194F}">
      <dgm:prSet phldrT="[Text]" custT="1"/>
      <dgm:spPr>
        <a:solidFill>
          <a:srgbClr val="0A86C9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Renee Tu</a:t>
          </a:r>
        </a:p>
      </dgm:t>
    </dgm:pt>
    <dgm:pt modelId="{4E7FE5A7-0DF6-4D8E-B1C6-1DB239AEA26D}" type="parTrans" cxnId="{923CA748-05D6-4A77-9488-6B6490CB34D6}">
      <dgm:prSet/>
      <dgm:spPr>
        <a:ln>
          <a:solidFill>
            <a:schemeClr val="tx2"/>
          </a:solidFill>
        </a:ln>
      </dgm:spPr>
      <dgm:t>
        <a:bodyPr/>
        <a:lstStyle/>
        <a:p>
          <a:endParaRPr lang="en-US" sz="900"/>
        </a:p>
      </dgm:t>
    </dgm:pt>
    <dgm:pt modelId="{0392DB78-0A52-4BC0-95F5-64ABF6829B5D}" type="sibTrans" cxnId="{923CA748-05D6-4A77-9488-6B6490CB34D6}">
      <dgm:prSet/>
      <dgm:spPr/>
      <dgm:t>
        <a:bodyPr/>
        <a:lstStyle/>
        <a:p>
          <a:endParaRPr lang="en-US" sz="900"/>
        </a:p>
      </dgm:t>
    </dgm:pt>
    <dgm:pt modelId="{DEC839FF-10D7-41A2-946F-D851D952695F}">
      <dgm:prSet phldrT="[Text]" custT="1"/>
      <dgm:spPr>
        <a:solidFill>
          <a:schemeClr val="accent4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900" kern="12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Willa Jiang</a:t>
          </a:r>
        </a:p>
      </dgm:t>
    </dgm:pt>
    <dgm:pt modelId="{63B558C6-7900-46B4-B5D3-65046CA8F299}" type="parTrans" cxnId="{5E76BC2D-FA5A-4CBA-923B-A9C5547ECA8D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endParaRPr lang="en-US" sz="900"/>
        </a:p>
      </dgm:t>
    </dgm:pt>
    <dgm:pt modelId="{97F5D5E3-E39D-4576-A9DA-19731617EBC6}" type="sibTrans" cxnId="{5E76BC2D-FA5A-4CBA-923B-A9C5547ECA8D}">
      <dgm:prSet/>
      <dgm:spPr/>
      <dgm:t>
        <a:bodyPr/>
        <a:lstStyle/>
        <a:p>
          <a:endParaRPr lang="en-US" sz="900"/>
        </a:p>
      </dgm:t>
    </dgm:pt>
    <dgm:pt modelId="{B02B24EA-54ED-423D-9037-8CC9D516FDAA}">
      <dgm:prSet phldrT="[Text]" custT="1"/>
      <dgm:spPr>
        <a:solidFill>
          <a:schemeClr val="accent4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900" kern="12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Sharell Barshishat</a:t>
          </a:r>
        </a:p>
      </dgm:t>
    </dgm:pt>
    <dgm:pt modelId="{8C1A1222-C453-436F-B605-A484E3A0827D}" type="parTrans" cxnId="{A1EB5EDB-4DB2-4059-8289-CCED760F9F9C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endParaRPr lang="en-US" sz="900"/>
        </a:p>
      </dgm:t>
    </dgm:pt>
    <dgm:pt modelId="{F51758A5-F4E9-408A-9715-C09586F91230}" type="sibTrans" cxnId="{A1EB5EDB-4DB2-4059-8289-CCED760F9F9C}">
      <dgm:prSet/>
      <dgm:spPr/>
      <dgm:t>
        <a:bodyPr/>
        <a:lstStyle/>
        <a:p>
          <a:endParaRPr lang="en-US" sz="900"/>
        </a:p>
      </dgm:t>
    </dgm:pt>
    <dgm:pt modelId="{324188AB-FD3A-4DB2-AE54-03BA5DCCF9B7}">
      <dgm:prSet phldrT="[Text]" custT="1"/>
      <dgm:spPr>
        <a:solidFill>
          <a:srgbClr val="999999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Pat </a:t>
          </a:r>
          <a:r>
            <a:rPr lang="en-US" sz="900" kern="12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Hengeveld</a:t>
          </a:r>
        </a:p>
      </dgm:t>
    </dgm:pt>
    <dgm:pt modelId="{3F520D6E-D582-4628-83FC-55B60D2B847F}" type="sibTrans" cxnId="{16474A95-AD7C-4259-B55E-F53559772B12}">
      <dgm:prSet/>
      <dgm:spPr/>
      <dgm:t>
        <a:bodyPr/>
        <a:lstStyle/>
        <a:p>
          <a:endParaRPr lang="en-US" sz="900"/>
        </a:p>
      </dgm:t>
    </dgm:pt>
    <dgm:pt modelId="{9A2225F4-12CB-402A-BA03-13C830751433}" type="parTrans" cxnId="{16474A95-AD7C-4259-B55E-F53559772B12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endParaRPr lang="en-US" sz="900"/>
        </a:p>
      </dgm:t>
    </dgm:pt>
    <dgm:pt modelId="{EBA6D624-D594-46FD-963A-9362F1996454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900" dirty="0"/>
            <a:t>Clement Kan –</a:t>
          </a:r>
          <a:r>
            <a:rPr lang="en-GB" sz="900" dirty="0"/>
            <a:t> </a:t>
          </a:r>
          <a:r>
            <a:rPr lang="en-GB" sz="900" i="1" dirty="0"/>
            <a:t>Singapore</a:t>
          </a:r>
          <a:endParaRPr lang="en-US" sz="900" i="1" dirty="0"/>
        </a:p>
      </dgm:t>
    </dgm:pt>
    <dgm:pt modelId="{442ACCFB-3003-41ED-8D63-D6FF059877D9}" type="sibTrans" cxnId="{D6776121-48BF-4C70-9482-90384A1A2BCE}">
      <dgm:prSet/>
      <dgm:spPr/>
      <dgm:t>
        <a:bodyPr/>
        <a:lstStyle/>
        <a:p>
          <a:endParaRPr lang="en-US" sz="900"/>
        </a:p>
      </dgm:t>
    </dgm:pt>
    <dgm:pt modelId="{80E9E1A8-C7E1-47EF-B21A-2239636DCF22}" type="parTrans" cxnId="{D6776121-48BF-4C70-9482-90384A1A2BCE}">
      <dgm:prSet/>
      <dgm:spPr>
        <a:ln>
          <a:solidFill>
            <a:schemeClr val="tx2"/>
          </a:solidFill>
        </a:ln>
      </dgm:spPr>
      <dgm:t>
        <a:bodyPr/>
        <a:lstStyle/>
        <a:p>
          <a:endParaRPr lang="en-US" sz="900"/>
        </a:p>
      </dgm:t>
    </dgm:pt>
    <dgm:pt modelId="{B531A820-488B-407B-9858-A51C7FA2BAF8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900" dirty="0"/>
            <a:t>Raheel Ahmad</a:t>
          </a:r>
        </a:p>
      </dgm:t>
    </dgm:pt>
    <dgm:pt modelId="{1CB3FA4A-4741-4AEA-9494-536AF30FF104}" type="parTrans" cxnId="{B4C13765-7F53-4CE5-A5D7-3AE08B1EECE3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endParaRPr lang="en-US" sz="900"/>
        </a:p>
      </dgm:t>
    </dgm:pt>
    <dgm:pt modelId="{D97AB944-54AC-48E0-9D4C-CB0E04DAD664}" type="sibTrans" cxnId="{B4C13765-7F53-4CE5-A5D7-3AE08B1EECE3}">
      <dgm:prSet/>
      <dgm:spPr/>
      <dgm:t>
        <a:bodyPr/>
        <a:lstStyle/>
        <a:p>
          <a:endParaRPr lang="en-US" sz="900"/>
        </a:p>
      </dgm:t>
    </dgm:pt>
    <dgm:pt modelId="{2A7E52C1-4D7E-4CEE-8F54-F5AF22FEE58B}">
      <dgm:prSet phldrT="[Text]" custT="1"/>
      <dgm:spPr>
        <a:solidFill>
          <a:schemeClr val="accent1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Samar Shah</a:t>
          </a:r>
        </a:p>
      </dgm:t>
    </dgm:pt>
    <dgm:pt modelId="{009CAC7D-CDE8-46CE-86C1-A9F7538FF004}" type="parTrans" cxnId="{C657A4A3-19EB-4132-8BD5-EEFF1D44FF9B}">
      <dgm:prSet/>
      <dgm:spPr>
        <a:ln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ACCD4C0A-7153-4BBE-ABDB-5CF681E701AB}" type="sibTrans" cxnId="{C657A4A3-19EB-4132-8BD5-EEFF1D44FF9B}">
      <dgm:prSet/>
      <dgm:spPr/>
      <dgm:t>
        <a:bodyPr/>
        <a:lstStyle/>
        <a:p>
          <a:endParaRPr lang="en-US"/>
        </a:p>
      </dgm:t>
    </dgm:pt>
    <dgm:pt modelId="{CE99A6D8-824B-49A6-B3A1-400AADC2E355}">
      <dgm:prSet phldrT="[Text]" custT="1"/>
      <dgm:spPr>
        <a:solidFill>
          <a:schemeClr val="accent1"/>
        </a:solidFill>
      </dgm:spPr>
      <dgm:t>
        <a:bodyPr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Nandkishor Rajak –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i="1" kern="1200" dirty="0"/>
            <a:t>Mumbai</a:t>
          </a:r>
          <a:r>
            <a:rPr lang="en-US" sz="800" i="1" kern="1200" dirty="0"/>
            <a:t> </a:t>
          </a:r>
          <a:endParaRPr lang="en-US" sz="900" i="1" kern="1200" dirty="0">
            <a:solidFill>
              <a:srgbClr val="FFFFFF"/>
            </a:solidFill>
            <a:latin typeface="Arial" panose="020B0604020202020204"/>
            <a:ea typeface="+mn-ea"/>
            <a:cs typeface="+mn-cs"/>
          </a:endParaRPr>
        </a:p>
      </dgm:t>
    </dgm:pt>
    <dgm:pt modelId="{A1AC7540-8AEF-42D6-9961-AF06A052D7B5}" type="parTrans" cxnId="{A2214AB2-D49E-4BED-B579-E59C58925E90}">
      <dgm:prSet/>
      <dgm:spPr>
        <a:noFill/>
        <a:ln w="12700" cap="flat" cmpd="sng" algn="ctr">
          <a:solidFill>
            <a:srgbClr val="44546A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41740A9C-3575-4D65-ACE8-AC106F91BA83}" type="sibTrans" cxnId="{A2214AB2-D49E-4BED-B579-E59C58925E90}">
      <dgm:prSet/>
      <dgm:spPr/>
      <dgm:t>
        <a:bodyPr/>
        <a:lstStyle/>
        <a:p>
          <a:endParaRPr lang="en-US"/>
        </a:p>
      </dgm:t>
    </dgm:pt>
    <dgm:pt modelId="{E560F239-E1F9-4B82-A711-F81156A8E0C2}">
      <dgm:prSet phldrT="[Text]" custT="1"/>
      <dgm:spPr>
        <a:solidFill>
          <a:schemeClr val="accent4"/>
        </a:solidFill>
      </dgm:spPr>
      <dgm:t>
        <a:bodyPr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i="0" kern="1200" dirty="0"/>
            <a:t>Daniel Tressi – 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kern="1200" dirty="0"/>
            <a:t>São Paulo</a:t>
          </a:r>
          <a:endParaRPr lang="en-US" sz="900" i="1" kern="1200" dirty="0">
            <a:solidFill>
              <a:srgbClr val="FFFFFF"/>
            </a:solidFill>
            <a:latin typeface="Arial" panose="020B0604020202020204"/>
            <a:ea typeface="+mn-ea"/>
            <a:cs typeface="+mn-cs"/>
          </a:endParaRPr>
        </a:p>
      </dgm:t>
    </dgm:pt>
    <dgm:pt modelId="{9E2BA647-BEDA-45CD-837E-6AADD8E01D3E}" type="parTrans" cxnId="{7EAB03E4-1815-4A81-8600-52B3C39EB3FB}">
      <dgm:prSet/>
      <dgm:spPr>
        <a:noFill/>
        <a:ln w="12700" cap="flat" cmpd="sng" algn="ctr">
          <a:solidFill>
            <a:srgbClr val="44546A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6B8837E-6ED5-4C85-892C-BE32D5AFB808}" type="sibTrans" cxnId="{7EAB03E4-1815-4A81-8600-52B3C39EB3FB}">
      <dgm:prSet/>
      <dgm:spPr/>
      <dgm:t>
        <a:bodyPr/>
        <a:lstStyle/>
        <a:p>
          <a:endParaRPr lang="en-US"/>
        </a:p>
      </dgm:t>
    </dgm:pt>
    <dgm:pt modelId="{E7A92C86-8F0D-4F64-9FD2-EFC50D4BF7CD}" type="pres">
      <dgm:prSet presAssocID="{7773414E-973F-4881-B586-5FB8CBB130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845738-075C-43EA-9951-5C067DABBADB}" type="pres">
      <dgm:prSet presAssocID="{B1B95EAC-5CE2-4A42-B490-CE21694B9C13}" presName="hierRoot1" presStyleCnt="0">
        <dgm:presLayoutVars>
          <dgm:hierBranch val="init"/>
        </dgm:presLayoutVars>
      </dgm:prSet>
      <dgm:spPr/>
    </dgm:pt>
    <dgm:pt modelId="{ABA4653F-AC53-4B2E-8660-281D6EC11BD0}" type="pres">
      <dgm:prSet presAssocID="{B1B95EAC-5CE2-4A42-B490-CE21694B9C13}" presName="rootComposite1" presStyleCnt="0"/>
      <dgm:spPr/>
    </dgm:pt>
    <dgm:pt modelId="{EF7032D1-48BA-435A-855D-19C8E4C43DFC}" type="pres">
      <dgm:prSet presAssocID="{B1B95EAC-5CE2-4A42-B490-CE21694B9C13}" presName="rootText1" presStyleLbl="node0" presStyleIdx="0" presStyleCnt="1" custScaleX="308481" custScaleY="59414" custLinFactNeighborX="-71137" custLinFactNeighborY="-42787">
        <dgm:presLayoutVars>
          <dgm:chPref val="3"/>
        </dgm:presLayoutVars>
      </dgm:prSet>
      <dgm:spPr/>
    </dgm:pt>
    <dgm:pt modelId="{22A0C79F-C93B-4AD1-83E2-6D0F20E7DAB8}" type="pres">
      <dgm:prSet presAssocID="{B1B95EAC-5CE2-4A42-B490-CE21694B9C13}" presName="rootConnector1" presStyleLbl="node1" presStyleIdx="0" presStyleCnt="0"/>
      <dgm:spPr/>
    </dgm:pt>
    <dgm:pt modelId="{93356115-41A3-4B0F-9D0A-1C6C70E254AB}" type="pres">
      <dgm:prSet presAssocID="{B1B95EAC-5CE2-4A42-B490-CE21694B9C13}" presName="hierChild2" presStyleCnt="0"/>
      <dgm:spPr/>
    </dgm:pt>
    <dgm:pt modelId="{F1C32C04-8B53-4D7E-BA90-E888FFA4566A}" type="pres">
      <dgm:prSet presAssocID="{5A79B857-AC26-4501-AA68-AA86FEC34400}" presName="Name37" presStyleLbl="parChTrans1D2" presStyleIdx="0" presStyleCnt="3" custSzX="113111"/>
      <dgm:spPr/>
    </dgm:pt>
    <dgm:pt modelId="{7927BB6A-D9A2-44B2-9BDC-49B3CEC2B481}" type="pres">
      <dgm:prSet presAssocID="{74AE21FA-3CC9-4CEB-8157-052012F37D91}" presName="hierRoot2" presStyleCnt="0">
        <dgm:presLayoutVars>
          <dgm:hierBranch val="init"/>
        </dgm:presLayoutVars>
      </dgm:prSet>
      <dgm:spPr/>
    </dgm:pt>
    <dgm:pt modelId="{2A7308ED-033A-4B6B-840E-FB9034AE5675}" type="pres">
      <dgm:prSet presAssocID="{74AE21FA-3CC9-4CEB-8157-052012F37D91}" presName="rootComposite" presStyleCnt="0"/>
      <dgm:spPr/>
    </dgm:pt>
    <dgm:pt modelId="{39CC2C15-F82A-4F5D-8A7D-BD1A954BBC09}" type="pres">
      <dgm:prSet presAssocID="{74AE21FA-3CC9-4CEB-8157-052012F37D91}" presName="rootText" presStyleLbl="node2" presStyleIdx="0" presStyleCnt="3" custScaleX="129579" custScaleY="56339" custLinFactNeighborX="-5159" custLinFactNeighborY="-28310">
        <dgm:presLayoutVars>
          <dgm:chPref val="3"/>
        </dgm:presLayoutVars>
      </dgm:prSet>
      <dgm:spPr/>
    </dgm:pt>
    <dgm:pt modelId="{1B33C71C-B041-4753-9307-DBEACA35F7D4}" type="pres">
      <dgm:prSet presAssocID="{74AE21FA-3CC9-4CEB-8157-052012F37D91}" presName="rootConnector" presStyleLbl="node2" presStyleIdx="0" presStyleCnt="3"/>
      <dgm:spPr/>
    </dgm:pt>
    <dgm:pt modelId="{96FAAB71-A618-4D8A-9E7B-9F0FACA66789}" type="pres">
      <dgm:prSet presAssocID="{74AE21FA-3CC9-4CEB-8157-052012F37D91}" presName="hierChild4" presStyleCnt="0"/>
      <dgm:spPr/>
    </dgm:pt>
    <dgm:pt modelId="{B2C1B43F-A9B0-4209-A27B-1815D00A54A6}" type="pres">
      <dgm:prSet presAssocID="{AA96CE73-6419-4A93-A1DB-5C516DE499AA}" presName="Name37" presStyleLbl="parChTrans1D3" presStyleIdx="0" presStyleCnt="14"/>
      <dgm:spPr/>
    </dgm:pt>
    <dgm:pt modelId="{1A82C11C-523A-447D-9733-4AEFACD36916}" type="pres">
      <dgm:prSet presAssocID="{F766AE6C-4A86-4529-9257-0FB72F854DBA}" presName="hierRoot2" presStyleCnt="0">
        <dgm:presLayoutVars>
          <dgm:hierBranch val="init"/>
        </dgm:presLayoutVars>
      </dgm:prSet>
      <dgm:spPr/>
    </dgm:pt>
    <dgm:pt modelId="{B9459F6E-E136-4CCF-9DA4-522D0ADBC5C0}" type="pres">
      <dgm:prSet presAssocID="{F766AE6C-4A86-4529-9257-0FB72F854DBA}" presName="rootComposite" presStyleCnt="0"/>
      <dgm:spPr/>
    </dgm:pt>
    <dgm:pt modelId="{14EE01F5-09B3-4EAB-B16B-01309F835DCB}" type="pres">
      <dgm:prSet presAssocID="{F766AE6C-4A86-4529-9257-0FB72F854DBA}" presName="rootText" presStyleLbl="node3" presStyleIdx="0" presStyleCnt="14" custScaleX="111501" custScaleY="45244" custLinFactNeighborX="-13530" custLinFactNeighborY="-63272">
        <dgm:presLayoutVars>
          <dgm:chPref val="3"/>
        </dgm:presLayoutVars>
      </dgm:prSet>
      <dgm:spPr>
        <a:xfrm>
          <a:off x="381001" y="2667001"/>
          <a:ext cx="1760350" cy="357150"/>
        </a:xfrm>
        <a:prstGeom prst="rect">
          <a:avLst/>
        </a:prstGeom>
      </dgm:spPr>
    </dgm:pt>
    <dgm:pt modelId="{ABB6A21A-1F74-4CCA-A9B1-CE8B64568802}" type="pres">
      <dgm:prSet presAssocID="{F766AE6C-4A86-4529-9257-0FB72F854DBA}" presName="rootConnector" presStyleLbl="node3" presStyleIdx="0" presStyleCnt="14"/>
      <dgm:spPr/>
    </dgm:pt>
    <dgm:pt modelId="{61655814-7E5D-4337-9B6F-DA4D0832A091}" type="pres">
      <dgm:prSet presAssocID="{F766AE6C-4A86-4529-9257-0FB72F854DBA}" presName="hierChild4" presStyleCnt="0"/>
      <dgm:spPr/>
    </dgm:pt>
    <dgm:pt modelId="{848DD184-A222-450B-AA79-4388C45DC843}" type="pres">
      <dgm:prSet presAssocID="{F766AE6C-4A86-4529-9257-0FB72F854DBA}" presName="hierChild5" presStyleCnt="0"/>
      <dgm:spPr/>
    </dgm:pt>
    <dgm:pt modelId="{F17DD6E1-5A6D-4C05-8398-5F328D4EE0D8}" type="pres">
      <dgm:prSet presAssocID="{09E37E0C-CFD9-4241-8E93-65EB74B33B40}" presName="Name37" presStyleLbl="parChTrans1D3" presStyleIdx="1" presStyleCnt="14" custSzX="247797"/>
      <dgm:spPr/>
    </dgm:pt>
    <dgm:pt modelId="{69BE8329-17F2-4C6B-9FDE-47796004FA66}" type="pres">
      <dgm:prSet presAssocID="{D30639CF-D0B5-4266-B813-76C5F1613183}" presName="hierRoot2" presStyleCnt="0">
        <dgm:presLayoutVars>
          <dgm:hierBranch val="init"/>
        </dgm:presLayoutVars>
      </dgm:prSet>
      <dgm:spPr/>
    </dgm:pt>
    <dgm:pt modelId="{6A0B2C33-BF5A-42BB-8C44-363725EFCAFA}" type="pres">
      <dgm:prSet presAssocID="{D30639CF-D0B5-4266-B813-76C5F1613183}" presName="rootComposite" presStyleCnt="0"/>
      <dgm:spPr/>
    </dgm:pt>
    <dgm:pt modelId="{7807FE0B-31C4-4AD3-A3BE-382D2831A569}" type="pres">
      <dgm:prSet presAssocID="{D30639CF-D0B5-4266-B813-76C5F1613183}" presName="rootText" presStyleLbl="node3" presStyleIdx="1" presStyleCnt="14" custScaleX="111501" custScaleY="45244" custLinFactNeighborX="-13530" custLinFactNeighborY="-95619">
        <dgm:presLayoutVars>
          <dgm:chPref val="3"/>
        </dgm:presLayoutVars>
      </dgm:prSet>
      <dgm:spPr>
        <a:xfrm>
          <a:off x="271820" y="2974540"/>
          <a:ext cx="1583036" cy="321175"/>
        </a:xfrm>
        <a:prstGeom prst="rect">
          <a:avLst/>
        </a:prstGeom>
      </dgm:spPr>
    </dgm:pt>
    <dgm:pt modelId="{C05F8D39-982A-491C-BE01-40E715749AB1}" type="pres">
      <dgm:prSet presAssocID="{D30639CF-D0B5-4266-B813-76C5F1613183}" presName="rootConnector" presStyleLbl="node3" presStyleIdx="1" presStyleCnt="14"/>
      <dgm:spPr/>
    </dgm:pt>
    <dgm:pt modelId="{E87CEBF1-0D90-43DF-BBE7-D04A5E0B3CF3}" type="pres">
      <dgm:prSet presAssocID="{D30639CF-D0B5-4266-B813-76C5F1613183}" presName="hierChild4" presStyleCnt="0"/>
      <dgm:spPr/>
    </dgm:pt>
    <dgm:pt modelId="{9D5AF39E-C39E-4183-850A-CBB054C5617B}" type="pres">
      <dgm:prSet presAssocID="{D30639CF-D0B5-4266-B813-76C5F1613183}" presName="hierChild5" presStyleCnt="0"/>
      <dgm:spPr/>
    </dgm:pt>
    <dgm:pt modelId="{0E3ED604-C5C8-4904-AC07-B6EE2D7A16A1}" type="pres">
      <dgm:prSet presAssocID="{F3E23D0B-DA72-4E65-A38C-E8E2BFC65432}" presName="Name37" presStyleLbl="parChTrans1D3" presStyleIdx="2" presStyleCnt="14"/>
      <dgm:spPr/>
    </dgm:pt>
    <dgm:pt modelId="{79DF970F-DBC0-4F40-819B-0FFBBB168ED7}" type="pres">
      <dgm:prSet presAssocID="{27710952-E41F-47AF-87B9-54BEBC5FE9E0}" presName="hierRoot2" presStyleCnt="0">
        <dgm:presLayoutVars>
          <dgm:hierBranch val="init"/>
        </dgm:presLayoutVars>
      </dgm:prSet>
      <dgm:spPr/>
    </dgm:pt>
    <dgm:pt modelId="{937C1F0A-CD73-45D0-8764-5F5E6EB15F47}" type="pres">
      <dgm:prSet presAssocID="{27710952-E41F-47AF-87B9-54BEBC5FE9E0}" presName="rootComposite" presStyleCnt="0"/>
      <dgm:spPr/>
    </dgm:pt>
    <dgm:pt modelId="{8A20D231-7BBE-494F-AA05-D5BF8F53897C}" type="pres">
      <dgm:prSet presAssocID="{27710952-E41F-47AF-87B9-54BEBC5FE9E0}" presName="rootText" presStyleLbl="node3" presStyleIdx="2" presStyleCnt="14" custScaleX="111501" custScaleY="45244" custLinFactNeighborX="-13530" custLinFactNeighborY="-67026">
        <dgm:presLayoutVars>
          <dgm:chPref val="3"/>
        </dgm:presLayoutVars>
      </dgm:prSet>
      <dgm:spPr/>
    </dgm:pt>
    <dgm:pt modelId="{BE7C15AB-47C2-4C8C-931F-CA7E7D1127A0}" type="pres">
      <dgm:prSet presAssocID="{27710952-E41F-47AF-87B9-54BEBC5FE9E0}" presName="rootConnector" presStyleLbl="node3" presStyleIdx="2" presStyleCnt="14"/>
      <dgm:spPr/>
    </dgm:pt>
    <dgm:pt modelId="{939D8BFD-D2CA-4A71-B31E-E4A057460352}" type="pres">
      <dgm:prSet presAssocID="{27710952-E41F-47AF-87B9-54BEBC5FE9E0}" presName="hierChild4" presStyleCnt="0"/>
      <dgm:spPr/>
    </dgm:pt>
    <dgm:pt modelId="{57C8B4D6-B8A8-4C5A-8D1C-A783B59B6A9C}" type="pres">
      <dgm:prSet presAssocID="{27710952-E41F-47AF-87B9-54BEBC5FE9E0}" presName="hierChild5" presStyleCnt="0"/>
      <dgm:spPr/>
    </dgm:pt>
    <dgm:pt modelId="{4E20923A-1E00-40F4-BAA0-A3DC7B374CBD}" type="pres">
      <dgm:prSet presAssocID="{1F656251-ECE4-4BBD-A317-29A7E3299E31}" presName="Name37" presStyleLbl="parChTrans1D3" presStyleIdx="3" presStyleCnt="14"/>
      <dgm:spPr/>
    </dgm:pt>
    <dgm:pt modelId="{99AFFF9F-0A1D-42EE-810F-6B8D05115998}" type="pres">
      <dgm:prSet presAssocID="{EBF40E68-F707-427E-BB35-BA5152B4B698}" presName="hierRoot2" presStyleCnt="0">
        <dgm:presLayoutVars>
          <dgm:hierBranch val="init"/>
        </dgm:presLayoutVars>
      </dgm:prSet>
      <dgm:spPr/>
    </dgm:pt>
    <dgm:pt modelId="{0173400F-DB91-4BEE-B7A5-7318CA043012}" type="pres">
      <dgm:prSet presAssocID="{EBF40E68-F707-427E-BB35-BA5152B4B698}" presName="rootComposite" presStyleCnt="0"/>
      <dgm:spPr/>
    </dgm:pt>
    <dgm:pt modelId="{DA1ABE58-96E5-49C2-B53A-711B03CF4AF5}" type="pres">
      <dgm:prSet presAssocID="{EBF40E68-F707-427E-BB35-BA5152B4B698}" presName="rootText" presStyleLbl="node3" presStyleIdx="3" presStyleCnt="14" custScaleX="111501" custScaleY="44935" custLinFactY="-100000" custLinFactNeighborX="-13530" custLinFactNeighborY="-112189">
        <dgm:presLayoutVars>
          <dgm:chPref val="3"/>
        </dgm:presLayoutVars>
      </dgm:prSet>
      <dgm:spPr/>
    </dgm:pt>
    <dgm:pt modelId="{0FF78722-0D3E-4B0E-895C-61E346F987BD}" type="pres">
      <dgm:prSet presAssocID="{EBF40E68-F707-427E-BB35-BA5152B4B698}" presName="rootConnector" presStyleLbl="node3" presStyleIdx="3" presStyleCnt="14"/>
      <dgm:spPr/>
    </dgm:pt>
    <dgm:pt modelId="{3BA958ED-6CC4-4694-AE85-A9184D489C38}" type="pres">
      <dgm:prSet presAssocID="{EBF40E68-F707-427E-BB35-BA5152B4B698}" presName="hierChild4" presStyleCnt="0"/>
      <dgm:spPr/>
    </dgm:pt>
    <dgm:pt modelId="{90E61187-1967-4FE2-BD75-A7F765CF5C3D}" type="pres">
      <dgm:prSet presAssocID="{EBF40E68-F707-427E-BB35-BA5152B4B698}" presName="hierChild5" presStyleCnt="0"/>
      <dgm:spPr/>
    </dgm:pt>
    <dgm:pt modelId="{5FB3CED0-C459-4469-90BF-3B8BC3AC7C4F}" type="pres">
      <dgm:prSet presAssocID="{9A2225F4-12CB-402A-BA03-13C830751433}" presName="Name37" presStyleLbl="parChTrans1D3" presStyleIdx="4" presStyleCnt="14"/>
      <dgm:spPr/>
    </dgm:pt>
    <dgm:pt modelId="{CA17BC70-F613-41BF-8128-4A8CD42631C2}" type="pres">
      <dgm:prSet presAssocID="{324188AB-FD3A-4DB2-AE54-03BA5DCCF9B7}" presName="hierRoot2" presStyleCnt="0">
        <dgm:presLayoutVars>
          <dgm:hierBranch val="init"/>
        </dgm:presLayoutVars>
      </dgm:prSet>
      <dgm:spPr/>
    </dgm:pt>
    <dgm:pt modelId="{F4E2D36E-FB7B-402E-8676-B69A0713A5C1}" type="pres">
      <dgm:prSet presAssocID="{324188AB-FD3A-4DB2-AE54-03BA5DCCF9B7}" presName="rootComposite" presStyleCnt="0"/>
      <dgm:spPr/>
    </dgm:pt>
    <dgm:pt modelId="{8880389C-107F-469D-BD48-81A24ED6E75F}" type="pres">
      <dgm:prSet presAssocID="{324188AB-FD3A-4DB2-AE54-03BA5DCCF9B7}" presName="rootText" presStyleLbl="node3" presStyleIdx="4" presStyleCnt="14" custScaleX="111501" custScaleY="45244" custLinFactY="-76950" custLinFactNeighborX="-13530" custLinFactNeighborY="-100000">
        <dgm:presLayoutVars>
          <dgm:chPref val="3"/>
        </dgm:presLayoutVars>
      </dgm:prSet>
      <dgm:spPr>
        <a:xfrm>
          <a:off x="271820" y="4252968"/>
          <a:ext cx="1583036" cy="321175"/>
        </a:xfrm>
        <a:prstGeom prst="rect">
          <a:avLst/>
        </a:prstGeom>
      </dgm:spPr>
    </dgm:pt>
    <dgm:pt modelId="{06CD0C9B-6955-479E-823A-3C3C5DFA4451}" type="pres">
      <dgm:prSet presAssocID="{324188AB-FD3A-4DB2-AE54-03BA5DCCF9B7}" presName="rootConnector" presStyleLbl="node3" presStyleIdx="4" presStyleCnt="14"/>
      <dgm:spPr/>
    </dgm:pt>
    <dgm:pt modelId="{88D4F7D5-AA23-468D-A207-B2349866BA04}" type="pres">
      <dgm:prSet presAssocID="{324188AB-FD3A-4DB2-AE54-03BA5DCCF9B7}" presName="hierChild4" presStyleCnt="0"/>
      <dgm:spPr/>
    </dgm:pt>
    <dgm:pt modelId="{E6614466-1CF6-4089-BC94-DE1B7AF01F59}" type="pres">
      <dgm:prSet presAssocID="{324188AB-FD3A-4DB2-AE54-03BA5DCCF9B7}" presName="hierChild5" presStyleCnt="0"/>
      <dgm:spPr/>
    </dgm:pt>
    <dgm:pt modelId="{DA7B9BC1-3F4C-42C3-90EA-E6C3497E64C0}" type="pres">
      <dgm:prSet presAssocID="{74AE21FA-3CC9-4CEB-8157-052012F37D91}" presName="hierChild5" presStyleCnt="0"/>
      <dgm:spPr/>
    </dgm:pt>
    <dgm:pt modelId="{FB01AE11-CB07-48BC-8FBF-739E2B4D2EFB}" type="pres">
      <dgm:prSet presAssocID="{90627688-EC11-4A8C-A046-35E85C348085}" presName="Name37" presStyleLbl="parChTrans1D2" presStyleIdx="1" presStyleCnt="3" custSzX="113111"/>
      <dgm:spPr/>
    </dgm:pt>
    <dgm:pt modelId="{444811AD-DD99-4494-B90C-6BB8E74877FE}" type="pres">
      <dgm:prSet presAssocID="{334A7A88-DBBF-4CB2-8F55-00CAE1762EFE}" presName="hierRoot2" presStyleCnt="0">
        <dgm:presLayoutVars>
          <dgm:hierBranch val="init"/>
        </dgm:presLayoutVars>
      </dgm:prSet>
      <dgm:spPr/>
    </dgm:pt>
    <dgm:pt modelId="{31A9314D-1DB6-4446-A6F3-59828C660818}" type="pres">
      <dgm:prSet presAssocID="{334A7A88-DBBF-4CB2-8F55-00CAE1762EFE}" presName="rootComposite" presStyleCnt="0"/>
      <dgm:spPr/>
    </dgm:pt>
    <dgm:pt modelId="{2A596540-5C91-4A3E-AD91-76BAB7A2876E}" type="pres">
      <dgm:prSet presAssocID="{334A7A88-DBBF-4CB2-8F55-00CAE1762EFE}" presName="rootText" presStyleLbl="node2" presStyleIdx="1" presStyleCnt="3" custScaleX="129579" custScaleY="56339" custLinFactX="-6643" custLinFactNeighborX="-100000" custLinFactNeighborY="-29821">
        <dgm:presLayoutVars>
          <dgm:chPref val="3"/>
        </dgm:presLayoutVars>
      </dgm:prSet>
      <dgm:spPr/>
    </dgm:pt>
    <dgm:pt modelId="{CE897155-6B9A-4292-845F-FE65C342D907}" type="pres">
      <dgm:prSet presAssocID="{334A7A88-DBBF-4CB2-8F55-00CAE1762EFE}" presName="rootConnector" presStyleLbl="node2" presStyleIdx="1" presStyleCnt="3"/>
      <dgm:spPr/>
    </dgm:pt>
    <dgm:pt modelId="{5F3E4D76-C7A1-4109-86AD-24B81ED07534}" type="pres">
      <dgm:prSet presAssocID="{334A7A88-DBBF-4CB2-8F55-00CAE1762EFE}" presName="hierChild4" presStyleCnt="0"/>
      <dgm:spPr/>
    </dgm:pt>
    <dgm:pt modelId="{60BE8480-80A6-461F-B02A-91D68BCE9B45}" type="pres">
      <dgm:prSet presAssocID="{009CAC7D-CDE8-46CE-86C1-A9F7538FF004}" presName="Name37" presStyleLbl="parChTrans1D3" presStyleIdx="5" presStyleCnt="14"/>
      <dgm:spPr/>
    </dgm:pt>
    <dgm:pt modelId="{36F5521E-759B-4078-8F67-1DE55BD17434}" type="pres">
      <dgm:prSet presAssocID="{2A7E52C1-4D7E-4CEE-8F54-F5AF22FEE58B}" presName="hierRoot2" presStyleCnt="0">
        <dgm:presLayoutVars>
          <dgm:hierBranch val="init"/>
        </dgm:presLayoutVars>
      </dgm:prSet>
      <dgm:spPr/>
    </dgm:pt>
    <dgm:pt modelId="{DAF199F6-DA15-4355-BAE7-F69CAE9A76F4}" type="pres">
      <dgm:prSet presAssocID="{2A7E52C1-4D7E-4CEE-8F54-F5AF22FEE58B}" presName="rootComposite" presStyleCnt="0"/>
      <dgm:spPr/>
    </dgm:pt>
    <dgm:pt modelId="{CFCF3355-1723-4E65-A384-C7A8FD02DE61}" type="pres">
      <dgm:prSet presAssocID="{2A7E52C1-4D7E-4CEE-8F54-F5AF22FEE58B}" presName="rootText" presStyleLbl="node3" presStyleIdx="5" presStyleCnt="14" custScaleX="76405" custScaleY="50486" custLinFactX="40925" custLinFactNeighborX="100000" custLinFactNeighborY="-34164">
        <dgm:presLayoutVars>
          <dgm:chPref val="3"/>
        </dgm:presLayoutVars>
      </dgm:prSet>
      <dgm:spPr>
        <a:xfrm>
          <a:off x="3572423" y="2286001"/>
          <a:ext cx="999582" cy="330246"/>
        </a:xfrm>
        <a:prstGeom prst="rect">
          <a:avLst/>
        </a:prstGeom>
      </dgm:spPr>
    </dgm:pt>
    <dgm:pt modelId="{C3690129-A95B-4DBD-8A1D-FB0FAC233DAA}" type="pres">
      <dgm:prSet presAssocID="{2A7E52C1-4D7E-4CEE-8F54-F5AF22FEE58B}" presName="rootConnector" presStyleLbl="node3" presStyleIdx="5" presStyleCnt="14"/>
      <dgm:spPr/>
    </dgm:pt>
    <dgm:pt modelId="{EA76EBF6-2E73-4AE7-9901-E4D9411BF6B6}" type="pres">
      <dgm:prSet presAssocID="{2A7E52C1-4D7E-4CEE-8F54-F5AF22FEE58B}" presName="hierChild4" presStyleCnt="0"/>
      <dgm:spPr/>
    </dgm:pt>
    <dgm:pt modelId="{18F189F5-AA68-4FDC-93A3-D7512A5C697D}" type="pres">
      <dgm:prSet presAssocID="{2A7E52C1-4D7E-4CEE-8F54-F5AF22FEE58B}" presName="hierChild5" presStyleCnt="0"/>
      <dgm:spPr/>
    </dgm:pt>
    <dgm:pt modelId="{19F389F7-185A-4B5B-988A-086032152F92}" type="pres">
      <dgm:prSet presAssocID="{A1AC7540-8AEF-42D6-9961-AF06A052D7B5}" presName="Name37" presStyleLbl="parChTrans1D3" presStyleIdx="6" presStyleCnt="14"/>
      <dgm:spPr>
        <a:xfrm>
          <a:off x="3985801" y="2585097"/>
          <a:ext cx="2027918" cy="2722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613"/>
              </a:lnTo>
              <a:lnTo>
                <a:pt x="2027918" y="125613"/>
              </a:lnTo>
              <a:lnTo>
                <a:pt x="2027918" y="272277"/>
              </a:lnTo>
            </a:path>
          </a:pathLst>
        </a:custGeom>
      </dgm:spPr>
    </dgm:pt>
    <dgm:pt modelId="{7651755E-2989-46E9-B16D-156108A23634}" type="pres">
      <dgm:prSet presAssocID="{CE99A6D8-824B-49A6-B3A1-400AADC2E355}" presName="hierRoot2" presStyleCnt="0">
        <dgm:presLayoutVars>
          <dgm:hierBranch val="init"/>
        </dgm:presLayoutVars>
      </dgm:prSet>
      <dgm:spPr/>
    </dgm:pt>
    <dgm:pt modelId="{E48C536C-260A-4471-A8C5-441D26C3E0B0}" type="pres">
      <dgm:prSet presAssocID="{CE99A6D8-824B-49A6-B3A1-400AADC2E355}" presName="rootComposite" presStyleCnt="0"/>
      <dgm:spPr/>
    </dgm:pt>
    <dgm:pt modelId="{E22A5127-851B-404A-9EE2-AA54C1804171}" type="pres">
      <dgm:prSet presAssocID="{CE99A6D8-824B-49A6-B3A1-400AADC2E355}" presName="rootText" presStyleLbl="node3" presStyleIdx="6" presStyleCnt="14" custScaleX="74877" custScaleY="60027" custLinFactX="30426" custLinFactNeighborX="100000" custLinFactNeighborY="-32794">
        <dgm:presLayoutVars>
          <dgm:chPref val="3"/>
        </dgm:presLayoutVars>
      </dgm:prSet>
      <dgm:spPr/>
    </dgm:pt>
    <dgm:pt modelId="{28A6C4EA-029B-440D-BB45-AF399F8810E6}" type="pres">
      <dgm:prSet presAssocID="{CE99A6D8-824B-49A6-B3A1-400AADC2E355}" presName="rootConnector" presStyleLbl="node3" presStyleIdx="6" presStyleCnt="14"/>
      <dgm:spPr/>
    </dgm:pt>
    <dgm:pt modelId="{9F696DE5-B646-44E4-B2FD-DA4B8D3B2E97}" type="pres">
      <dgm:prSet presAssocID="{CE99A6D8-824B-49A6-B3A1-400AADC2E355}" presName="hierChild4" presStyleCnt="0"/>
      <dgm:spPr/>
    </dgm:pt>
    <dgm:pt modelId="{F7056A3B-D1F8-4590-A745-7EDBF08E5D44}" type="pres">
      <dgm:prSet presAssocID="{CE99A6D8-824B-49A6-B3A1-400AADC2E355}" presName="hierChild5" presStyleCnt="0"/>
      <dgm:spPr/>
    </dgm:pt>
    <dgm:pt modelId="{0E288AFE-B063-427A-B14C-EAAFB9460E91}" type="pres">
      <dgm:prSet presAssocID="{9E2BA647-BEDA-45CD-837E-6AADD8E01D3E}" presName="Name37" presStyleLbl="parChTrans1D3" presStyleIdx="7" presStyleCnt="14"/>
      <dgm:spPr>
        <a:xfrm>
          <a:off x="3985801" y="2585097"/>
          <a:ext cx="1502576" cy="8877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1078"/>
              </a:lnTo>
              <a:lnTo>
                <a:pt x="1502576" y="741078"/>
              </a:lnTo>
              <a:lnTo>
                <a:pt x="1502576" y="887742"/>
              </a:lnTo>
            </a:path>
          </a:pathLst>
        </a:custGeom>
      </dgm:spPr>
    </dgm:pt>
    <dgm:pt modelId="{9AA6CD23-953E-4C2C-BEFC-42D671308074}" type="pres">
      <dgm:prSet presAssocID="{E560F239-E1F9-4B82-A711-F81156A8E0C2}" presName="hierRoot2" presStyleCnt="0">
        <dgm:presLayoutVars>
          <dgm:hierBranch val="init"/>
        </dgm:presLayoutVars>
      </dgm:prSet>
      <dgm:spPr/>
    </dgm:pt>
    <dgm:pt modelId="{C54D3663-96D3-4EC0-867B-C22949E67F27}" type="pres">
      <dgm:prSet presAssocID="{E560F239-E1F9-4B82-A711-F81156A8E0C2}" presName="rootComposite" presStyleCnt="0"/>
      <dgm:spPr/>
    </dgm:pt>
    <dgm:pt modelId="{1AAE8070-B21A-471D-AA7B-CFAEE557E6B2}" type="pres">
      <dgm:prSet presAssocID="{E560F239-E1F9-4B82-A711-F81156A8E0C2}" presName="rootText" presStyleLbl="node3" presStyleIdx="7" presStyleCnt="14" custScaleX="65747" custScaleY="71676" custLinFactNeighborX="-3952" custLinFactNeighborY="42464">
        <dgm:presLayoutVars>
          <dgm:chPref val="3"/>
        </dgm:presLayoutVars>
      </dgm:prSet>
      <dgm:spPr/>
    </dgm:pt>
    <dgm:pt modelId="{824E4773-BCAA-414E-8FE8-288FCFF6575F}" type="pres">
      <dgm:prSet presAssocID="{E560F239-E1F9-4B82-A711-F81156A8E0C2}" presName="rootConnector" presStyleLbl="node3" presStyleIdx="7" presStyleCnt="14"/>
      <dgm:spPr/>
    </dgm:pt>
    <dgm:pt modelId="{2552BB70-BD46-4CA9-8A68-D4257C5EACE1}" type="pres">
      <dgm:prSet presAssocID="{E560F239-E1F9-4B82-A711-F81156A8E0C2}" presName="hierChild4" presStyleCnt="0"/>
      <dgm:spPr/>
    </dgm:pt>
    <dgm:pt modelId="{411875A5-FDDD-4D2B-8554-9086BDE7E9EB}" type="pres">
      <dgm:prSet presAssocID="{E560F239-E1F9-4B82-A711-F81156A8E0C2}" presName="hierChild5" presStyleCnt="0"/>
      <dgm:spPr/>
    </dgm:pt>
    <dgm:pt modelId="{DE6D3ADF-84E4-4788-BEF3-EED71A836BC2}" type="pres">
      <dgm:prSet presAssocID="{74754DA5-BDD0-4988-BA19-5C88834B7683}" presName="Name37" presStyleLbl="parChTrans1D3" presStyleIdx="8" presStyleCnt="14"/>
      <dgm:spPr/>
    </dgm:pt>
    <dgm:pt modelId="{EAF5342F-3E1F-4643-8173-2593B6FAE2AC}" type="pres">
      <dgm:prSet presAssocID="{33E60BC7-C6B2-4168-9B83-5E76DBA4858D}" presName="hierRoot2" presStyleCnt="0">
        <dgm:presLayoutVars>
          <dgm:hierBranch val="init"/>
        </dgm:presLayoutVars>
      </dgm:prSet>
      <dgm:spPr/>
    </dgm:pt>
    <dgm:pt modelId="{6D548465-5A3A-4C9F-975B-37B3C15E2F22}" type="pres">
      <dgm:prSet presAssocID="{33E60BC7-C6B2-4168-9B83-5E76DBA4858D}" presName="rootComposite" presStyleCnt="0"/>
      <dgm:spPr/>
    </dgm:pt>
    <dgm:pt modelId="{10CA8600-0BBA-4810-91F2-F273C20EE0ED}" type="pres">
      <dgm:prSet presAssocID="{33E60BC7-C6B2-4168-9B83-5E76DBA4858D}" presName="rootText" presStyleLbl="node3" presStyleIdx="8" presStyleCnt="14" custScaleX="71325" custScaleY="62372" custLinFactX="-113174" custLinFactNeighborX="-200000" custLinFactNeighborY="-38554">
        <dgm:presLayoutVars>
          <dgm:chPref val="3"/>
        </dgm:presLayoutVars>
      </dgm:prSet>
      <dgm:spPr>
        <a:xfrm>
          <a:off x="1874519" y="2760306"/>
          <a:ext cx="1012637" cy="442763"/>
        </a:xfrm>
        <a:prstGeom prst="rect">
          <a:avLst/>
        </a:prstGeom>
      </dgm:spPr>
    </dgm:pt>
    <dgm:pt modelId="{8878D3B0-0B53-4367-9C0E-79E64F4844F1}" type="pres">
      <dgm:prSet presAssocID="{33E60BC7-C6B2-4168-9B83-5E76DBA4858D}" presName="rootConnector" presStyleLbl="node3" presStyleIdx="8" presStyleCnt="14"/>
      <dgm:spPr/>
    </dgm:pt>
    <dgm:pt modelId="{21367307-F25E-4488-95F2-139724A8A6AB}" type="pres">
      <dgm:prSet presAssocID="{33E60BC7-C6B2-4168-9B83-5E76DBA4858D}" presName="hierChild4" presStyleCnt="0"/>
      <dgm:spPr/>
    </dgm:pt>
    <dgm:pt modelId="{DD594EB0-5193-4650-8348-19039332990B}" type="pres">
      <dgm:prSet presAssocID="{1CB3FA4A-4741-4AEA-9494-536AF30FF104}" presName="Name37" presStyleLbl="parChTrans1D4" presStyleIdx="0" presStyleCnt="4"/>
      <dgm:spPr/>
    </dgm:pt>
    <dgm:pt modelId="{0D023A94-018A-478E-801C-62E620AD24FB}" type="pres">
      <dgm:prSet presAssocID="{B531A820-488B-407B-9858-A51C7FA2BAF8}" presName="hierRoot2" presStyleCnt="0">
        <dgm:presLayoutVars>
          <dgm:hierBranch val="init"/>
        </dgm:presLayoutVars>
      </dgm:prSet>
      <dgm:spPr/>
    </dgm:pt>
    <dgm:pt modelId="{929A7B57-10A3-4CA9-B42A-25002199095B}" type="pres">
      <dgm:prSet presAssocID="{B531A820-488B-407B-9858-A51C7FA2BAF8}" presName="rootComposite" presStyleCnt="0"/>
      <dgm:spPr/>
    </dgm:pt>
    <dgm:pt modelId="{0298E6CB-427C-4BDE-871F-40F4DD3EE7BE}" type="pres">
      <dgm:prSet presAssocID="{B531A820-488B-407B-9858-A51C7FA2BAF8}" presName="rootText" presStyleLbl="node4" presStyleIdx="0" presStyleCnt="4" custScaleX="70997" custScaleY="49489" custLinFactX="-120421" custLinFactNeighborX="-200000" custLinFactNeighborY="-59043">
        <dgm:presLayoutVars>
          <dgm:chPref val="3"/>
        </dgm:presLayoutVars>
      </dgm:prSet>
      <dgm:spPr/>
    </dgm:pt>
    <dgm:pt modelId="{1B605D4C-537A-4534-8440-23DCECC9C569}" type="pres">
      <dgm:prSet presAssocID="{B531A820-488B-407B-9858-A51C7FA2BAF8}" presName="rootConnector" presStyleLbl="node4" presStyleIdx="0" presStyleCnt="4"/>
      <dgm:spPr/>
    </dgm:pt>
    <dgm:pt modelId="{3DD98E95-110D-4003-B993-B4CAE3CE2D63}" type="pres">
      <dgm:prSet presAssocID="{B531A820-488B-407B-9858-A51C7FA2BAF8}" presName="hierChild4" presStyleCnt="0"/>
      <dgm:spPr/>
    </dgm:pt>
    <dgm:pt modelId="{EAD7D89A-7475-4520-BF8F-819057B6B2A3}" type="pres">
      <dgm:prSet presAssocID="{B531A820-488B-407B-9858-A51C7FA2BAF8}" presName="hierChild5" presStyleCnt="0"/>
      <dgm:spPr/>
    </dgm:pt>
    <dgm:pt modelId="{2AEBCE89-4C5C-4F14-AB21-23ECA58D7F29}" type="pres">
      <dgm:prSet presAssocID="{33E60BC7-C6B2-4168-9B83-5E76DBA4858D}" presName="hierChild5" presStyleCnt="0"/>
      <dgm:spPr/>
    </dgm:pt>
    <dgm:pt modelId="{99D23ACA-5B7E-4B2C-A753-825CDFEA6E90}" type="pres">
      <dgm:prSet presAssocID="{FFBA9215-1BBF-44ED-8D7B-C24AABF99BF6}" presName="Name37" presStyleLbl="parChTrans1D3" presStyleIdx="9" presStyleCnt="14" custSzX="247797"/>
      <dgm:spPr/>
    </dgm:pt>
    <dgm:pt modelId="{92AF7F8A-BC99-4886-A24A-2773FFD2886F}" type="pres">
      <dgm:prSet presAssocID="{8397FAFE-B72B-4D38-B104-E7A59C651D35}" presName="hierRoot2" presStyleCnt="0">
        <dgm:presLayoutVars>
          <dgm:hierBranch val="init"/>
        </dgm:presLayoutVars>
      </dgm:prSet>
      <dgm:spPr/>
    </dgm:pt>
    <dgm:pt modelId="{DBE7A720-1FFB-4EE7-91CE-4A87A300E819}" type="pres">
      <dgm:prSet presAssocID="{8397FAFE-B72B-4D38-B104-E7A59C651D35}" presName="rootComposite" presStyleCnt="0"/>
      <dgm:spPr/>
    </dgm:pt>
    <dgm:pt modelId="{27BA5F7C-9E2C-4194-B00A-0FB877133782}" type="pres">
      <dgm:prSet presAssocID="{8397FAFE-B72B-4D38-B104-E7A59C651D35}" presName="rootText" presStyleLbl="node3" presStyleIdx="9" presStyleCnt="14" custScaleX="68461" custScaleY="59370" custLinFactX="-129685" custLinFactNeighborX="-200000" custLinFactNeighborY="-37740">
        <dgm:presLayoutVars>
          <dgm:chPref val="3"/>
        </dgm:presLayoutVars>
      </dgm:prSet>
      <dgm:spPr/>
    </dgm:pt>
    <dgm:pt modelId="{C3C9D657-918E-42AA-B725-62452389A279}" type="pres">
      <dgm:prSet presAssocID="{8397FAFE-B72B-4D38-B104-E7A59C651D35}" presName="rootConnector" presStyleLbl="node3" presStyleIdx="9" presStyleCnt="14"/>
      <dgm:spPr/>
    </dgm:pt>
    <dgm:pt modelId="{D2CD1E0C-399C-4ACB-A556-9CBE193B357C}" type="pres">
      <dgm:prSet presAssocID="{8397FAFE-B72B-4D38-B104-E7A59C651D35}" presName="hierChild4" presStyleCnt="0"/>
      <dgm:spPr/>
    </dgm:pt>
    <dgm:pt modelId="{827904D7-BA46-4A47-95F1-6B238A013FAC}" type="pres">
      <dgm:prSet presAssocID="{3D42757C-0572-46DA-9AE4-0F6BCC14F03D}" presName="Name37" presStyleLbl="parChTrans1D4" presStyleIdx="1" presStyleCnt="4" custSzX="247797"/>
      <dgm:spPr/>
    </dgm:pt>
    <dgm:pt modelId="{34B084EA-4784-490A-B69A-4BAB3D684E53}" type="pres">
      <dgm:prSet presAssocID="{1F52029C-D776-4642-AAF6-F5C1E52F61CF}" presName="hierRoot2" presStyleCnt="0">
        <dgm:presLayoutVars>
          <dgm:hierBranch val="init"/>
        </dgm:presLayoutVars>
      </dgm:prSet>
      <dgm:spPr/>
    </dgm:pt>
    <dgm:pt modelId="{E9D70A89-1263-47BF-BF4B-05208096A30E}" type="pres">
      <dgm:prSet presAssocID="{1F52029C-D776-4642-AAF6-F5C1E52F61CF}" presName="rootComposite" presStyleCnt="0"/>
      <dgm:spPr/>
    </dgm:pt>
    <dgm:pt modelId="{CB156DA9-763C-4237-AC4D-40D70179621F}" type="pres">
      <dgm:prSet presAssocID="{1F52029C-D776-4642-AAF6-F5C1E52F61CF}" presName="rootText" presStyleLbl="node4" presStyleIdx="1" presStyleCnt="4" custScaleX="69894" custScaleY="51594" custLinFactX="-125258" custLinFactNeighborX="-200000" custLinFactNeighborY="59791">
        <dgm:presLayoutVars>
          <dgm:chPref val="3"/>
        </dgm:presLayoutVars>
      </dgm:prSet>
      <dgm:spPr>
        <a:xfrm>
          <a:off x="5029200" y="3548703"/>
          <a:ext cx="914401" cy="337494"/>
        </a:xfrm>
        <a:prstGeom prst="rect">
          <a:avLst/>
        </a:prstGeom>
      </dgm:spPr>
    </dgm:pt>
    <dgm:pt modelId="{DD06DB5C-1D76-4A41-B381-CAF2FC10425D}" type="pres">
      <dgm:prSet presAssocID="{1F52029C-D776-4642-AAF6-F5C1E52F61CF}" presName="rootConnector" presStyleLbl="node4" presStyleIdx="1" presStyleCnt="4"/>
      <dgm:spPr/>
    </dgm:pt>
    <dgm:pt modelId="{0C1C0265-3019-4646-BF6B-53432501DF15}" type="pres">
      <dgm:prSet presAssocID="{1F52029C-D776-4642-AAF6-F5C1E52F61CF}" presName="hierChild4" presStyleCnt="0"/>
      <dgm:spPr/>
    </dgm:pt>
    <dgm:pt modelId="{3AD365F8-A226-40C1-84A0-41A964E2E7AE}" type="pres">
      <dgm:prSet presAssocID="{1F52029C-D776-4642-AAF6-F5C1E52F61CF}" presName="hierChild5" presStyleCnt="0"/>
      <dgm:spPr/>
    </dgm:pt>
    <dgm:pt modelId="{5EC4897E-A3F5-4FA8-B0EF-D5B87E26EF18}" type="pres">
      <dgm:prSet presAssocID="{63B558C6-7900-46B4-B5D3-65046CA8F299}" presName="Name37" presStyleLbl="parChTrans1D4" presStyleIdx="2" presStyleCnt="4"/>
      <dgm:spPr/>
    </dgm:pt>
    <dgm:pt modelId="{06066F45-D5EB-4CF6-A70E-8D9BBF65B31B}" type="pres">
      <dgm:prSet presAssocID="{DEC839FF-10D7-41A2-946F-D851D952695F}" presName="hierRoot2" presStyleCnt="0">
        <dgm:presLayoutVars>
          <dgm:hierBranch val="init"/>
        </dgm:presLayoutVars>
      </dgm:prSet>
      <dgm:spPr/>
    </dgm:pt>
    <dgm:pt modelId="{1A160485-31F2-4A8F-886A-352C4E7AABE1}" type="pres">
      <dgm:prSet presAssocID="{DEC839FF-10D7-41A2-946F-D851D952695F}" presName="rootComposite" presStyleCnt="0"/>
      <dgm:spPr/>
    </dgm:pt>
    <dgm:pt modelId="{EF0D58A0-36BB-45BB-8B14-797EC49F7241}" type="pres">
      <dgm:prSet presAssocID="{DEC839FF-10D7-41A2-946F-D851D952695F}" presName="rootText" presStyleLbl="node4" presStyleIdx="2" presStyleCnt="4" custScaleX="69894" custScaleY="49014" custLinFactX="-126361" custLinFactY="-50571" custLinFactNeighborX="-200000" custLinFactNeighborY="-100000">
        <dgm:presLayoutVars>
          <dgm:chPref val="3"/>
        </dgm:presLayoutVars>
      </dgm:prSet>
      <dgm:spPr>
        <a:xfrm>
          <a:off x="5019990" y="2779003"/>
          <a:ext cx="914401" cy="320617"/>
        </a:xfrm>
        <a:prstGeom prst="rect">
          <a:avLst/>
        </a:prstGeom>
      </dgm:spPr>
    </dgm:pt>
    <dgm:pt modelId="{7F87F949-5AA0-4DB5-9215-81AC35B2DE19}" type="pres">
      <dgm:prSet presAssocID="{DEC839FF-10D7-41A2-946F-D851D952695F}" presName="rootConnector" presStyleLbl="node4" presStyleIdx="2" presStyleCnt="4"/>
      <dgm:spPr/>
    </dgm:pt>
    <dgm:pt modelId="{91B94893-5796-45CA-9DFB-C110A55A0E44}" type="pres">
      <dgm:prSet presAssocID="{DEC839FF-10D7-41A2-946F-D851D952695F}" presName="hierChild4" presStyleCnt="0"/>
      <dgm:spPr/>
    </dgm:pt>
    <dgm:pt modelId="{B18329C6-3670-4F01-94A1-A1934629BA3F}" type="pres">
      <dgm:prSet presAssocID="{DEC839FF-10D7-41A2-946F-D851D952695F}" presName="hierChild5" presStyleCnt="0"/>
      <dgm:spPr/>
    </dgm:pt>
    <dgm:pt modelId="{54CA4E6B-5CD1-44FB-8D17-59A37FE47027}" type="pres">
      <dgm:prSet presAssocID="{8C1A1222-C453-436F-B605-A484E3A0827D}" presName="Name37" presStyleLbl="parChTrans1D4" presStyleIdx="3" presStyleCnt="4"/>
      <dgm:spPr/>
    </dgm:pt>
    <dgm:pt modelId="{117CECEA-ABE0-4110-AABA-46F9E4954991}" type="pres">
      <dgm:prSet presAssocID="{B02B24EA-54ED-423D-9037-8CC9D516FDAA}" presName="hierRoot2" presStyleCnt="0">
        <dgm:presLayoutVars>
          <dgm:hierBranch val="init"/>
        </dgm:presLayoutVars>
      </dgm:prSet>
      <dgm:spPr/>
    </dgm:pt>
    <dgm:pt modelId="{9FF16988-F25E-421D-B204-E3D12905E0EC}" type="pres">
      <dgm:prSet presAssocID="{B02B24EA-54ED-423D-9037-8CC9D516FDAA}" presName="rootComposite" presStyleCnt="0"/>
      <dgm:spPr/>
    </dgm:pt>
    <dgm:pt modelId="{8B5D7E1C-9353-440F-9A27-C951361EB6C1}" type="pres">
      <dgm:prSet presAssocID="{B02B24EA-54ED-423D-9037-8CC9D516FDAA}" presName="rootText" presStyleLbl="node4" presStyleIdx="3" presStyleCnt="4" custScaleX="69894" custScaleY="48946" custLinFactX="-125962" custLinFactY="-84685" custLinFactNeighborX="-200000" custLinFactNeighborY="-100000">
        <dgm:presLayoutVars>
          <dgm:chPref val="3"/>
        </dgm:presLayoutVars>
      </dgm:prSet>
      <dgm:spPr>
        <a:xfrm>
          <a:off x="5019990" y="3157086"/>
          <a:ext cx="914401" cy="320172"/>
        </a:xfrm>
        <a:prstGeom prst="rect">
          <a:avLst/>
        </a:prstGeom>
      </dgm:spPr>
    </dgm:pt>
    <dgm:pt modelId="{90342590-1F2F-4ED1-8867-3139641BE85F}" type="pres">
      <dgm:prSet presAssocID="{B02B24EA-54ED-423D-9037-8CC9D516FDAA}" presName="rootConnector" presStyleLbl="node4" presStyleIdx="3" presStyleCnt="4"/>
      <dgm:spPr/>
    </dgm:pt>
    <dgm:pt modelId="{5E0BCE18-B4E9-4821-9929-FD6429A573D3}" type="pres">
      <dgm:prSet presAssocID="{B02B24EA-54ED-423D-9037-8CC9D516FDAA}" presName="hierChild4" presStyleCnt="0"/>
      <dgm:spPr/>
    </dgm:pt>
    <dgm:pt modelId="{B9AF4942-8C2B-4C6A-ABAA-69D470A98BB2}" type="pres">
      <dgm:prSet presAssocID="{B02B24EA-54ED-423D-9037-8CC9D516FDAA}" presName="hierChild5" presStyleCnt="0"/>
      <dgm:spPr/>
    </dgm:pt>
    <dgm:pt modelId="{4D280783-E914-44A1-B64E-7ED2AD05A4A4}" type="pres">
      <dgm:prSet presAssocID="{8397FAFE-B72B-4D38-B104-E7A59C651D35}" presName="hierChild5" presStyleCnt="0"/>
      <dgm:spPr/>
    </dgm:pt>
    <dgm:pt modelId="{F500BA97-503C-4C52-8056-11BD836BCF59}" type="pres">
      <dgm:prSet presAssocID="{334A7A88-DBBF-4CB2-8F55-00CAE1762EFE}" presName="hierChild5" presStyleCnt="0"/>
      <dgm:spPr/>
    </dgm:pt>
    <dgm:pt modelId="{D9867E01-DC2E-4698-A934-B92C134C6339}" type="pres">
      <dgm:prSet presAssocID="{BD5ED065-56D5-4429-9CB0-89BA970F2820}" presName="Name37" presStyleLbl="parChTrans1D2" presStyleIdx="2" presStyleCnt="3"/>
      <dgm:spPr/>
    </dgm:pt>
    <dgm:pt modelId="{6BBBADFF-0988-4CDD-8387-0E70046629DA}" type="pres">
      <dgm:prSet presAssocID="{0769A7E3-1898-440F-8A83-5E808505E25F}" presName="hierRoot2" presStyleCnt="0">
        <dgm:presLayoutVars>
          <dgm:hierBranch val="init"/>
        </dgm:presLayoutVars>
      </dgm:prSet>
      <dgm:spPr/>
    </dgm:pt>
    <dgm:pt modelId="{A30F7925-F051-459B-AE03-4EBEE29F72D1}" type="pres">
      <dgm:prSet presAssocID="{0769A7E3-1898-440F-8A83-5E808505E25F}" presName="rootComposite" presStyleCnt="0"/>
      <dgm:spPr/>
    </dgm:pt>
    <dgm:pt modelId="{DC46EA78-AA52-4649-8251-BE7A73792EC4}" type="pres">
      <dgm:prSet presAssocID="{0769A7E3-1898-440F-8A83-5E808505E25F}" presName="rootText" presStyleLbl="node2" presStyleIdx="2" presStyleCnt="3" custScaleX="129579" custScaleY="56339" custLinFactX="-35605" custLinFactNeighborX="-100000" custLinFactNeighborY="-28450">
        <dgm:presLayoutVars>
          <dgm:chPref val="3"/>
        </dgm:presLayoutVars>
      </dgm:prSet>
      <dgm:spPr/>
    </dgm:pt>
    <dgm:pt modelId="{328079F4-D153-4727-9823-2DFF89BDD21B}" type="pres">
      <dgm:prSet presAssocID="{0769A7E3-1898-440F-8A83-5E808505E25F}" presName="rootConnector" presStyleLbl="node2" presStyleIdx="2" presStyleCnt="3"/>
      <dgm:spPr/>
    </dgm:pt>
    <dgm:pt modelId="{A17D31A5-301A-48EA-892F-FBC3A3124B40}" type="pres">
      <dgm:prSet presAssocID="{0769A7E3-1898-440F-8A83-5E808505E25F}" presName="hierChild4" presStyleCnt="0"/>
      <dgm:spPr/>
    </dgm:pt>
    <dgm:pt modelId="{86654E9D-214C-4CDD-89D9-552F35A0F69F}" type="pres">
      <dgm:prSet presAssocID="{DB52122F-B8AB-45DF-AE09-B6A15E481026}" presName="Name37" presStyleLbl="parChTrans1D3" presStyleIdx="10" presStyleCnt="14"/>
      <dgm:spPr/>
    </dgm:pt>
    <dgm:pt modelId="{503D38C1-CDC2-484F-9C66-9162B64CFACA}" type="pres">
      <dgm:prSet presAssocID="{D2DAB8E2-0658-48AA-9A2F-4B34D5CC7335}" presName="hierRoot2" presStyleCnt="0">
        <dgm:presLayoutVars>
          <dgm:hierBranch val="init"/>
        </dgm:presLayoutVars>
      </dgm:prSet>
      <dgm:spPr/>
    </dgm:pt>
    <dgm:pt modelId="{EE3F5A4D-9A5D-44FC-8F55-4A4565AEBFBA}" type="pres">
      <dgm:prSet presAssocID="{D2DAB8E2-0658-48AA-9A2F-4B34D5CC7335}" presName="rootComposite" presStyleCnt="0"/>
      <dgm:spPr/>
    </dgm:pt>
    <dgm:pt modelId="{0B1C62F8-DF73-49AA-BFA3-71634DB533E0}" type="pres">
      <dgm:prSet presAssocID="{D2DAB8E2-0658-48AA-9A2F-4B34D5CC7335}" presName="rootText" presStyleLbl="node3" presStyleIdx="10" presStyleCnt="14" custScaleX="110558" custScaleY="48276" custLinFactX="-48472" custLinFactNeighborX="-100000" custLinFactNeighborY="-53688">
        <dgm:presLayoutVars>
          <dgm:chPref val="3"/>
        </dgm:presLayoutVars>
      </dgm:prSet>
      <dgm:spPr/>
    </dgm:pt>
    <dgm:pt modelId="{21100ECC-8564-42C0-AC90-5597BA369524}" type="pres">
      <dgm:prSet presAssocID="{D2DAB8E2-0658-48AA-9A2F-4B34D5CC7335}" presName="rootConnector" presStyleLbl="node3" presStyleIdx="10" presStyleCnt="14"/>
      <dgm:spPr/>
    </dgm:pt>
    <dgm:pt modelId="{ADC9E1CA-0CB7-4ED6-A754-D8E5E08B9AA5}" type="pres">
      <dgm:prSet presAssocID="{D2DAB8E2-0658-48AA-9A2F-4B34D5CC7335}" presName="hierChild4" presStyleCnt="0"/>
      <dgm:spPr/>
    </dgm:pt>
    <dgm:pt modelId="{A422E7A5-0D9D-4DDF-8EAB-57CBCDAF275C}" type="pres">
      <dgm:prSet presAssocID="{D2DAB8E2-0658-48AA-9A2F-4B34D5CC7335}" presName="hierChild5" presStyleCnt="0"/>
      <dgm:spPr/>
    </dgm:pt>
    <dgm:pt modelId="{41278198-8685-4190-99E2-75D2EBA4322A}" type="pres">
      <dgm:prSet presAssocID="{84B9D362-71DD-439F-B551-8D63A769ADBA}" presName="Name37" presStyleLbl="parChTrans1D3" presStyleIdx="11" presStyleCnt="14"/>
      <dgm:spPr/>
    </dgm:pt>
    <dgm:pt modelId="{013361AC-6327-480D-8484-F7F4A2767B8A}" type="pres">
      <dgm:prSet presAssocID="{32E05EC3-7CC4-4A50-B4F7-6B16D467F6F4}" presName="hierRoot2" presStyleCnt="0">
        <dgm:presLayoutVars>
          <dgm:hierBranch val="init"/>
        </dgm:presLayoutVars>
      </dgm:prSet>
      <dgm:spPr/>
    </dgm:pt>
    <dgm:pt modelId="{4C396F39-C77E-48E7-B48F-94E17F56DF39}" type="pres">
      <dgm:prSet presAssocID="{32E05EC3-7CC4-4A50-B4F7-6B16D467F6F4}" presName="rootComposite" presStyleCnt="0"/>
      <dgm:spPr/>
    </dgm:pt>
    <dgm:pt modelId="{21A81CDE-E194-4B93-AC26-F651CB13EC55}" type="pres">
      <dgm:prSet presAssocID="{32E05EC3-7CC4-4A50-B4F7-6B16D467F6F4}" presName="rootText" presStyleLbl="node3" presStyleIdx="11" presStyleCnt="14" custScaleX="110558" custScaleY="47369" custLinFactX="-47410" custLinFactNeighborX="-100000" custLinFactNeighborY="-83041">
        <dgm:presLayoutVars>
          <dgm:chPref val="3"/>
        </dgm:presLayoutVars>
      </dgm:prSet>
      <dgm:spPr/>
    </dgm:pt>
    <dgm:pt modelId="{DFC244BD-EA8B-42C2-AC20-EB9D15D13879}" type="pres">
      <dgm:prSet presAssocID="{32E05EC3-7CC4-4A50-B4F7-6B16D467F6F4}" presName="rootConnector" presStyleLbl="node3" presStyleIdx="11" presStyleCnt="14"/>
      <dgm:spPr/>
    </dgm:pt>
    <dgm:pt modelId="{B23AD88A-2653-47D4-92DF-07DB8484FD77}" type="pres">
      <dgm:prSet presAssocID="{32E05EC3-7CC4-4A50-B4F7-6B16D467F6F4}" presName="hierChild4" presStyleCnt="0"/>
      <dgm:spPr/>
    </dgm:pt>
    <dgm:pt modelId="{B12E5939-B2F0-428C-914E-19A900107461}" type="pres">
      <dgm:prSet presAssocID="{32E05EC3-7CC4-4A50-B4F7-6B16D467F6F4}" presName="hierChild5" presStyleCnt="0"/>
      <dgm:spPr/>
    </dgm:pt>
    <dgm:pt modelId="{DBFADF06-65DA-43BA-AA41-854D98711DFB}" type="pres">
      <dgm:prSet presAssocID="{4E7FE5A7-0DF6-4D8E-B1C6-1DB239AEA26D}" presName="Name37" presStyleLbl="parChTrans1D3" presStyleIdx="12" presStyleCnt="14"/>
      <dgm:spPr/>
    </dgm:pt>
    <dgm:pt modelId="{474986B2-6EED-4633-808D-80F394FE0702}" type="pres">
      <dgm:prSet presAssocID="{9511DD5F-C6F4-4778-A646-25E46754194F}" presName="hierRoot2" presStyleCnt="0">
        <dgm:presLayoutVars>
          <dgm:hierBranch val="init"/>
        </dgm:presLayoutVars>
      </dgm:prSet>
      <dgm:spPr/>
    </dgm:pt>
    <dgm:pt modelId="{39069668-9C6A-4758-8856-29DF2FE94DB4}" type="pres">
      <dgm:prSet presAssocID="{9511DD5F-C6F4-4778-A646-25E46754194F}" presName="rootComposite" presStyleCnt="0"/>
      <dgm:spPr/>
    </dgm:pt>
    <dgm:pt modelId="{8321BD44-A920-466E-92CE-54862D0EE7CC}" type="pres">
      <dgm:prSet presAssocID="{9511DD5F-C6F4-4778-A646-25E46754194F}" presName="rootText" presStyleLbl="node3" presStyleIdx="12" presStyleCnt="14" custScaleX="110558" custScaleY="47369" custLinFactX="-46413" custLinFactY="-14835" custLinFactNeighborX="-100000" custLinFactNeighborY="-100000">
        <dgm:presLayoutVars>
          <dgm:chPref val="3"/>
        </dgm:presLayoutVars>
      </dgm:prSet>
      <dgm:spPr>
        <a:xfrm>
          <a:off x="7091865" y="3494062"/>
          <a:ext cx="1569647" cy="336260"/>
        </a:xfrm>
        <a:prstGeom prst="rect">
          <a:avLst/>
        </a:prstGeom>
      </dgm:spPr>
    </dgm:pt>
    <dgm:pt modelId="{8F3E447B-9D33-4FD9-AD0A-85CD4E2916BC}" type="pres">
      <dgm:prSet presAssocID="{9511DD5F-C6F4-4778-A646-25E46754194F}" presName="rootConnector" presStyleLbl="node3" presStyleIdx="12" presStyleCnt="14"/>
      <dgm:spPr/>
    </dgm:pt>
    <dgm:pt modelId="{207FFC2A-D7DD-4477-A841-39D77E41A67B}" type="pres">
      <dgm:prSet presAssocID="{9511DD5F-C6F4-4778-A646-25E46754194F}" presName="hierChild4" presStyleCnt="0"/>
      <dgm:spPr/>
    </dgm:pt>
    <dgm:pt modelId="{719403DD-600E-40DE-8F7E-4220DC15E37D}" type="pres">
      <dgm:prSet presAssocID="{9511DD5F-C6F4-4778-A646-25E46754194F}" presName="hierChild5" presStyleCnt="0"/>
      <dgm:spPr/>
    </dgm:pt>
    <dgm:pt modelId="{F122028A-CAE0-46F8-AE67-E3A088ED84E9}" type="pres">
      <dgm:prSet presAssocID="{80E9E1A8-C7E1-47EF-B21A-2239636DCF22}" presName="Name37" presStyleLbl="parChTrans1D3" presStyleIdx="13" presStyleCnt="14"/>
      <dgm:spPr/>
    </dgm:pt>
    <dgm:pt modelId="{CC8E6181-930E-4EB0-914B-CAD7D731CD67}" type="pres">
      <dgm:prSet presAssocID="{EBA6D624-D594-46FD-963A-9362F1996454}" presName="hierRoot2" presStyleCnt="0">
        <dgm:presLayoutVars>
          <dgm:hierBranch val="init"/>
        </dgm:presLayoutVars>
      </dgm:prSet>
      <dgm:spPr/>
    </dgm:pt>
    <dgm:pt modelId="{2E9646B4-C3FA-41E4-8987-74F4D211764E}" type="pres">
      <dgm:prSet presAssocID="{EBA6D624-D594-46FD-963A-9362F1996454}" presName="rootComposite" presStyleCnt="0"/>
      <dgm:spPr/>
    </dgm:pt>
    <dgm:pt modelId="{85B9AAF2-907D-493F-BC54-208EC2D02929}" type="pres">
      <dgm:prSet presAssocID="{EBA6D624-D594-46FD-963A-9362F1996454}" presName="rootText" presStyleLbl="node3" presStyleIdx="13" presStyleCnt="14" custScaleX="110558" custScaleY="48276" custLinFactX="-46628" custLinFactY="-46810" custLinFactNeighborX="-100000" custLinFactNeighborY="-100000">
        <dgm:presLayoutVars>
          <dgm:chPref val="3"/>
        </dgm:presLayoutVars>
      </dgm:prSet>
      <dgm:spPr/>
    </dgm:pt>
    <dgm:pt modelId="{EB94704A-9E6F-48A4-85C7-661344D8815C}" type="pres">
      <dgm:prSet presAssocID="{EBA6D624-D594-46FD-963A-9362F1996454}" presName="rootConnector" presStyleLbl="node3" presStyleIdx="13" presStyleCnt="14"/>
      <dgm:spPr/>
    </dgm:pt>
    <dgm:pt modelId="{7AFA7F0F-7632-45FD-B77F-6D679FB6A9E8}" type="pres">
      <dgm:prSet presAssocID="{EBA6D624-D594-46FD-963A-9362F1996454}" presName="hierChild4" presStyleCnt="0"/>
      <dgm:spPr/>
    </dgm:pt>
    <dgm:pt modelId="{A32328E2-F460-49DB-A82C-7848FC206DA5}" type="pres">
      <dgm:prSet presAssocID="{EBA6D624-D594-46FD-963A-9362F1996454}" presName="hierChild5" presStyleCnt="0"/>
      <dgm:spPr/>
    </dgm:pt>
    <dgm:pt modelId="{80C2A5E9-9CB4-47F5-9A37-AA182253C689}" type="pres">
      <dgm:prSet presAssocID="{0769A7E3-1898-440F-8A83-5E808505E25F}" presName="hierChild5" presStyleCnt="0"/>
      <dgm:spPr/>
    </dgm:pt>
    <dgm:pt modelId="{53842115-ABB4-4948-914F-449506FEAFFB}" type="pres">
      <dgm:prSet presAssocID="{B1B95EAC-5CE2-4A42-B490-CE21694B9C13}" presName="hierChild3" presStyleCnt="0"/>
      <dgm:spPr/>
    </dgm:pt>
  </dgm:ptLst>
  <dgm:cxnLst>
    <dgm:cxn modelId="{0D917800-045A-4A39-B861-91FB3748F17C}" type="presOf" srcId="{334A7A88-DBBF-4CB2-8F55-00CAE1762EFE}" destId="{CE897155-6B9A-4292-845F-FE65C342D907}" srcOrd="1" destOrd="0" presId="urn:microsoft.com/office/officeart/2005/8/layout/orgChart1"/>
    <dgm:cxn modelId="{7548F503-720A-42DC-9664-3F69F44E4028}" type="presOf" srcId="{B02B24EA-54ED-423D-9037-8CC9D516FDAA}" destId="{90342590-1F2F-4ED1-8867-3139641BE85F}" srcOrd="1" destOrd="0" presId="urn:microsoft.com/office/officeart/2005/8/layout/orgChart1"/>
    <dgm:cxn modelId="{490A0905-E79C-4DC3-9EB6-C541EDC7426B}" type="presOf" srcId="{DEC839FF-10D7-41A2-946F-D851D952695F}" destId="{EF0D58A0-36BB-45BB-8B14-797EC49F7241}" srcOrd="0" destOrd="0" presId="urn:microsoft.com/office/officeart/2005/8/layout/orgChart1"/>
    <dgm:cxn modelId="{AD609006-175E-4724-9CA4-1D1069187FFA}" type="presOf" srcId="{A1AC7540-8AEF-42D6-9961-AF06A052D7B5}" destId="{19F389F7-185A-4B5B-988A-086032152F92}" srcOrd="0" destOrd="0" presId="urn:microsoft.com/office/officeart/2005/8/layout/orgChart1"/>
    <dgm:cxn modelId="{52E0B20C-8436-4CD4-A148-9247941FB922}" type="presOf" srcId="{32E05EC3-7CC4-4A50-B4F7-6B16D467F6F4}" destId="{21A81CDE-E194-4B93-AC26-F651CB13EC55}" srcOrd="0" destOrd="0" presId="urn:microsoft.com/office/officeart/2005/8/layout/orgChart1"/>
    <dgm:cxn modelId="{1C85130E-BF84-43E7-8C73-BBBBBD35BF71}" type="presOf" srcId="{32E05EC3-7CC4-4A50-B4F7-6B16D467F6F4}" destId="{DFC244BD-EA8B-42C2-AC20-EB9D15D13879}" srcOrd="1" destOrd="0" presId="urn:microsoft.com/office/officeart/2005/8/layout/orgChart1"/>
    <dgm:cxn modelId="{7FC6EB13-BEB8-4A5B-B65E-865E05854386}" type="presOf" srcId="{1F52029C-D776-4642-AAF6-F5C1E52F61CF}" destId="{CB156DA9-763C-4237-AC4D-40D70179621F}" srcOrd="0" destOrd="0" presId="urn:microsoft.com/office/officeart/2005/8/layout/orgChart1"/>
    <dgm:cxn modelId="{AF52E119-3EF5-4DC4-A05F-8C79BB506200}" type="presOf" srcId="{09E37E0C-CFD9-4241-8E93-65EB74B33B40}" destId="{F17DD6E1-5A6D-4C05-8398-5F328D4EE0D8}" srcOrd="0" destOrd="0" presId="urn:microsoft.com/office/officeart/2005/8/layout/orgChart1"/>
    <dgm:cxn modelId="{D6776121-48BF-4C70-9482-90384A1A2BCE}" srcId="{0769A7E3-1898-440F-8A83-5E808505E25F}" destId="{EBA6D624-D594-46FD-963A-9362F1996454}" srcOrd="3" destOrd="0" parTransId="{80E9E1A8-C7E1-47EF-B21A-2239636DCF22}" sibTransId="{442ACCFB-3003-41ED-8D63-D6FF059877D9}"/>
    <dgm:cxn modelId="{E0FFAB26-5300-45FF-AF0C-EB86AB034E0F}" srcId="{74AE21FA-3CC9-4CEB-8157-052012F37D91}" destId="{27710952-E41F-47AF-87B9-54BEBC5FE9E0}" srcOrd="2" destOrd="0" parTransId="{F3E23D0B-DA72-4E65-A38C-E8E2BFC65432}" sibTransId="{B592B90F-98A6-45A2-8FD4-84156801D2F9}"/>
    <dgm:cxn modelId="{CA67D827-F002-4D68-A948-A1F1D0B71CED}" type="presOf" srcId="{90627688-EC11-4A8C-A046-35E85C348085}" destId="{FB01AE11-CB07-48BC-8FBF-739E2B4D2EFB}" srcOrd="0" destOrd="0" presId="urn:microsoft.com/office/officeart/2005/8/layout/orgChart1"/>
    <dgm:cxn modelId="{F60B562B-297A-4CB8-8028-E98DA0A39190}" type="presOf" srcId="{334A7A88-DBBF-4CB2-8F55-00CAE1762EFE}" destId="{2A596540-5C91-4A3E-AD91-76BAB7A2876E}" srcOrd="0" destOrd="0" presId="urn:microsoft.com/office/officeart/2005/8/layout/orgChart1"/>
    <dgm:cxn modelId="{00A9DB2C-AD69-408B-8574-4D1FE2B7612F}" type="presOf" srcId="{B531A820-488B-407B-9858-A51C7FA2BAF8}" destId="{1B605D4C-537A-4534-8440-23DCECC9C569}" srcOrd="1" destOrd="0" presId="urn:microsoft.com/office/officeart/2005/8/layout/orgChart1"/>
    <dgm:cxn modelId="{A3B8EE2C-91CA-494A-84D9-3AA11101E790}" type="presOf" srcId="{B1B95EAC-5CE2-4A42-B490-CE21694B9C13}" destId="{22A0C79F-C93B-4AD1-83E2-6D0F20E7DAB8}" srcOrd="1" destOrd="0" presId="urn:microsoft.com/office/officeart/2005/8/layout/orgChart1"/>
    <dgm:cxn modelId="{5E76BC2D-FA5A-4CBA-923B-A9C5547ECA8D}" srcId="{8397FAFE-B72B-4D38-B104-E7A59C651D35}" destId="{DEC839FF-10D7-41A2-946F-D851D952695F}" srcOrd="1" destOrd="0" parTransId="{63B558C6-7900-46B4-B5D3-65046CA8F299}" sibTransId="{97F5D5E3-E39D-4576-A9DA-19731617EBC6}"/>
    <dgm:cxn modelId="{46B7642E-EF75-406A-9FAF-796823DCACDD}" srcId="{8397FAFE-B72B-4D38-B104-E7A59C651D35}" destId="{1F52029C-D776-4642-AAF6-F5C1E52F61CF}" srcOrd="0" destOrd="0" parTransId="{3D42757C-0572-46DA-9AE4-0F6BCC14F03D}" sibTransId="{385FA69A-DBF0-425C-BF6C-C1666D4AD95A}"/>
    <dgm:cxn modelId="{6DC4E12E-1BF7-4F3E-8CDC-79674E413DD5}" type="presOf" srcId="{1CB3FA4A-4741-4AEA-9494-536AF30FF104}" destId="{DD594EB0-5193-4650-8348-19039332990B}" srcOrd="0" destOrd="0" presId="urn:microsoft.com/office/officeart/2005/8/layout/orgChart1"/>
    <dgm:cxn modelId="{DB287232-BAC9-4D87-8A14-0D3DCB031090}" srcId="{74AE21FA-3CC9-4CEB-8157-052012F37D91}" destId="{F766AE6C-4A86-4529-9257-0FB72F854DBA}" srcOrd="0" destOrd="0" parTransId="{AA96CE73-6419-4A93-A1DB-5C516DE499AA}" sibTransId="{73B87DAE-8340-47C2-ACA6-6AFE8816EAC0}"/>
    <dgm:cxn modelId="{3155D333-665C-4CA7-B569-D90A117CEBC0}" type="presOf" srcId="{E560F239-E1F9-4B82-A711-F81156A8E0C2}" destId="{1AAE8070-B21A-471D-AA7B-CFAEE557E6B2}" srcOrd="0" destOrd="0" presId="urn:microsoft.com/office/officeart/2005/8/layout/orgChart1"/>
    <dgm:cxn modelId="{18102434-EF14-453B-9A8E-47883EAFE9F1}" type="presOf" srcId="{2A7E52C1-4D7E-4CEE-8F54-F5AF22FEE58B}" destId="{C3690129-A95B-4DBD-8A1D-FB0FAC233DAA}" srcOrd="1" destOrd="0" presId="urn:microsoft.com/office/officeart/2005/8/layout/orgChart1"/>
    <dgm:cxn modelId="{34EFB45F-B887-4CCD-9B0C-2768E1A61602}" srcId="{0769A7E3-1898-440F-8A83-5E808505E25F}" destId="{32E05EC3-7CC4-4A50-B4F7-6B16D467F6F4}" srcOrd="1" destOrd="0" parTransId="{84B9D362-71DD-439F-B551-8D63A769ADBA}" sibTransId="{97CC5D69-BBFF-4273-BAE8-D79F262A9D39}"/>
    <dgm:cxn modelId="{80DE7442-7C67-4494-A9DE-3184FE81EEBC}" type="presOf" srcId="{FFBA9215-1BBF-44ED-8D7B-C24AABF99BF6}" destId="{99D23ACA-5B7E-4B2C-A753-825CDFEA6E90}" srcOrd="0" destOrd="0" presId="urn:microsoft.com/office/officeart/2005/8/layout/orgChart1"/>
    <dgm:cxn modelId="{DD4DBE44-2AA2-4F96-8785-B67D7A9DBB22}" srcId="{334A7A88-DBBF-4CB2-8F55-00CAE1762EFE}" destId="{33E60BC7-C6B2-4168-9B83-5E76DBA4858D}" srcOrd="3" destOrd="0" parTransId="{74754DA5-BDD0-4988-BA19-5C88834B7683}" sibTransId="{F0F830D2-435A-4451-A68A-8B05EAD7A631}"/>
    <dgm:cxn modelId="{B4C13765-7F53-4CE5-A5D7-3AE08B1EECE3}" srcId="{33E60BC7-C6B2-4168-9B83-5E76DBA4858D}" destId="{B531A820-488B-407B-9858-A51C7FA2BAF8}" srcOrd="0" destOrd="0" parTransId="{1CB3FA4A-4741-4AEA-9494-536AF30FF104}" sibTransId="{D97AB944-54AC-48E0-9D4C-CB0E04DAD664}"/>
    <dgm:cxn modelId="{923CA748-05D6-4A77-9488-6B6490CB34D6}" srcId="{0769A7E3-1898-440F-8A83-5E808505E25F}" destId="{9511DD5F-C6F4-4778-A646-25E46754194F}" srcOrd="2" destOrd="0" parTransId="{4E7FE5A7-0DF6-4D8E-B1C6-1DB239AEA26D}" sibTransId="{0392DB78-0A52-4BC0-95F5-64ABF6829B5D}"/>
    <dgm:cxn modelId="{7C4C4F69-FE83-42C0-8FF8-85A44A362E8E}" type="presOf" srcId="{BD5ED065-56D5-4429-9CB0-89BA970F2820}" destId="{D9867E01-DC2E-4698-A934-B92C134C6339}" srcOrd="0" destOrd="0" presId="urn:microsoft.com/office/officeart/2005/8/layout/orgChart1"/>
    <dgm:cxn modelId="{E3357D49-61E2-4819-AA8A-8833C2591052}" type="presOf" srcId="{1F656251-ECE4-4BBD-A317-29A7E3299E31}" destId="{4E20923A-1E00-40F4-BAA0-A3DC7B374CBD}" srcOrd="0" destOrd="0" presId="urn:microsoft.com/office/officeart/2005/8/layout/orgChart1"/>
    <dgm:cxn modelId="{16A3DF6A-A52C-483D-B49E-955F0D7A5173}" type="presOf" srcId="{F3E23D0B-DA72-4E65-A38C-E8E2BFC65432}" destId="{0E3ED604-C5C8-4904-AC07-B6EE2D7A16A1}" srcOrd="0" destOrd="0" presId="urn:microsoft.com/office/officeart/2005/8/layout/orgChart1"/>
    <dgm:cxn modelId="{B0A93C6C-1BB4-4EA4-B6EB-B948D9FBC331}" type="presOf" srcId="{B02B24EA-54ED-423D-9037-8CC9D516FDAA}" destId="{8B5D7E1C-9353-440F-9A27-C951361EB6C1}" srcOrd="0" destOrd="0" presId="urn:microsoft.com/office/officeart/2005/8/layout/orgChart1"/>
    <dgm:cxn modelId="{2C90D36D-FDE4-4A8D-8FE3-59E450652B42}" type="presOf" srcId="{5A79B857-AC26-4501-AA68-AA86FEC34400}" destId="{F1C32C04-8B53-4D7E-BA90-E888FFA4566A}" srcOrd="0" destOrd="0" presId="urn:microsoft.com/office/officeart/2005/8/layout/orgChart1"/>
    <dgm:cxn modelId="{F022616F-40FF-4053-9F14-332F090A1013}" type="presOf" srcId="{9511DD5F-C6F4-4778-A646-25E46754194F}" destId="{8F3E447B-9D33-4FD9-AD0A-85CD4E2916BC}" srcOrd="1" destOrd="0" presId="urn:microsoft.com/office/officeart/2005/8/layout/orgChart1"/>
    <dgm:cxn modelId="{99E8C650-7B7A-4A8A-8D3A-CAF68AA7DBAB}" type="presOf" srcId="{8397FAFE-B72B-4D38-B104-E7A59C651D35}" destId="{C3C9D657-918E-42AA-B725-62452389A279}" srcOrd="1" destOrd="0" presId="urn:microsoft.com/office/officeart/2005/8/layout/orgChart1"/>
    <dgm:cxn modelId="{A44BD770-891A-466C-8505-979A0C30618D}" type="presOf" srcId="{4E7FE5A7-0DF6-4D8E-B1C6-1DB239AEA26D}" destId="{DBFADF06-65DA-43BA-AA41-854D98711DFB}" srcOrd="0" destOrd="0" presId="urn:microsoft.com/office/officeart/2005/8/layout/orgChart1"/>
    <dgm:cxn modelId="{91C48551-2A4B-4DC4-9B6B-8D8B269EBC63}" type="presOf" srcId="{1F52029C-D776-4642-AAF6-F5C1E52F61CF}" destId="{DD06DB5C-1D76-4A41-B381-CAF2FC10425D}" srcOrd="1" destOrd="0" presId="urn:microsoft.com/office/officeart/2005/8/layout/orgChart1"/>
    <dgm:cxn modelId="{60C1F872-B5FD-49E4-848F-A7938813EB0E}" type="presOf" srcId="{009CAC7D-CDE8-46CE-86C1-A9F7538FF004}" destId="{60BE8480-80A6-461F-B02A-91D68BCE9B45}" srcOrd="0" destOrd="0" presId="urn:microsoft.com/office/officeart/2005/8/layout/orgChart1"/>
    <dgm:cxn modelId="{A9790E53-8329-4410-A708-CFAE357F2156}" type="presOf" srcId="{324188AB-FD3A-4DB2-AE54-03BA5DCCF9B7}" destId="{06CD0C9B-6955-479E-823A-3C3C5DFA4451}" srcOrd="1" destOrd="0" presId="urn:microsoft.com/office/officeart/2005/8/layout/orgChart1"/>
    <dgm:cxn modelId="{CC42F754-B3D6-4835-A134-6D3B8A79CC99}" type="presOf" srcId="{74754DA5-BDD0-4988-BA19-5C88834B7683}" destId="{DE6D3ADF-84E4-4788-BEF3-EED71A836BC2}" srcOrd="0" destOrd="0" presId="urn:microsoft.com/office/officeart/2005/8/layout/orgChart1"/>
    <dgm:cxn modelId="{AB192458-F2D2-4CA4-9877-8A420A3E76B5}" type="presOf" srcId="{27710952-E41F-47AF-87B9-54BEBC5FE9E0}" destId="{8A20D231-7BBE-494F-AA05-D5BF8F53897C}" srcOrd="0" destOrd="0" presId="urn:microsoft.com/office/officeart/2005/8/layout/orgChart1"/>
    <dgm:cxn modelId="{61AFF778-3821-4EB0-AA14-A8FAADF72A3E}" type="presOf" srcId="{33E60BC7-C6B2-4168-9B83-5E76DBA4858D}" destId="{10CA8600-0BBA-4810-91F2-F273C20EE0ED}" srcOrd="0" destOrd="0" presId="urn:microsoft.com/office/officeart/2005/8/layout/orgChart1"/>
    <dgm:cxn modelId="{2EE3FD79-E5FE-4FCF-8B41-825541D74E80}" type="presOf" srcId="{B531A820-488B-407B-9858-A51C7FA2BAF8}" destId="{0298E6CB-427C-4BDE-871F-40F4DD3EE7BE}" srcOrd="0" destOrd="0" presId="urn:microsoft.com/office/officeart/2005/8/layout/orgChart1"/>
    <dgm:cxn modelId="{0AE59A5A-16D8-4AE1-B839-DF4C2CBBCFC9}" srcId="{B1B95EAC-5CE2-4A42-B490-CE21694B9C13}" destId="{74AE21FA-3CC9-4CEB-8157-052012F37D91}" srcOrd="0" destOrd="0" parTransId="{5A79B857-AC26-4501-AA68-AA86FEC34400}" sibTransId="{1BB7AC17-DBEC-4973-90DE-5C3BE49C4857}"/>
    <dgm:cxn modelId="{D44E827C-9AF5-44E5-8E28-E683CC508C25}" type="presOf" srcId="{CE99A6D8-824B-49A6-B3A1-400AADC2E355}" destId="{28A6C4EA-029B-440D-BB45-AF399F8810E6}" srcOrd="1" destOrd="0" presId="urn:microsoft.com/office/officeart/2005/8/layout/orgChart1"/>
    <dgm:cxn modelId="{613BC682-F535-4300-AA54-CE24372E1072}" type="presOf" srcId="{AA96CE73-6419-4A93-A1DB-5C516DE499AA}" destId="{B2C1B43F-A9B0-4209-A27B-1815D00A54A6}" srcOrd="0" destOrd="0" presId="urn:microsoft.com/office/officeart/2005/8/layout/orgChart1"/>
    <dgm:cxn modelId="{92A31084-4C36-4CB3-8E42-C7E347FE4C17}" srcId="{7773414E-973F-4881-B586-5FB8CBB130BA}" destId="{B1B95EAC-5CE2-4A42-B490-CE21694B9C13}" srcOrd="0" destOrd="0" parTransId="{70E2A33D-8A4A-4D74-BDA8-3B09EBA1D4AE}" sibTransId="{0F0FB6C8-890D-4577-B119-E232274B6F0C}"/>
    <dgm:cxn modelId="{5E769786-DD9A-417A-A550-57E8BF00D665}" type="presOf" srcId="{3D42757C-0572-46DA-9AE4-0F6BCC14F03D}" destId="{827904D7-BA46-4A47-95F1-6B238A013FAC}" srcOrd="0" destOrd="0" presId="urn:microsoft.com/office/officeart/2005/8/layout/orgChart1"/>
    <dgm:cxn modelId="{92CEE387-BFFD-4F8B-81AD-5882B74B6C6D}" srcId="{0769A7E3-1898-440F-8A83-5E808505E25F}" destId="{D2DAB8E2-0658-48AA-9A2F-4B34D5CC7335}" srcOrd="0" destOrd="0" parTransId="{DB52122F-B8AB-45DF-AE09-B6A15E481026}" sibTransId="{C7E22BA9-6290-488A-9DB4-45F491695747}"/>
    <dgm:cxn modelId="{0FAB1B89-D823-49A9-BB0F-71BFD509CD33}" type="presOf" srcId="{84B9D362-71DD-439F-B551-8D63A769ADBA}" destId="{41278198-8685-4190-99E2-75D2EBA4322A}" srcOrd="0" destOrd="0" presId="urn:microsoft.com/office/officeart/2005/8/layout/orgChart1"/>
    <dgm:cxn modelId="{7AC0CE8A-8418-4577-8F02-07B78C5BDCC3}" type="presOf" srcId="{9E2BA647-BEDA-45CD-837E-6AADD8E01D3E}" destId="{0E288AFE-B063-427A-B14C-EAAFB9460E91}" srcOrd="0" destOrd="0" presId="urn:microsoft.com/office/officeart/2005/8/layout/orgChart1"/>
    <dgm:cxn modelId="{EF96C58D-9F50-40F7-A3B5-C35C39ADA982}" type="presOf" srcId="{0769A7E3-1898-440F-8A83-5E808505E25F}" destId="{328079F4-D153-4727-9823-2DFF89BDD21B}" srcOrd="1" destOrd="0" presId="urn:microsoft.com/office/officeart/2005/8/layout/orgChart1"/>
    <dgm:cxn modelId="{BB598A8E-C41E-4125-A934-DA466EFD1AD9}" type="presOf" srcId="{EBF40E68-F707-427E-BB35-BA5152B4B698}" destId="{0FF78722-0D3E-4B0E-895C-61E346F987BD}" srcOrd="1" destOrd="0" presId="urn:microsoft.com/office/officeart/2005/8/layout/orgChart1"/>
    <dgm:cxn modelId="{CE7F7690-83A0-49F7-AF8B-548A6B6FE9AA}" type="presOf" srcId="{D30639CF-D0B5-4266-B813-76C5F1613183}" destId="{7807FE0B-31C4-4AD3-A3BE-382D2831A569}" srcOrd="0" destOrd="0" presId="urn:microsoft.com/office/officeart/2005/8/layout/orgChart1"/>
    <dgm:cxn modelId="{528FB591-D9CB-439D-9EE0-1E9D28DAD5E7}" type="presOf" srcId="{CE99A6D8-824B-49A6-B3A1-400AADC2E355}" destId="{E22A5127-851B-404A-9EE2-AA54C1804171}" srcOrd="0" destOrd="0" presId="urn:microsoft.com/office/officeart/2005/8/layout/orgChart1"/>
    <dgm:cxn modelId="{81456C92-1272-4213-9F30-F964847633FB}" type="presOf" srcId="{9511DD5F-C6F4-4778-A646-25E46754194F}" destId="{8321BD44-A920-466E-92CE-54862D0EE7CC}" srcOrd="0" destOrd="0" presId="urn:microsoft.com/office/officeart/2005/8/layout/orgChart1"/>
    <dgm:cxn modelId="{16474A95-AD7C-4259-B55E-F53559772B12}" srcId="{74AE21FA-3CC9-4CEB-8157-052012F37D91}" destId="{324188AB-FD3A-4DB2-AE54-03BA5DCCF9B7}" srcOrd="4" destOrd="0" parTransId="{9A2225F4-12CB-402A-BA03-13C830751433}" sibTransId="{3F520D6E-D582-4628-83FC-55B60D2B847F}"/>
    <dgm:cxn modelId="{F7094B96-DEC3-41EF-B23E-5913DC158DDA}" type="presOf" srcId="{B1B95EAC-5CE2-4A42-B490-CE21694B9C13}" destId="{EF7032D1-48BA-435A-855D-19C8E4C43DFC}" srcOrd="0" destOrd="0" presId="urn:microsoft.com/office/officeart/2005/8/layout/orgChart1"/>
    <dgm:cxn modelId="{D383C099-5EAE-453D-A17C-489321F2D8D7}" type="presOf" srcId="{EBA6D624-D594-46FD-963A-9362F1996454}" destId="{85B9AAF2-907D-493F-BC54-208EC2D02929}" srcOrd="0" destOrd="0" presId="urn:microsoft.com/office/officeart/2005/8/layout/orgChart1"/>
    <dgm:cxn modelId="{4AA3139D-A231-4198-B96C-39DFFE6165E1}" type="presOf" srcId="{74AE21FA-3CC9-4CEB-8157-052012F37D91}" destId="{1B33C71C-B041-4753-9307-DBEACA35F7D4}" srcOrd="1" destOrd="0" presId="urn:microsoft.com/office/officeart/2005/8/layout/orgChart1"/>
    <dgm:cxn modelId="{0E7B189F-3214-415E-A665-4A333DA59C9B}" type="presOf" srcId="{D2DAB8E2-0658-48AA-9A2F-4B34D5CC7335}" destId="{21100ECC-8564-42C0-AC90-5597BA369524}" srcOrd="1" destOrd="0" presId="urn:microsoft.com/office/officeart/2005/8/layout/orgChart1"/>
    <dgm:cxn modelId="{EBBE26A1-1A27-4245-8EE1-0B9EDFFA258C}" type="presOf" srcId="{F766AE6C-4A86-4529-9257-0FB72F854DBA}" destId="{14EE01F5-09B3-4EAB-B16B-01309F835DCB}" srcOrd="0" destOrd="0" presId="urn:microsoft.com/office/officeart/2005/8/layout/orgChart1"/>
    <dgm:cxn modelId="{BF03DDA2-40FA-456F-B284-B3BEFF19CD8B}" type="presOf" srcId="{DB52122F-B8AB-45DF-AE09-B6A15E481026}" destId="{86654E9D-214C-4CDD-89D9-552F35A0F69F}" srcOrd="0" destOrd="0" presId="urn:microsoft.com/office/officeart/2005/8/layout/orgChart1"/>
    <dgm:cxn modelId="{C657A4A3-19EB-4132-8BD5-EEFF1D44FF9B}" srcId="{334A7A88-DBBF-4CB2-8F55-00CAE1762EFE}" destId="{2A7E52C1-4D7E-4CEE-8F54-F5AF22FEE58B}" srcOrd="0" destOrd="0" parTransId="{009CAC7D-CDE8-46CE-86C1-A9F7538FF004}" sibTransId="{ACCD4C0A-7153-4BBE-ABDB-5CF681E701AB}"/>
    <dgm:cxn modelId="{3D7940A7-A24D-4A1F-8648-3AD6BC7AA11E}" type="presOf" srcId="{0769A7E3-1898-440F-8A83-5E808505E25F}" destId="{DC46EA78-AA52-4649-8251-BE7A73792EC4}" srcOrd="0" destOrd="0" presId="urn:microsoft.com/office/officeart/2005/8/layout/orgChart1"/>
    <dgm:cxn modelId="{E346D4A7-2FED-4616-BF8F-0A30D0A26FFB}" type="presOf" srcId="{324188AB-FD3A-4DB2-AE54-03BA5DCCF9B7}" destId="{8880389C-107F-469D-BD48-81A24ED6E75F}" srcOrd="0" destOrd="0" presId="urn:microsoft.com/office/officeart/2005/8/layout/orgChart1"/>
    <dgm:cxn modelId="{B1C352A8-26E5-4BE6-A48F-2489EE8D6F2B}" type="presOf" srcId="{EBA6D624-D594-46FD-963A-9362F1996454}" destId="{EB94704A-9E6F-48A4-85C7-661344D8815C}" srcOrd="1" destOrd="0" presId="urn:microsoft.com/office/officeart/2005/8/layout/orgChart1"/>
    <dgm:cxn modelId="{A2214AB2-D49E-4BED-B579-E59C58925E90}" srcId="{334A7A88-DBBF-4CB2-8F55-00CAE1762EFE}" destId="{CE99A6D8-824B-49A6-B3A1-400AADC2E355}" srcOrd="1" destOrd="0" parTransId="{A1AC7540-8AEF-42D6-9961-AF06A052D7B5}" sibTransId="{41740A9C-3575-4D65-ACE8-AC106F91BA83}"/>
    <dgm:cxn modelId="{477DCBB2-590D-41EE-95D2-602C38A94355}" type="presOf" srcId="{9A2225F4-12CB-402A-BA03-13C830751433}" destId="{5FB3CED0-C459-4469-90BF-3B8BC3AC7C4F}" srcOrd="0" destOrd="0" presId="urn:microsoft.com/office/officeart/2005/8/layout/orgChart1"/>
    <dgm:cxn modelId="{1D6552B4-FB0E-4242-B848-5FB449610308}" srcId="{74AE21FA-3CC9-4CEB-8157-052012F37D91}" destId="{D30639CF-D0B5-4266-B813-76C5F1613183}" srcOrd="1" destOrd="0" parTransId="{09E37E0C-CFD9-4241-8E93-65EB74B33B40}" sibTransId="{6335AE07-53D6-4C4A-A244-8B728ED2110C}"/>
    <dgm:cxn modelId="{7F2614B5-2745-4563-A2BD-A129EFB6ABC7}" type="presOf" srcId="{DEC839FF-10D7-41A2-946F-D851D952695F}" destId="{7F87F949-5AA0-4DB5-9215-81AC35B2DE19}" srcOrd="1" destOrd="0" presId="urn:microsoft.com/office/officeart/2005/8/layout/orgChart1"/>
    <dgm:cxn modelId="{5C6F9DBA-2E6E-4170-8C28-A914F5F89A6C}" type="presOf" srcId="{D2DAB8E2-0658-48AA-9A2F-4B34D5CC7335}" destId="{0B1C62F8-DF73-49AA-BFA3-71634DB533E0}" srcOrd="0" destOrd="0" presId="urn:microsoft.com/office/officeart/2005/8/layout/orgChart1"/>
    <dgm:cxn modelId="{A90FB7BA-29E7-4BD9-A741-782DFBD3D4F2}" srcId="{B1B95EAC-5CE2-4A42-B490-CE21694B9C13}" destId="{0769A7E3-1898-440F-8A83-5E808505E25F}" srcOrd="2" destOrd="0" parTransId="{BD5ED065-56D5-4429-9CB0-89BA970F2820}" sibTransId="{0D0264CE-D45D-489F-9E81-B6AA2ACF4A3E}"/>
    <dgm:cxn modelId="{248C91BE-128D-4092-A1E5-9A6A07A8E80B}" type="presOf" srcId="{27710952-E41F-47AF-87B9-54BEBC5FE9E0}" destId="{BE7C15AB-47C2-4C8C-931F-CA7E7D1127A0}" srcOrd="1" destOrd="0" presId="urn:microsoft.com/office/officeart/2005/8/layout/orgChart1"/>
    <dgm:cxn modelId="{F5941DBF-C8C3-46D0-9014-BA1D7F8EE00F}" srcId="{B1B95EAC-5CE2-4A42-B490-CE21694B9C13}" destId="{334A7A88-DBBF-4CB2-8F55-00CAE1762EFE}" srcOrd="1" destOrd="0" parTransId="{90627688-EC11-4A8C-A046-35E85C348085}" sibTransId="{DE865A34-A01F-45A2-8997-E26CC6E19B40}"/>
    <dgm:cxn modelId="{82B86FBF-98BD-42BF-9AEB-CF43CDBEEA00}" type="presOf" srcId="{D30639CF-D0B5-4266-B813-76C5F1613183}" destId="{C05F8D39-982A-491C-BE01-40E715749AB1}" srcOrd="1" destOrd="0" presId="urn:microsoft.com/office/officeart/2005/8/layout/orgChart1"/>
    <dgm:cxn modelId="{1CEE62C1-C361-4134-90B0-45C8D410C6E9}" type="presOf" srcId="{F766AE6C-4A86-4529-9257-0FB72F854DBA}" destId="{ABB6A21A-1F74-4CCA-A9B1-CE8B64568802}" srcOrd="1" destOrd="0" presId="urn:microsoft.com/office/officeart/2005/8/layout/orgChart1"/>
    <dgm:cxn modelId="{1152FECC-F240-418B-BFD6-FC7B51040B7C}" type="presOf" srcId="{74AE21FA-3CC9-4CEB-8157-052012F37D91}" destId="{39CC2C15-F82A-4F5D-8A7D-BD1A954BBC09}" srcOrd="0" destOrd="0" presId="urn:microsoft.com/office/officeart/2005/8/layout/orgChart1"/>
    <dgm:cxn modelId="{6EC0EFCE-A010-4AAE-8F81-835773C1BA13}" srcId="{334A7A88-DBBF-4CB2-8F55-00CAE1762EFE}" destId="{8397FAFE-B72B-4D38-B104-E7A59C651D35}" srcOrd="4" destOrd="0" parTransId="{FFBA9215-1BBF-44ED-8D7B-C24AABF99BF6}" sibTransId="{8EFD45F8-C86F-491E-8DAE-9EBF15653C40}"/>
    <dgm:cxn modelId="{CEFE41D4-BB2D-48A7-88DC-6F89E5968CDB}" srcId="{74AE21FA-3CC9-4CEB-8157-052012F37D91}" destId="{EBF40E68-F707-427E-BB35-BA5152B4B698}" srcOrd="3" destOrd="0" parTransId="{1F656251-ECE4-4BBD-A317-29A7E3299E31}" sibTransId="{C6356938-28D3-40BE-81F1-46B5C3E3D48A}"/>
    <dgm:cxn modelId="{209382D4-0359-4235-8457-FCCD7AF612D8}" type="presOf" srcId="{E560F239-E1F9-4B82-A711-F81156A8E0C2}" destId="{824E4773-BCAA-414E-8FE8-288FCFF6575F}" srcOrd="1" destOrd="0" presId="urn:microsoft.com/office/officeart/2005/8/layout/orgChart1"/>
    <dgm:cxn modelId="{36235CD8-1265-4D20-A546-A5FFDD7AD0E8}" type="presOf" srcId="{8C1A1222-C453-436F-B605-A484E3A0827D}" destId="{54CA4E6B-5CD1-44FB-8D17-59A37FE47027}" srcOrd="0" destOrd="0" presId="urn:microsoft.com/office/officeart/2005/8/layout/orgChart1"/>
    <dgm:cxn modelId="{A1EB5EDB-4DB2-4059-8289-CCED760F9F9C}" srcId="{8397FAFE-B72B-4D38-B104-E7A59C651D35}" destId="{B02B24EA-54ED-423D-9037-8CC9D516FDAA}" srcOrd="2" destOrd="0" parTransId="{8C1A1222-C453-436F-B605-A484E3A0827D}" sibTransId="{F51758A5-F4E9-408A-9715-C09586F91230}"/>
    <dgm:cxn modelId="{7EAB03E4-1815-4A81-8600-52B3C39EB3FB}" srcId="{334A7A88-DBBF-4CB2-8F55-00CAE1762EFE}" destId="{E560F239-E1F9-4B82-A711-F81156A8E0C2}" srcOrd="2" destOrd="0" parTransId="{9E2BA647-BEDA-45CD-837E-6AADD8E01D3E}" sibTransId="{16B8837E-6ED5-4C85-892C-BE32D5AFB808}"/>
    <dgm:cxn modelId="{2BA598E4-D6E1-4A12-8792-1DFBDF6F6F40}" type="presOf" srcId="{33E60BC7-C6B2-4168-9B83-5E76DBA4858D}" destId="{8878D3B0-0B53-4367-9C0E-79E64F4844F1}" srcOrd="1" destOrd="0" presId="urn:microsoft.com/office/officeart/2005/8/layout/orgChart1"/>
    <dgm:cxn modelId="{7F11D3EB-B3A3-4A3E-9401-6B3A5D6FFB50}" type="presOf" srcId="{8397FAFE-B72B-4D38-B104-E7A59C651D35}" destId="{27BA5F7C-9E2C-4194-B00A-0FB877133782}" srcOrd="0" destOrd="0" presId="urn:microsoft.com/office/officeart/2005/8/layout/orgChart1"/>
    <dgm:cxn modelId="{F294D3EF-03B4-478E-9496-671F45CD8988}" type="presOf" srcId="{63B558C6-7900-46B4-B5D3-65046CA8F299}" destId="{5EC4897E-A3F5-4FA8-B0EF-D5B87E26EF18}" srcOrd="0" destOrd="0" presId="urn:microsoft.com/office/officeart/2005/8/layout/orgChart1"/>
    <dgm:cxn modelId="{7D7435F0-A437-4A47-B393-3A706A5BED44}" type="presOf" srcId="{2A7E52C1-4D7E-4CEE-8F54-F5AF22FEE58B}" destId="{CFCF3355-1723-4E65-A384-C7A8FD02DE61}" srcOrd="0" destOrd="0" presId="urn:microsoft.com/office/officeart/2005/8/layout/orgChart1"/>
    <dgm:cxn modelId="{B0AA12F4-22D7-4B3F-BA83-8E9DA7DC51AC}" type="presOf" srcId="{80E9E1A8-C7E1-47EF-B21A-2239636DCF22}" destId="{F122028A-CAE0-46F8-AE67-E3A088ED84E9}" srcOrd="0" destOrd="0" presId="urn:microsoft.com/office/officeart/2005/8/layout/orgChart1"/>
    <dgm:cxn modelId="{E0F271F4-57AF-4CF8-814F-1B25355767AA}" type="presOf" srcId="{EBF40E68-F707-427E-BB35-BA5152B4B698}" destId="{DA1ABE58-96E5-49C2-B53A-711B03CF4AF5}" srcOrd="0" destOrd="0" presId="urn:microsoft.com/office/officeart/2005/8/layout/orgChart1"/>
    <dgm:cxn modelId="{7B0EACF6-61B6-435E-8A8D-F3AA0CC72741}" type="presOf" srcId="{7773414E-973F-4881-B586-5FB8CBB130BA}" destId="{E7A92C86-8F0D-4F64-9FD2-EFC50D4BF7CD}" srcOrd="0" destOrd="0" presId="urn:microsoft.com/office/officeart/2005/8/layout/orgChart1"/>
    <dgm:cxn modelId="{7BA1C881-948F-440C-85C5-E34D83E33949}" type="presParOf" srcId="{E7A92C86-8F0D-4F64-9FD2-EFC50D4BF7CD}" destId="{A8845738-075C-43EA-9951-5C067DABBADB}" srcOrd="0" destOrd="0" presId="urn:microsoft.com/office/officeart/2005/8/layout/orgChart1"/>
    <dgm:cxn modelId="{4EC5AF82-471C-47AC-8F27-2FC5EEA82C7A}" type="presParOf" srcId="{A8845738-075C-43EA-9951-5C067DABBADB}" destId="{ABA4653F-AC53-4B2E-8660-281D6EC11BD0}" srcOrd="0" destOrd="0" presId="urn:microsoft.com/office/officeart/2005/8/layout/orgChart1"/>
    <dgm:cxn modelId="{2255F8A2-D48F-4EC3-BC68-81F758AEC49D}" type="presParOf" srcId="{ABA4653F-AC53-4B2E-8660-281D6EC11BD0}" destId="{EF7032D1-48BA-435A-855D-19C8E4C43DFC}" srcOrd="0" destOrd="0" presId="urn:microsoft.com/office/officeart/2005/8/layout/orgChart1"/>
    <dgm:cxn modelId="{C195F076-5D6A-402E-9896-88D9E557661D}" type="presParOf" srcId="{ABA4653F-AC53-4B2E-8660-281D6EC11BD0}" destId="{22A0C79F-C93B-4AD1-83E2-6D0F20E7DAB8}" srcOrd="1" destOrd="0" presId="urn:microsoft.com/office/officeart/2005/8/layout/orgChart1"/>
    <dgm:cxn modelId="{C8A141D5-35BE-415A-931F-721E5E51C7D6}" type="presParOf" srcId="{A8845738-075C-43EA-9951-5C067DABBADB}" destId="{93356115-41A3-4B0F-9D0A-1C6C70E254AB}" srcOrd="1" destOrd="0" presId="urn:microsoft.com/office/officeart/2005/8/layout/orgChart1"/>
    <dgm:cxn modelId="{FF897483-5A80-465C-8AA5-83930405A941}" type="presParOf" srcId="{93356115-41A3-4B0F-9D0A-1C6C70E254AB}" destId="{F1C32C04-8B53-4D7E-BA90-E888FFA4566A}" srcOrd="0" destOrd="0" presId="urn:microsoft.com/office/officeart/2005/8/layout/orgChart1"/>
    <dgm:cxn modelId="{25574EF9-3D06-4B43-AC9E-59347A98BBD8}" type="presParOf" srcId="{93356115-41A3-4B0F-9D0A-1C6C70E254AB}" destId="{7927BB6A-D9A2-44B2-9BDC-49B3CEC2B481}" srcOrd="1" destOrd="0" presId="urn:microsoft.com/office/officeart/2005/8/layout/orgChart1"/>
    <dgm:cxn modelId="{C7963298-D2E8-4300-806B-78AE3EC2682E}" type="presParOf" srcId="{7927BB6A-D9A2-44B2-9BDC-49B3CEC2B481}" destId="{2A7308ED-033A-4B6B-840E-FB9034AE5675}" srcOrd="0" destOrd="0" presId="urn:microsoft.com/office/officeart/2005/8/layout/orgChart1"/>
    <dgm:cxn modelId="{D63399D1-1205-4473-8054-06A4A55CAB41}" type="presParOf" srcId="{2A7308ED-033A-4B6B-840E-FB9034AE5675}" destId="{39CC2C15-F82A-4F5D-8A7D-BD1A954BBC09}" srcOrd="0" destOrd="0" presId="urn:microsoft.com/office/officeart/2005/8/layout/orgChart1"/>
    <dgm:cxn modelId="{5F8A3DAE-98FD-414D-BA55-AAB03344340B}" type="presParOf" srcId="{2A7308ED-033A-4B6B-840E-FB9034AE5675}" destId="{1B33C71C-B041-4753-9307-DBEACA35F7D4}" srcOrd="1" destOrd="0" presId="urn:microsoft.com/office/officeart/2005/8/layout/orgChart1"/>
    <dgm:cxn modelId="{6C11DF4C-2270-425E-A4DA-3CC9BD43F9EC}" type="presParOf" srcId="{7927BB6A-D9A2-44B2-9BDC-49B3CEC2B481}" destId="{96FAAB71-A618-4D8A-9E7B-9F0FACA66789}" srcOrd="1" destOrd="0" presId="urn:microsoft.com/office/officeart/2005/8/layout/orgChart1"/>
    <dgm:cxn modelId="{40012F6A-F681-49A6-89CE-9296F787E1E7}" type="presParOf" srcId="{96FAAB71-A618-4D8A-9E7B-9F0FACA66789}" destId="{B2C1B43F-A9B0-4209-A27B-1815D00A54A6}" srcOrd="0" destOrd="0" presId="urn:microsoft.com/office/officeart/2005/8/layout/orgChart1"/>
    <dgm:cxn modelId="{441042C1-8608-4FDF-9857-32A43A10052E}" type="presParOf" srcId="{96FAAB71-A618-4D8A-9E7B-9F0FACA66789}" destId="{1A82C11C-523A-447D-9733-4AEFACD36916}" srcOrd="1" destOrd="0" presId="urn:microsoft.com/office/officeart/2005/8/layout/orgChart1"/>
    <dgm:cxn modelId="{C5E6C650-014D-4266-9806-749EF813A220}" type="presParOf" srcId="{1A82C11C-523A-447D-9733-4AEFACD36916}" destId="{B9459F6E-E136-4CCF-9DA4-522D0ADBC5C0}" srcOrd="0" destOrd="0" presId="urn:microsoft.com/office/officeart/2005/8/layout/orgChart1"/>
    <dgm:cxn modelId="{872290E4-287F-4B21-9CDB-20D99186E5AD}" type="presParOf" srcId="{B9459F6E-E136-4CCF-9DA4-522D0ADBC5C0}" destId="{14EE01F5-09B3-4EAB-B16B-01309F835DCB}" srcOrd="0" destOrd="0" presId="urn:microsoft.com/office/officeart/2005/8/layout/orgChart1"/>
    <dgm:cxn modelId="{2EB1C869-9646-428B-9FA3-C9A6ED4CD596}" type="presParOf" srcId="{B9459F6E-E136-4CCF-9DA4-522D0ADBC5C0}" destId="{ABB6A21A-1F74-4CCA-A9B1-CE8B64568802}" srcOrd="1" destOrd="0" presId="urn:microsoft.com/office/officeart/2005/8/layout/orgChart1"/>
    <dgm:cxn modelId="{8E529E99-BA64-42B0-A325-5EE85C71E417}" type="presParOf" srcId="{1A82C11C-523A-447D-9733-4AEFACD36916}" destId="{61655814-7E5D-4337-9B6F-DA4D0832A091}" srcOrd="1" destOrd="0" presId="urn:microsoft.com/office/officeart/2005/8/layout/orgChart1"/>
    <dgm:cxn modelId="{4B9068DF-F11A-48AF-B723-0BA71ABFAD32}" type="presParOf" srcId="{1A82C11C-523A-447D-9733-4AEFACD36916}" destId="{848DD184-A222-450B-AA79-4388C45DC843}" srcOrd="2" destOrd="0" presId="urn:microsoft.com/office/officeart/2005/8/layout/orgChart1"/>
    <dgm:cxn modelId="{A2700D1F-5718-4CDB-8A24-692BA696CBC3}" type="presParOf" srcId="{96FAAB71-A618-4D8A-9E7B-9F0FACA66789}" destId="{F17DD6E1-5A6D-4C05-8398-5F328D4EE0D8}" srcOrd="2" destOrd="0" presId="urn:microsoft.com/office/officeart/2005/8/layout/orgChart1"/>
    <dgm:cxn modelId="{E9ED35E2-A10D-458A-9385-33876A50B393}" type="presParOf" srcId="{96FAAB71-A618-4D8A-9E7B-9F0FACA66789}" destId="{69BE8329-17F2-4C6B-9FDE-47796004FA66}" srcOrd="3" destOrd="0" presId="urn:microsoft.com/office/officeart/2005/8/layout/orgChart1"/>
    <dgm:cxn modelId="{692CB950-375F-43D0-959F-C05CBFA4EA67}" type="presParOf" srcId="{69BE8329-17F2-4C6B-9FDE-47796004FA66}" destId="{6A0B2C33-BF5A-42BB-8C44-363725EFCAFA}" srcOrd="0" destOrd="0" presId="urn:microsoft.com/office/officeart/2005/8/layout/orgChart1"/>
    <dgm:cxn modelId="{23A65416-95A7-4D7B-B417-72466113145F}" type="presParOf" srcId="{6A0B2C33-BF5A-42BB-8C44-363725EFCAFA}" destId="{7807FE0B-31C4-4AD3-A3BE-382D2831A569}" srcOrd="0" destOrd="0" presId="urn:microsoft.com/office/officeart/2005/8/layout/orgChart1"/>
    <dgm:cxn modelId="{9E227AB0-50A3-400F-BC3F-29923B8436D1}" type="presParOf" srcId="{6A0B2C33-BF5A-42BB-8C44-363725EFCAFA}" destId="{C05F8D39-982A-491C-BE01-40E715749AB1}" srcOrd="1" destOrd="0" presId="urn:microsoft.com/office/officeart/2005/8/layout/orgChart1"/>
    <dgm:cxn modelId="{BE8DC755-1703-447B-812A-F52AC7EB5343}" type="presParOf" srcId="{69BE8329-17F2-4C6B-9FDE-47796004FA66}" destId="{E87CEBF1-0D90-43DF-BBE7-D04A5E0B3CF3}" srcOrd="1" destOrd="0" presId="urn:microsoft.com/office/officeart/2005/8/layout/orgChart1"/>
    <dgm:cxn modelId="{A374E155-25AB-4BC6-A84A-5C47AB2ACF40}" type="presParOf" srcId="{69BE8329-17F2-4C6B-9FDE-47796004FA66}" destId="{9D5AF39E-C39E-4183-850A-CBB054C5617B}" srcOrd="2" destOrd="0" presId="urn:microsoft.com/office/officeart/2005/8/layout/orgChart1"/>
    <dgm:cxn modelId="{E105C54E-FC5C-4695-A4BF-D19FD30446C6}" type="presParOf" srcId="{96FAAB71-A618-4D8A-9E7B-9F0FACA66789}" destId="{0E3ED604-C5C8-4904-AC07-B6EE2D7A16A1}" srcOrd="4" destOrd="0" presId="urn:microsoft.com/office/officeart/2005/8/layout/orgChart1"/>
    <dgm:cxn modelId="{067FE0EF-ABDA-495F-BCF5-8A4B17ED7389}" type="presParOf" srcId="{96FAAB71-A618-4D8A-9E7B-9F0FACA66789}" destId="{79DF970F-DBC0-4F40-819B-0FFBBB168ED7}" srcOrd="5" destOrd="0" presId="urn:microsoft.com/office/officeart/2005/8/layout/orgChart1"/>
    <dgm:cxn modelId="{E6A13841-060D-42B9-BECB-BD117B096A06}" type="presParOf" srcId="{79DF970F-DBC0-4F40-819B-0FFBBB168ED7}" destId="{937C1F0A-CD73-45D0-8764-5F5E6EB15F47}" srcOrd="0" destOrd="0" presId="urn:microsoft.com/office/officeart/2005/8/layout/orgChart1"/>
    <dgm:cxn modelId="{95B044E9-756B-401B-A30F-D01AC457A6C5}" type="presParOf" srcId="{937C1F0A-CD73-45D0-8764-5F5E6EB15F47}" destId="{8A20D231-7BBE-494F-AA05-D5BF8F53897C}" srcOrd="0" destOrd="0" presId="urn:microsoft.com/office/officeart/2005/8/layout/orgChart1"/>
    <dgm:cxn modelId="{7512E618-D017-4AE4-8313-FACDA5FF4DD8}" type="presParOf" srcId="{937C1F0A-CD73-45D0-8764-5F5E6EB15F47}" destId="{BE7C15AB-47C2-4C8C-931F-CA7E7D1127A0}" srcOrd="1" destOrd="0" presId="urn:microsoft.com/office/officeart/2005/8/layout/orgChart1"/>
    <dgm:cxn modelId="{CB8D10F1-9ECF-42D6-8DB1-FCFA0298395F}" type="presParOf" srcId="{79DF970F-DBC0-4F40-819B-0FFBBB168ED7}" destId="{939D8BFD-D2CA-4A71-B31E-E4A057460352}" srcOrd="1" destOrd="0" presId="urn:microsoft.com/office/officeart/2005/8/layout/orgChart1"/>
    <dgm:cxn modelId="{95B463FF-59FF-40F1-9850-1B89B8D9D005}" type="presParOf" srcId="{79DF970F-DBC0-4F40-819B-0FFBBB168ED7}" destId="{57C8B4D6-B8A8-4C5A-8D1C-A783B59B6A9C}" srcOrd="2" destOrd="0" presId="urn:microsoft.com/office/officeart/2005/8/layout/orgChart1"/>
    <dgm:cxn modelId="{DE429BA4-BBF9-4135-B61E-ED5146DC9A90}" type="presParOf" srcId="{96FAAB71-A618-4D8A-9E7B-9F0FACA66789}" destId="{4E20923A-1E00-40F4-BAA0-A3DC7B374CBD}" srcOrd="6" destOrd="0" presId="urn:microsoft.com/office/officeart/2005/8/layout/orgChart1"/>
    <dgm:cxn modelId="{912B404F-27AA-4BA5-8F00-BD7A582E580C}" type="presParOf" srcId="{96FAAB71-A618-4D8A-9E7B-9F0FACA66789}" destId="{99AFFF9F-0A1D-42EE-810F-6B8D05115998}" srcOrd="7" destOrd="0" presId="urn:microsoft.com/office/officeart/2005/8/layout/orgChart1"/>
    <dgm:cxn modelId="{6B87DDE1-AB3A-46DD-83E0-E3ED4F1031AF}" type="presParOf" srcId="{99AFFF9F-0A1D-42EE-810F-6B8D05115998}" destId="{0173400F-DB91-4BEE-B7A5-7318CA043012}" srcOrd="0" destOrd="0" presId="urn:microsoft.com/office/officeart/2005/8/layout/orgChart1"/>
    <dgm:cxn modelId="{CF9FB8C4-990D-4674-9D87-D8088911E04C}" type="presParOf" srcId="{0173400F-DB91-4BEE-B7A5-7318CA043012}" destId="{DA1ABE58-96E5-49C2-B53A-711B03CF4AF5}" srcOrd="0" destOrd="0" presId="urn:microsoft.com/office/officeart/2005/8/layout/orgChart1"/>
    <dgm:cxn modelId="{CD07C10C-84E6-4D67-AAB4-9FD7220074DF}" type="presParOf" srcId="{0173400F-DB91-4BEE-B7A5-7318CA043012}" destId="{0FF78722-0D3E-4B0E-895C-61E346F987BD}" srcOrd="1" destOrd="0" presId="urn:microsoft.com/office/officeart/2005/8/layout/orgChart1"/>
    <dgm:cxn modelId="{293DCF4A-D43B-4235-8552-E4D17378AF21}" type="presParOf" srcId="{99AFFF9F-0A1D-42EE-810F-6B8D05115998}" destId="{3BA958ED-6CC4-4694-AE85-A9184D489C38}" srcOrd="1" destOrd="0" presId="urn:microsoft.com/office/officeart/2005/8/layout/orgChart1"/>
    <dgm:cxn modelId="{1F215D64-988B-49AD-836D-90DDF95AD85F}" type="presParOf" srcId="{99AFFF9F-0A1D-42EE-810F-6B8D05115998}" destId="{90E61187-1967-4FE2-BD75-A7F765CF5C3D}" srcOrd="2" destOrd="0" presId="urn:microsoft.com/office/officeart/2005/8/layout/orgChart1"/>
    <dgm:cxn modelId="{F873D1F5-16BE-47FA-BEF1-43EB9A25AAE5}" type="presParOf" srcId="{96FAAB71-A618-4D8A-9E7B-9F0FACA66789}" destId="{5FB3CED0-C459-4469-90BF-3B8BC3AC7C4F}" srcOrd="8" destOrd="0" presId="urn:microsoft.com/office/officeart/2005/8/layout/orgChart1"/>
    <dgm:cxn modelId="{8BC066C2-4D55-4BAB-A3CE-3F3A1648867D}" type="presParOf" srcId="{96FAAB71-A618-4D8A-9E7B-9F0FACA66789}" destId="{CA17BC70-F613-41BF-8128-4A8CD42631C2}" srcOrd="9" destOrd="0" presId="urn:microsoft.com/office/officeart/2005/8/layout/orgChart1"/>
    <dgm:cxn modelId="{6DEC9C20-03F4-4668-8BCA-602CF66761D1}" type="presParOf" srcId="{CA17BC70-F613-41BF-8128-4A8CD42631C2}" destId="{F4E2D36E-FB7B-402E-8676-B69A0713A5C1}" srcOrd="0" destOrd="0" presId="urn:microsoft.com/office/officeart/2005/8/layout/orgChart1"/>
    <dgm:cxn modelId="{F86A8538-1513-4CF7-8609-60E1C11CA906}" type="presParOf" srcId="{F4E2D36E-FB7B-402E-8676-B69A0713A5C1}" destId="{8880389C-107F-469D-BD48-81A24ED6E75F}" srcOrd="0" destOrd="0" presId="urn:microsoft.com/office/officeart/2005/8/layout/orgChart1"/>
    <dgm:cxn modelId="{8497C206-235E-4489-ABCF-8788B26CEF1E}" type="presParOf" srcId="{F4E2D36E-FB7B-402E-8676-B69A0713A5C1}" destId="{06CD0C9B-6955-479E-823A-3C3C5DFA4451}" srcOrd="1" destOrd="0" presId="urn:microsoft.com/office/officeart/2005/8/layout/orgChart1"/>
    <dgm:cxn modelId="{4DBD7F10-8F5E-4B01-A976-2A51DAF1FB5D}" type="presParOf" srcId="{CA17BC70-F613-41BF-8128-4A8CD42631C2}" destId="{88D4F7D5-AA23-468D-A207-B2349866BA04}" srcOrd="1" destOrd="0" presId="urn:microsoft.com/office/officeart/2005/8/layout/orgChart1"/>
    <dgm:cxn modelId="{8492FD79-40A9-4A89-B633-78AA33351B78}" type="presParOf" srcId="{CA17BC70-F613-41BF-8128-4A8CD42631C2}" destId="{E6614466-1CF6-4089-BC94-DE1B7AF01F59}" srcOrd="2" destOrd="0" presId="urn:microsoft.com/office/officeart/2005/8/layout/orgChart1"/>
    <dgm:cxn modelId="{68CDEC20-9D4F-4184-8265-B815C0FA6185}" type="presParOf" srcId="{7927BB6A-D9A2-44B2-9BDC-49B3CEC2B481}" destId="{DA7B9BC1-3F4C-42C3-90EA-E6C3497E64C0}" srcOrd="2" destOrd="0" presId="urn:microsoft.com/office/officeart/2005/8/layout/orgChart1"/>
    <dgm:cxn modelId="{EC3AF837-B9B0-4530-897A-0F50021C4E9F}" type="presParOf" srcId="{93356115-41A3-4B0F-9D0A-1C6C70E254AB}" destId="{FB01AE11-CB07-48BC-8FBF-739E2B4D2EFB}" srcOrd="2" destOrd="0" presId="urn:microsoft.com/office/officeart/2005/8/layout/orgChart1"/>
    <dgm:cxn modelId="{720F91B7-1370-45D5-9728-C3C1C7282D4A}" type="presParOf" srcId="{93356115-41A3-4B0F-9D0A-1C6C70E254AB}" destId="{444811AD-DD99-4494-B90C-6BB8E74877FE}" srcOrd="3" destOrd="0" presId="urn:microsoft.com/office/officeart/2005/8/layout/orgChart1"/>
    <dgm:cxn modelId="{E3985059-51E6-4E8A-9597-F9EA687D82E7}" type="presParOf" srcId="{444811AD-DD99-4494-B90C-6BB8E74877FE}" destId="{31A9314D-1DB6-4446-A6F3-59828C660818}" srcOrd="0" destOrd="0" presId="urn:microsoft.com/office/officeart/2005/8/layout/orgChart1"/>
    <dgm:cxn modelId="{9225E611-C07B-4BCB-8287-38604C9443A1}" type="presParOf" srcId="{31A9314D-1DB6-4446-A6F3-59828C660818}" destId="{2A596540-5C91-4A3E-AD91-76BAB7A2876E}" srcOrd="0" destOrd="0" presId="urn:microsoft.com/office/officeart/2005/8/layout/orgChart1"/>
    <dgm:cxn modelId="{F6A9C501-9B4E-4ECF-86E2-A7D9CEC95A16}" type="presParOf" srcId="{31A9314D-1DB6-4446-A6F3-59828C660818}" destId="{CE897155-6B9A-4292-845F-FE65C342D907}" srcOrd="1" destOrd="0" presId="urn:microsoft.com/office/officeart/2005/8/layout/orgChart1"/>
    <dgm:cxn modelId="{13ECB474-F179-4152-8642-D5736B59D928}" type="presParOf" srcId="{444811AD-DD99-4494-B90C-6BB8E74877FE}" destId="{5F3E4D76-C7A1-4109-86AD-24B81ED07534}" srcOrd="1" destOrd="0" presId="urn:microsoft.com/office/officeart/2005/8/layout/orgChart1"/>
    <dgm:cxn modelId="{EA96DDED-5BF4-490B-B060-DF167212C218}" type="presParOf" srcId="{5F3E4D76-C7A1-4109-86AD-24B81ED07534}" destId="{60BE8480-80A6-461F-B02A-91D68BCE9B45}" srcOrd="0" destOrd="0" presId="urn:microsoft.com/office/officeart/2005/8/layout/orgChart1"/>
    <dgm:cxn modelId="{2A513F6A-DEFD-4839-8511-180DAF79E432}" type="presParOf" srcId="{5F3E4D76-C7A1-4109-86AD-24B81ED07534}" destId="{36F5521E-759B-4078-8F67-1DE55BD17434}" srcOrd="1" destOrd="0" presId="urn:microsoft.com/office/officeart/2005/8/layout/orgChart1"/>
    <dgm:cxn modelId="{9C6ABC18-F3EB-4105-B7A4-02A3F0343DA7}" type="presParOf" srcId="{36F5521E-759B-4078-8F67-1DE55BD17434}" destId="{DAF199F6-DA15-4355-BAE7-F69CAE9A76F4}" srcOrd="0" destOrd="0" presId="urn:microsoft.com/office/officeart/2005/8/layout/orgChart1"/>
    <dgm:cxn modelId="{44E9076D-7C04-4739-A373-4A75BEB45900}" type="presParOf" srcId="{DAF199F6-DA15-4355-BAE7-F69CAE9A76F4}" destId="{CFCF3355-1723-4E65-A384-C7A8FD02DE61}" srcOrd="0" destOrd="0" presId="urn:microsoft.com/office/officeart/2005/8/layout/orgChart1"/>
    <dgm:cxn modelId="{4ED1FA03-7C40-436C-83BF-5F2DC11E0FD9}" type="presParOf" srcId="{DAF199F6-DA15-4355-BAE7-F69CAE9A76F4}" destId="{C3690129-A95B-4DBD-8A1D-FB0FAC233DAA}" srcOrd="1" destOrd="0" presId="urn:microsoft.com/office/officeart/2005/8/layout/orgChart1"/>
    <dgm:cxn modelId="{60BDB895-AF51-4F84-A8CF-CCC7349049EE}" type="presParOf" srcId="{36F5521E-759B-4078-8F67-1DE55BD17434}" destId="{EA76EBF6-2E73-4AE7-9901-E4D9411BF6B6}" srcOrd="1" destOrd="0" presId="urn:microsoft.com/office/officeart/2005/8/layout/orgChart1"/>
    <dgm:cxn modelId="{BDA21489-1661-4FC0-9105-EB7C40746088}" type="presParOf" srcId="{36F5521E-759B-4078-8F67-1DE55BD17434}" destId="{18F189F5-AA68-4FDC-93A3-D7512A5C697D}" srcOrd="2" destOrd="0" presId="urn:microsoft.com/office/officeart/2005/8/layout/orgChart1"/>
    <dgm:cxn modelId="{4BB8B881-ABAA-4D70-8852-41FD4019F230}" type="presParOf" srcId="{5F3E4D76-C7A1-4109-86AD-24B81ED07534}" destId="{19F389F7-185A-4B5B-988A-086032152F92}" srcOrd="2" destOrd="0" presId="urn:microsoft.com/office/officeart/2005/8/layout/orgChart1"/>
    <dgm:cxn modelId="{ED1C2DD9-3E38-4F2F-A1B2-DBA4CC483E94}" type="presParOf" srcId="{5F3E4D76-C7A1-4109-86AD-24B81ED07534}" destId="{7651755E-2989-46E9-B16D-156108A23634}" srcOrd="3" destOrd="0" presId="urn:microsoft.com/office/officeart/2005/8/layout/orgChart1"/>
    <dgm:cxn modelId="{C2884923-0FE6-4ABC-9002-D4D682FF1C2F}" type="presParOf" srcId="{7651755E-2989-46E9-B16D-156108A23634}" destId="{E48C536C-260A-4471-A8C5-441D26C3E0B0}" srcOrd="0" destOrd="0" presId="urn:microsoft.com/office/officeart/2005/8/layout/orgChart1"/>
    <dgm:cxn modelId="{D5BE4F71-3D5A-4F3A-AF4C-96006D053D75}" type="presParOf" srcId="{E48C536C-260A-4471-A8C5-441D26C3E0B0}" destId="{E22A5127-851B-404A-9EE2-AA54C1804171}" srcOrd="0" destOrd="0" presId="urn:microsoft.com/office/officeart/2005/8/layout/orgChart1"/>
    <dgm:cxn modelId="{F8530C3F-0121-4047-8184-FB123C850FF5}" type="presParOf" srcId="{E48C536C-260A-4471-A8C5-441D26C3E0B0}" destId="{28A6C4EA-029B-440D-BB45-AF399F8810E6}" srcOrd="1" destOrd="0" presId="urn:microsoft.com/office/officeart/2005/8/layout/orgChart1"/>
    <dgm:cxn modelId="{65137344-A005-4C8B-A1D3-E9E41E0BF740}" type="presParOf" srcId="{7651755E-2989-46E9-B16D-156108A23634}" destId="{9F696DE5-B646-44E4-B2FD-DA4B8D3B2E97}" srcOrd="1" destOrd="0" presId="urn:microsoft.com/office/officeart/2005/8/layout/orgChart1"/>
    <dgm:cxn modelId="{C7FB0E14-FF39-438C-B438-94CEEAF114D2}" type="presParOf" srcId="{7651755E-2989-46E9-B16D-156108A23634}" destId="{F7056A3B-D1F8-4590-A745-7EDBF08E5D44}" srcOrd="2" destOrd="0" presId="urn:microsoft.com/office/officeart/2005/8/layout/orgChart1"/>
    <dgm:cxn modelId="{4A505AF5-8C4C-4696-AA72-91A49A886232}" type="presParOf" srcId="{5F3E4D76-C7A1-4109-86AD-24B81ED07534}" destId="{0E288AFE-B063-427A-B14C-EAAFB9460E91}" srcOrd="4" destOrd="0" presId="urn:microsoft.com/office/officeart/2005/8/layout/orgChart1"/>
    <dgm:cxn modelId="{93140782-7F6E-4293-B014-2DFED57259D4}" type="presParOf" srcId="{5F3E4D76-C7A1-4109-86AD-24B81ED07534}" destId="{9AA6CD23-953E-4C2C-BEFC-42D671308074}" srcOrd="5" destOrd="0" presId="urn:microsoft.com/office/officeart/2005/8/layout/orgChart1"/>
    <dgm:cxn modelId="{C7DA0DC9-ED0D-42ED-BC93-0CB1D4E84242}" type="presParOf" srcId="{9AA6CD23-953E-4C2C-BEFC-42D671308074}" destId="{C54D3663-96D3-4EC0-867B-C22949E67F27}" srcOrd="0" destOrd="0" presId="urn:microsoft.com/office/officeart/2005/8/layout/orgChart1"/>
    <dgm:cxn modelId="{4BF551EF-73A0-4560-86E8-53504AC32C81}" type="presParOf" srcId="{C54D3663-96D3-4EC0-867B-C22949E67F27}" destId="{1AAE8070-B21A-471D-AA7B-CFAEE557E6B2}" srcOrd="0" destOrd="0" presId="urn:microsoft.com/office/officeart/2005/8/layout/orgChart1"/>
    <dgm:cxn modelId="{B1EA8747-9E2F-4155-9451-0C422670A2D9}" type="presParOf" srcId="{C54D3663-96D3-4EC0-867B-C22949E67F27}" destId="{824E4773-BCAA-414E-8FE8-288FCFF6575F}" srcOrd="1" destOrd="0" presId="urn:microsoft.com/office/officeart/2005/8/layout/orgChart1"/>
    <dgm:cxn modelId="{E9F240B2-ED73-46EB-9E7B-75348606B065}" type="presParOf" srcId="{9AA6CD23-953E-4C2C-BEFC-42D671308074}" destId="{2552BB70-BD46-4CA9-8A68-D4257C5EACE1}" srcOrd="1" destOrd="0" presId="urn:microsoft.com/office/officeart/2005/8/layout/orgChart1"/>
    <dgm:cxn modelId="{5C550820-9AD8-4754-AC33-AD4C15A3852A}" type="presParOf" srcId="{9AA6CD23-953E-4C2C-BEFC-42D671308074}" destId="{411875A5-FDDD-4D2B-8554-9086BDE7E9EB}" srcOrd="2" destOrd="0" presId="urn:microsoft.com/office/officeart/2005/8/layout/orgChart1"/>
    <dgm:cxn modelId="{C2067659-07CC-4E02-A398-C1F8906DD1DD}" type="presParOf" srcId="{5F3E4D76-C7A1-4109-86AD-24B81ED07534}" destId="{DE6D3ADF-84E4-4788-BEF3-EED71A836BC2}" srcOrd="6" destOrd="0" presId="urn:microsoft.com/office/officeart/2005/8/layout/orgChart1"/>
    <dgm:cxn modelId="{F831B7FC-DF72-440B-B80C-0E069B78516A}" type="presParOf" srcId="{5F3E4D76-C7A1-4109-86AD-24B81ED07534}" destId="{EAF5342F-3E1F-4643-8173-2593B6FAE2AC}" srcOrd="7" destOrd="0" presId="urn:microsoft.com/office/officeart/2005/8/layout/orgChart1"/>
    <dgm:cxn modelId="{7E9B17BA-CBB2-48DD-B1CF-E38442296396}" type="presParOf" srcId="{EAF5342F-3E1F-4643-8173-2593B6FAE2AC}" destId="{6D548465-5A3A-4C9F-975B-37B3C15E2F22}" srcOrd="0" destOrd="0" presId="urn:microsoft.com/office/officeart/2005/8/layout/orgChart1"/>
    <dgm:cxn modelId="{1A3DC82F-1695-49FA-A55F-EA0EC7A78EB9}" type="presParOf" srcId="{6D548465-5A3A-4C9F-975B-37B3C15E2F22}" destId="{10CA8600-0BBA-4810-91F2-F273C20EE0ED}" srcOrd="0" destOrd="0" presId="urn:microsoft.com/office/officeart/2005/8/layout/orgChart1"/>
    <dgm:cxn modelId="{49ADEBF1-CE70-4C34-AF75-F02A79D40AFC}" type="presParOf" srcId="{6D548465-5A3A-4C9F-975B-37B3C15E2F22}" destId="{8878D3B0-0B53-4367-9C0E-79E64F4844F1}" srcOrd="1" destOrd="0" presId="urn:microsoft.com/office/officeart/2005/8/layout/orgChart1"/>
    <dgm:cxn modelId="{7B88A5C1-F15B-48D4-9659-CB75DB062649}" type="presParOf" srcId="{EAF5342F-3E1F-4643-8173-2593B6FAE2AC}" destId="{21367307-F25E-4488-95F2-139724A8A6AB}" srcOrd="1" destOrd="0" presId="urn:microsoft.com/office/officeart/2005/8/layout/orgChart1"/>
    <dgm:cxn modelId="{8152D701-18FB-4489-949D-7BE39DFF001F}" type="presParOf" srcId="{21367307-F25E-4488-95F2-139724A8A6AB}" destId="{DD594EB0-5193-4650-8348-19039332990B}" srcOrd="0" destOrd="0" presId="urn:microsoft.com/office/officeart/2005/8/layout/orgChart1"/>
    <dgm:cxn modelId="{B64FCD01-1E26-44F8-939D-86FEC7F885F7}" type="presParOf" srcId="{21367307-F25E-4488-95F2-139724A8A6AB}" destId="{0D023A94-018A-478E-801C-62E620AD24FB}" srcOrd="1" destOrd="0" presId="urn:microsoft.com/office/officeart/2005/8/layout/orgChart1"/>
    <dgm:cxn modelId="{27ECE799-FDDE-410C-AB2E-5B9BE8882F91}" type="presParOf" srcId="{0D023A94-018A-478E-801C-62E620AD24FB}" destId="{929A7B57-10A3-4CA9-B42A-25002199095B}" srcOrd="0" destOrd="0" presId="urn:microsoft.com/office/officeart/2005/8/layout/orgChart1"/>
    <dgm:cxn modelId="{912798FB-A534-49AA-8ADE-B3ABC3AAEAB1}" type="presParOf" srcId="{929A7B57-10A3-4CA9-B42A-25002199095B}" destId="{0298E6CB-427C-4BDE-871F-40F4DD3EE7BE}" srcOrd="0" destOrd="0" presId="urn:microsoft.com/office/officeart/2005/8/layout/orgChart1"/>
    <dgm:cxn modelId="{077CCC38-67CA-459C-AC6B-52F240F68D1D}" type="presParOf" srcId="{929A7B57-10A3-4CA9-B42A-25002199095B}" destId="{1B605D4C-537A-4534-8440-23DCECC9C569}" srcOrd="1" destOrd="0" presId="urn:microsoft.com/office/officeart/2005/8/layout/orgChart1"/>
    <dgm:cxn modelId="{F722D2FC-39F7-4DB7-B694-624082878E77}" type="presParOf" srcId="{0D023A94-018A-478E-801C-62E620AD24FB}" destId="{3DD98E95-110D-4003-B993-B4CAE3CE2D63}" srcOrd="1" destOrd="0" presId="urn:microsoft.com/office/officeart/2005/8/layout/orgChart1"/>
    <dgm:cxn modelId="{1426D149-ECC5-40A0-865D-7281F8E4E07A}" type="presParOf" srcId="{0D023A94-018A-478E-801C-62E620AD24FB}" destId="{EAD7D89A-7475-4520-BF8F-819057B6B2A3}" srcOrd="2" destOrd="0" presId="urn:microsoft.com/office/officeart/2005/8/layout/orgChart1"/>
    <dgm:cxn modelId="{D78C8A6F-05B6-43CC-8693-A1A50B0D7542}" type="presParOf" srcId="{EAF5342F-3E1F-4643-8173-2593B6FAE2AC}" destId="{2AEBCE89-4C5C-4F14-AB21-23ECA58D7F29}" srcOrd="2" destOrd="0" presId="urn:microsoft.com/office/officeart/2005/8/layout/orgChart1"/>
    <dgm:cxn modelId="{CB4721A3-F9FA-42E4-B890-D0DC26404D53}" type="presParOf" srcId="{5F3E4D76-C7A1-4109-86AD-24B81ED07534}" destId="{99D23ACA-5B7E-4B2C-A753-825CDFEA6E90}" srcOrd="8" destOrd="0" presId="urn:microsoft.com/office/officeart/2005/8/layout/orgChart1"/>
    <dgm:cxn modelId="{723FF26B-3600-410C-BEA5-3CE57420021C}" type="presParOf" srcId="{5F3E4D76-C7A1-4109-86AD-24B81ED07534}" destId="{92AF7F8A-BC99-4886-A24A-2773FFD2886F}" srcOrd="9" destOrd="0" presId="urn:microsoft.com/office/officeart/2005/8/layout/orgChart1"/>
    <dgm:cxn modelId="{D836AD6C-EB2B-41C4-86C2-751E0B5B5059}" type="presParOf" srcId="{92AF7F8A-BC99-4886-A24A-2773FFD2886F}" destId="{DBE7A720-1FFB-4EE7-91CE-4A87A300E819}" srcOrd="0" destOrd="0" presId="urn:microsoft.com/office/officeart/2005/8/layout/orgChart1"/>
    <dgm:cxn modelId="{F0F486FF-F2D3-4F79-8B9E-68D8913B6DFD}" type="presParOf" srcId="{DBE7A720-1FFB-4EE7-91CE-4A87A300E819}" destId="{27BA5F7C-9E2C-4194-B00A-0FB877133782}" srcOrd="0" destOrd="0" presId="urn:microsoft.com/office/officeart/2005/8/layout/orgChart1"/>
    <dgm:cxn modelId="{C098F070-C390-4477-8C7E-B0AFBFA06307}" type="presParOf" srcId="{DBE7A720-1FFB-4EE7-91CE-4A87A300E819}" destId="{C3C9D657-918E-42AA-B725-62452389A279}" srcOrd="1" destOrd="0" presId="urn:microsoft.com/office/officeart/2005/8/layout/orgChart1"/>
    <dgm:cxn modelId="{3A188C30-DB84-483A-8D91-CD76F38E7C26}" type="presParOf" srcId="{92AF7F8A-BC99-4886-A24A-2773FFD2886F}" destId="{D2CD1E0C-399C-4ACB-A556-9CBE193B357C}" srcOrd="1" destOrd="0" presId="urn:microsoft.com/office/officeart/2005/8/layout/orgChart1"/>
    <dgm:cxn modelId="{4FD31B31-6E03-4FDE-B8E6-524473CA375C}" type="presParOf" srcId="{D2CD1E0C-399C-4ACB-A556-9CBE193B357C}" destId="{827904D7-BA46-4A47-95F1-6B238A013FAC}" srcOrd="0" destOrd="0" presId="urn:microsoft.com/office/officeart/2005/8/layout/orgChart1"/>
    <dgm:cxn modelId="{B324B364-CB51-4A64-81B5-452179111A21}" type="presParOf" srcId="{D2CD1E0C-399C-4ACB-A556-9CBE193B357C}" destId="{34B084EA-4784-490A-B69A-4BAB3D684E53}" srcOrd="1" destOrd="0" presId="urn:microsoft.com/office/officeart/2005/8/layout/orgChart1"/>
    <dgm:cxn modelId="{111B0A14-989A-44B1-A3B4-DF5831B21C1D}" type="presParOf" srcId="{34B084EA-4784-490A-B69A-4BAB3D684E53}" destId="{E9D70A89-1263-47BF-BF4B-05208096A30E}" srcOrd="0" destOrd="0" presId="urn:microsoft.com/office/officeart/2005/8/layout/orgChart1"/>
    <dgm:cxn modelId="{5C3D451C-0B32-4F91-8B83-E26A52E9FA2D}" type="presParOf" srcId="{E9D70A89-1263-47BF-BF4B-05208096A30E}" destId="{CB156DA9-763C-4237-AC4D-40D70179621F}" srcOrd="0" destOrd="0" presId="urn:microsoft.com/office/officeart/2005/8/layout/orgChart1"/>
    <dgm:cxn modelId="{2CB6ABD7-0C3D-4F36-A141-DECFF9FEBEC8}" type="presParOf" srcId="{E9D70A89-1263-47BF-BF4B-05208096A30E}" destId="{DD06DB5C-1D76-4A41-B381-CAF2FC10425D}" srcOrd="1" destOrd="0" presId="urn:microsoft.com/office/officeart/2005/8/layout/orgChart1"/>
    <dgm:cxn modelId="{EF4224F1-C5BF-4AF3-B9F9-3474D9D0C7DD}" type="presParOf" srcId="{34B084EA-4784-490A-B69A-4BAB3D684E53}" destId="{0C1C0265-3019-4646-BF6B-53432501DF15}" srcOrd="1" destOrd="0" presId="urn:microsoft.com/office/officeart/2005/8/layout/orgChart1"/>
    <dgm:cxn modelId="{7EA21F8D-F4C3-4A44-A702-3E80E738E447}" type="presParOf" srcId="{34B084EA-4784-490A-B69A-4BAB3D684E53}" destId="{3AD365F8-A226-40C1-84A0-41A964E2E7AE}" srcOrd="2" destOrd="0" presId="urn:microsoft.com/office/officeart/2005/8/layout/orgChart1"/>
    <dgm:cxn modelId="{C7E1155E-AABE-484C-B4F8-3AB6E0AAD00E}" type="presParOf" srcId="{D2CD1E0C-399C-4ACB-A556-9CBE193B357C}" destId="{5EC4897E-A3F5-4FA8-B0EF-D5B87E26EF18}" srcOrd="2" destOrd="0" presId="urn:microsoft.com/office/officeart/2005/8/layout/orgChart1"/>
    <dgm:cxn modelId="{5AE6ACC3-FA45-4AE8-82AE-778F8C68B936}" type="presParOf" srcId="{D2CD1E0C-399C-4ACB-A556-9CBE193B357C}" destId="{06066F45-D5EB-4CF6-A70E-8D9BBF65B31B}" srcOrd="3" destOrd="0" presId="urn:microsoft.com/office/officeart/2005/8/layout/orgChart1"/>
    <dgm:cxn modelId="{69F7D089-F97E-43B0-99CF-737F0D44FB9D}" type="presParOf" srcId="{06066F45-D5EB-4CF6-A70E-8D9BBF65B31B}" destId="{1A160485-31F2-4A8F-886A-352C4E7AABE1}" srcOrd="0" destOrd="0" presId="urn:microsoft.com/office/officeart/2005/8/layout/orgChart1"/>
    <dgm:cxn modelId="{4584C619-9138-4B8C-8117-C8F3B24450BB}" type="presParOf" srcId="{1A160485-31F2-4A8F-886A-352C4E7AABE1}" destId="{EF0D58A0-36BB-45BB-8B14-797EC49F7241}" srcOrd="0" destOrd="0" presId="urn:microsoft.com/office/officeart/2005/8/layout/orgChart1"/>
    <dgm:cxn modelId="{7062739B-5EF2-4461-A9DB-EBDD020042A0}" type="presParOf" srcId="{1A160485-31F2-4A8F-886A-352C4E7AABE1}" destId="{7F87F949-5AA0-4DB5-9215-81AC35B2DE19}" srcOrd="1" destOrd="0" presId="urn:microsoft.com/office/officeart/2005/8/layout/orgChart1"/>
    <dgm:cxn modelId="{9326C407-B49E-4FFD-B4B8-FEFCE33D1ADE}" type="presParOf" srcId="{06066F45-D5EB-4CF6-A70E-8D9BBF65B31B}" destId="{91B94893-5796-45CA-9DFB-C110A55A0E44}" srcOrd="1" destOrd="0" presId="urn:microsoft.com/office/officeart/2005/8/layout/orgChart1"/>
    <dgm:cxn modelId="{C3EF39A6-3262-4A8E-8DCF-B342D4E8A65E}" type="presParOf" srcId="{06066F45-D5EB-4CF6-A70E-8D9BBF65B31B}" destId="{B18329C6-3670-4F01-94A1-A1934629BA3F}" srcOrd="2" destOrd="0" presId="urn:microsoft.com/office/officeart/2005/8/layout/orgChart1"/>
    <dgm:cxn modelId="{FEE7E0E8-8176-45D8-8677-5FC1190F03A6}" type="presParOf" srcId="{D2CD1E0C-399C-4ACB-A556-9CBE193B357C}" destId="{54CA4E6B-5CD1-44FB-8D17-59A37FE47027}" srcOrd="4" destOrd="0" presId="urn:microsoft.com/office/officeart/2005/8/layout/orgChart1"/>
    <dgm:cxn modelId="{5746346A-ED1B-4E71-A5D7-93F63F9D7C62}" type="presParOf" srcId="{D2CD1E0C-399C-4ACB-A556-9CBE193B357C}" destId="{117CECEA-ABE0-4110-AABA-46F9E4954991}" srcOrd="5" destOrd="0" presId="urn:microsoft.com/office/officeart/2005/8/layout/orgChart1"/>
    <dgm:cxn modelId="{6B7AF4E9-465A-4FD0-BE38-4A608477BB84}" type="presParOf" srcId="{117CECEA-ABE0-4110-AABA-46F9E4954991}" destId="{9FF16988-F25E-421D-B204-E3D12905E0EC}" srcOrd="0" destOrd="0" presId="urn:microsoft.com/office/officeart/2005/8/layout/orgChart1"/>
    <dgm:cxn modelId="{78119144-D277-455B-9E22-6F4CA8904EC8}" type="presParOf" srcId="{9FF16988-F25E-421D-B204-E3D12905E0EC}" destId="{8B5D7E1C-9353-440F-9A27-C951361EB6C1}" srcOrd="0" destOrd="0" presId="urn:microsoft.com/office/officeart/2005/8/layout/orgChart1"/>
    <dgm:cxn modelId="{B08C87C1-D4F5-431C-AEBD-F86C6CEA342C}" type="presParOf" srcId="{9FF16988-F25E-421D-B204-E3D12905E0EC}" destId="{90342590-1F2F-4ED1-8867-3139641BE85F}" srcOrd="1" destOrd="0" presId="urn:microsoft.com/office/officeart/2005/8/layout/orgChart1"/>
    <dgm:cxn modelId="{0C6A500E-154A-4D7A-AB81-5D7C29125E06}" type="presParOf" srcId="{117CECEA-ABE0-4110-AABA-46F9E4954991}" destId="{5E0BCE18-B4E9-4821-9929-FD6429A573D3}" srcOrd="1" destOrd="0" presId="urn:microsoft.com/office/officeart/2005/8/layout/orgChart1"/>
    <dgm:cxn modelId="{A38507CD-104B-464E-B133-B61A75D6CBE0}" type="presParOf" srcId="{117CECEA-ABE0-4110-AABA-46F9E4954991}" destId="{B9AF4942-8C2B-4C6A-ABAA-69D470A98BB2}" srcOrd="2" destOrd="0" presId="urn:microsoft.com/office/officeart/2005/8/layout/orgChart1"/>
    <dgm:cxn modelId="{B40EB6B7-9561-459C-BF56-FA5CF13D3229}" type="presParOf" srcId="{92AF7F8A-BC99-4886-A24A-2773FFD2886F}" destId="{4D280783-E914-44A1-B64E-7ED2AD05A4A4}" srcOrd="2" destOrd="0" presId="urn:microsoft.com/office/officeart/2005/8/layout/orgChart1"/>
    <dgm:cxn modelId="{730984A1-6171-43A2-82BB-7EC50FF9620F}" type="presParOf" srcId="{444811AD-DD99-4494-B90C-6BB8E74877FE}" destId="{F500BA97-503C-4C52-8056-11BD836BCF59}" srcOrd="2" destOrd="0" presId="urn:microsoft.com/office/officeart/2005/8/layout/orgChart1"/>
    <dgm:cxn modelId="{1530449A-43F7-4A02-9FB2-D5D8985BA485}" type="presParOf" srcId="{93356115-41A3-4B0F-9D0A-1C6C70E254AB}" destId="{D9867E01-DC2E-4698-A934-B92C134C6339}" srcOrd="4" destOrd="0" presId="urn:microsoft.com/office/officeart/2005/8/layout/orgChart1"/>
    <dgm:cxn modelId="{973CB7E8-DC8B-4714-9FB8-15CF6B861744}" type="presParOf" srcId="{93356115-41A3-4B0F-9D0A-1C6C70E254AB}" destId="{6BBBADFF-0988-4CDD-8387-0E70046629DA}" srcOrd="5" destOrd="0" presId="urn:microsoft.com/office/officeart/2005/8/layout/orgChart1"/>
    <dgm:cxn modelId="{1A429FC3-8545-4505-86DB-B1A35B82B44A}" type="presParOf" srcId="{6BBBADFF-0988-4CDD-8387-0E70046629DA}" destId="{A30F7925-F051-459B-AE03-4EBEE29F72D1}" srcOrd="0" destOrd="0" presId="urn:microsoft.com/office/officeart/2005/8/layout/orgChart1"/>
    <dgm:cxn modelId="{1E049B16-E2D4-4AA1-882F-C90253D07056}" type="presParOf" srcId="{A30F7925-F051-459B-AE03-4EBEE29F72D1}" destId="{DC46EA78-AA52-4649-8251-BE7A73792EC4}" srcOrd="0" destOrd="0" presId="urn:microsoft.com/office/officeart/2005/8/layout/orgChart1"/>
    <dgm:cxn modelId="{C9C07D88-2DE6-4980-AE8D-E174D12209B9}" type="presParOf" srcId="{A30F7925-F051-459B-AE03-4EBEE29F72D1}" destId="{328079F4-D153-4727-9823-2DFF89BDD21B}" srcOrd="1" destOrd="0" presId="urn:microsoft.com/office/officeart/2005/8/layout/orgChart1"/>
    <dgm:cxn modelId="{257AD5C3-8250-423E-92F6-5A3F0D52C13B}" type="presParOf" srcId="{6BBBADFF-0988-4CDD-8387-0E70046629DA}" destId="{A17D31A5-301A-48EA-892F-FBC3A3124B40}" srcOrd="1" destOrd="0" presId="urn:microsoft.com/office/officeart/2005/8/layout/orgChart1"/>
    <dgm:cxn modelId="{E76E21ED-62BE-4E35-9416-1B519DF0668A}" type="presParOf" srcId="{A17D31A5-301A-48EA-892F-FBC3A3124B40}" destId="{86654E9D-214C-4CDD-89D9-552F35A0F69F}" srcOrd="0" destOrd="0" presId="urn:microsoft.com/office/officeart/2005/8/layout/orgChart1"/>
    <dgm:cxn modelId="{90469650-4C1F-49BF-BC95-AB855A6790AE}" type="presParOf" srcId="{A17D31A5-301A-48EA-892F-FBC3A3124B40}" destId="{503D38C1-CDC2-484F-9C66-9162B64CFACA}" srcOrd="1" destOrd="0" presId="urn:microsoft.com/office/officeart/2005/8/layout/orgChart1"/>
    <dgm:cxn modelId="{F78ABA72-A0B2-43BB-8C9D-71CA0D704A61}" type="presParOf" srcId="{503D38C1-CDC2-484F-9C66-9162B64CFACA}" destId="{EE3F5A4D-9A5D-44FC-8F55-4A4565AEBFBA}" srcOrd="0" destOrd="0" presId="urn:microsoft.com/office/officeart/2005/8/layout/orgChart1"/>
    <dgm:cxn modelId="{F58D538B-692B-4753-8046-2418F2309381}" type="presParOf" srcId="{EE3F5A4D-9A5D-44FC-8F55-4A4565AEBFBA}" destId="{0B1C62F8-DF73-49AA-BFA3-71634DB533E0}" srcOrd="0" destOrd="0" presId="urn:microsoft.com/office/officeart/2005/8/layout/orgChart1"/>
    <dgm:cxn modelId="{18516C2C-B321-4ED0-90B2-F1BD4B2918E9}" type="presParOf" srcId="{EE3F5A4D-9A5D-44FC-8F55-4A4565AEBFBA}" destId="{21100ECC-8564-42C0-AC90-5597BA369524}" srcOrd="1" destOrd="0" presId="urn:microsoft.com/office/officeart/2005/8/layout/orgChart1"/>
    <dgm:cxn modelId="{AD639698-9F3F-4BEA-8313-F26491AC968E}" type="presParOf" srcId="{503D38C1-CDC2-484F-9C66-9162B64CFACA}" destId="{ADC9E1CA-0CB7-4ED6-A754-D8E5E08B9AA5}" srcOrd="1" destOrd="0" presId="urn:microsoft.com/office/officeart/2005/8/layout/orgChart1"/>
    <dgm:cxn modelId="{E779AF49-F052-45ED-84F4-F9AABBECFE83}" type="presParOf" srcId="{503D38C1-CDC2-484F-9C66-9162B64CFACA}" destId="{A422E7A5-0D9D-4DDF-8EAB-57CBCDAF275C}" srcOrd="2" destOrd="0" presId="urn:microsoft.com/office/officeart/2005/8/layout/orgChart1"/>
    <dgm:cxn modelId="{0C5C5328-80FD-4203-AB3E-4D18E7B88A34}" type="presParOf" srcId="{A17D31A5-301A-48EA-892F-FBC3A3124B40}" destId="{41278198-8685-4190-99E2-75D2EBA4322A}" srcOrd="2" destOrd="0" presId="urn:microsoft.com/office/officeart/2005/8/layout/orgChart1"/>
    <dgm:cxn modelId="{1904B9B3-CBBB-4F24-BCA2-903720AF0679}" type="presParOf" srcId="{A17D31A5-301A-48EA-892F-FBC3A3124B40}" destId="{013361AC-6327-480D-8484-F7F4A2767B8A}" srcOrd="3" destOrd="0" presId="urn:microsoft.com/office/officeart/2005/8/layout/orgChart1"/>
    <dgm:cxn modelId="{B800010D-407E-4913-80AA-D5D8E969CB32}" type="presParOf" srcId="{013361AC-6327-480D-8484-F7F4A2767B8A}" destId="{4C396F39-C77E-48E7-B48F-94E17F56DF39}" srcOrd="0" destOrd="0" presId="urn:microsoft.com/office/officeart/2005/8/layout/orgChart1"/>
    <dgm:cxn modelId="{31E085F0-8028-4407-8A12-6A219E579FFA}" type="presParOf" srcId="{4C396F39-C77E-48E7-B48F-94E17F56DF39}" destId="{21A81CDE-E194-4B93-AC26-F651CB13EC55}" srcOrd="0" destOrd="0" presId="urn:microsoft.com/office/officeart/2005/8/layout/orgChart1"/>
    <dgm:cxn modelId="{EF3D4D67-9B74-4937-8194-60C80BCEBAF4}" type="presParOf" srcId="{4C396F39-C77E-48E7-B48F-94E17F56DF39}" destId="{DFC244BD-EA8B-42C2-AC20-EB9D15D13879}" srcOrd="1" destOrd="0" presId="urn:microsoft.com/office/officeart/2005/8/layout/orgChart1"/>
    <dgm:cxn modelId="{28A5B7CA-8699-4987-A3A0-2043C604D12A}" type="presParOf" srcId="{013361AC-6327-480D-8484-F7F4A2767B8A}" destId="{B23AD88A-2653-47D4-92DF-07DB8484FD77}" srcOrd="1" destOrd="0" presId="urn:microsoft.com/office/officeart/2005/8/layout/orgChart1"/>
    <dgm:cxn modelId="{2D39EBA8-488C-49E3-AFA1-88A1D745F142}" type="presParOf" srcId="{013361AC-6327-480D-8484-F7F4A2767B8A}" destId="{B12E5939-B2F0-428C-914E-19A900107461}" srcOrd="2" destOrd="0" presId="urn:microsoft.com/office/officeart/2005/8/layout/orgChart1"/>
    <dgm:cxn modelId="{BCC77AA2-CB47-4DF7-83FE-3F15BF37A5D3}" type="presParOf" srcId="{A17D31A5-301A-48EA-892F-FBC3A3124B40}" destId="{DBFADF06-65DA-43BA-AA41-854D98711DFB}" srcOrd="4" destOrd="0" presId="urn:microsoft.com/office/officeart/2005/8/layout/orgChart1"/>
    <dgm:cxn modelId="{270BD3C9-6153-4BBC-AFB3-9604AF46664D}" type="presParOf" srcId="{A17D31A5-301A-48EA-892F-FBC3A3124B40}" destId="{474986B2-6EED-4633-808D-80F394FE0702}" srcOrd="5" destOrd="0" presId="urn:microsoft.com/office/officeart/2005/8/layout/orgChart1"/>
    <dgm:cxn modelId="{37546437-43A0-4CD4-9871-3AC5C7A05326}" type="presParOf" srcId="{474986B2-6EED-4633-808D-80F394FE0702}" destId="{39069668-9C6A-4758-8856-29DF2FE94DB4}" srcOrd="0" destOrd="0" presId="urn:microsoft.com/office/officeart/2005/8/layout/orgChart1"/>
    <dgm:cxn modelId="{B3E0EE02-AD1A-41DD-A8F7-4AB4147DF713}" type="presParOf" srcId="{39069668-9C6A-4758-8856-29DF2FE94DB4}" destId="{8321BD44-A920-466E-92CE-54862D0EE7CC}" srcOrd="0" destOrd="0" presId="urn:microsoft.com/office/officeart/2005/8/layout/orgChart1"/>
    <dgm:cxn modelId="{587E8755-3E84-42EE-9832-9A07A57C37DD}" type="presParOf" srcId="{39069668-9C6A-4758-8856-29DF2FE94DB4}" destId="{8F3E447B-9D33-4FD9-AD0A-85CD4E2916BC}" srcOrd="1" destOrd="0" presId="urn:microsoft.com/office/officeart/2005/8/layout/orgChart1"/>
    <dgm:cxn modelId="{E5C65E92-4967-413E-81EB-F7A2D34623A9}" type="presParOf" srcId="{474986B2-6EED-4633-808D-80F394FE0702}" destId="{207FFC2A-D7DD-4477-A841-39D77E41A67B}" srcOrd="1" destOrd="0" presId="urn:microsoft.com/office/officeart/2005/8/layout/orgChart1"/>
    <dgm:cxn modelId="{C4016156-3EA3-47AE-97F6-90736982CF55}" type="presParOf" srcId="{474986B2-6EED-4633-808D-80F394FE0702}" destId="{719403DD-600E-40DE-8F7E-4220DC15E37D}" srcOrd="2" destOrd="0" presId="urn:microsoft.com/office/officeart/2005/8/layout/orgChart1"/>
    <dgm:cxn modelId="{51B1AB97-B648-4166-82DD-C60D922016C3}" type="presParOf" srcId="{A17D31A5-301A-48EA-892F-FBC3A3124B40}" destId="{F122028A-CAE0-46F8-AE67-E3A088ED84E9}" srcOrd="6" destOrd="0" presId="urn:microsoft.com/office/officeart/2005/8/layout/orgChart1"/>
    <dgm:cxn modelId="{4704EEFE-0027-4591-AFF2-79514E5BEE24}" type="presParOf" srcId="{A17D31A5-301A-48EA-892F-FBC3A3124B40}" destId="{CC8E6181-930E-4EB0-914B-CAD7D731CD67}" srcOrd="7" destOrd="0" presId="urn:microsoft.com/office/officeart/2005/8/layout/orgChart1"/>
    <dgm:cxn modelId="{0D013F14-4001-4668-81D1-7C481D34289C}" type="presParOf" srcId="{CC8E6181-930E-4EB0-914B-CAD7D731CD67}" destId="{2E9646B4-C3FA-41E4-8987-74F4D211764E}" srcOrd="0" destOrd="0" presId="urn:microsoft.com/office/officeart/2005/8/layout/orgChart1"/>
    <dgm:cxn modelId="{5AC20A23-ABC5-4A10-9EFA-F91158C03B2A}" type="presParOf" srcId="{2E9646B4-C3FA-41E4-8987-74F4D211764E}" destId="{85B9AAF2-907D-493F-BC54-208EC2D02929}" srcOrd="0" destOrd="0" presId="urn:microsoft.com/office/officeart/2005/8/layout/orgChart1"/>
    <dgm:cxn modelId="{FFA8F546-C025-4563-83F0-E072BBE03DB8}" type="presParOf" srcId="{2E9646B4-C3FA-41E4-8987-74F4D211764E}" destId="{EB94704A-9E6F-48A4-85C7-661344D8815C}" srcOrd="1" destOrd="0" presId="urn:microsoft.com/office/officeart/2005/8/layout/orgChart1"/>
    <dgm:cxn modelId="{85C75852-31F1-437E-96AC-87E2D1FF7C5E}" type="presParOf" srcId="{CC8E6181-930E-4EB0-914B-CAD7D731CD67}" destId="{7AFA7F0F-7632-45FD-B77F-6D679FB6A9E8}" srcOrd="1" destOrd="0" presId="urn:microsoft.com/office/officeart/2005/8/layout/orgChart1"/>
    <dgm:cxn modelId="{99CE647E-60D2-44D2-96F7-C6A72D5B10C2}" type="presParOf" srcId="{CC8E6181-930E-4EB0-914B-CAD7D731CD67}" destId="{A32328E2-F460-49DB-A82C-7848FC206DA5}" srcOrd="2" destOrd="0" presId="urn:microsoft.com/office/officeart/2005/8/layout/orgChart1"/>
    <dgm:cxn modelId="{5E755FAB-4C1E-451F-88C8-5C28ABBAB482}" type="presParOf" srcId="{6BBBADFF-0988-4CDD-8387-0E70046629DA}" destId="{80C2A5E9-9CB4-47F5-9A37-AA182253C689}" srcOrd="2" destOrd="0" presId="urn:microsoft.com/office/officeart/2005/8/layout/orgChart1"/>
    <dgm:cxn modelId="{5EC526A5-B3A8-414F-8016-099E1072BCC0}" type="presParOf" srcId="{A8845738-075C-43EA-9951-5C067DABBADB}" destId="{53842115-ABB4-4948-914F-449506FEAFFB}" srcOrd="2" destOrd="0" presId="urn:microsoft.com/office/officeart/2005/8/layout/orgChart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22028A-CAE0-46F8-AE67-E3A088ED84E9}">
      <dsp:nvSpPr>
        <dsp:cNvPr id="0" name=""/>
        <dsp:cNvSpPr/>
      </dsp:nvSpPr>
      <dsp:spPr>
        <a:xfrm>
          <a:off x="6969356" y="1614702"/>
          <a:ext cx="119455" cy="15389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952"/>
              </a:lnTo>
              <a:lnTo>
                <a:pt x="119455" y="1538952"/>
              </a:lnTo>
            </a:path>
          </a:pathLst>
        </a:custGeom>
        <a:noFill/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FADF06-65DA-43BA-AA41-854D98711DFB}">
      <dsp:nvSpPr>
        <dsp:cNvPr id="0" name=""/>
        <dsp:cNvSpPr/>
      </dsp:nvSpPr>
      <dsp:spPr>
        <a:xfrm>
          <a:off x="6969356" y="1614702"/>
          <a:ext cx="122508" cy="112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8307"/>
              </a:lnTo>
              <a:lnTo>
                <a:pt x="122508" y="1128307"/>
              </a:lnTo>
            </a:path>
          </a:pathLst>
        </a:custGeom>
        <a:noFill/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278198-8685-4190-99E2-75D2EBA4322A}">
      <dsp:nvSpPr>
        <dsp:cNvPr id="0" name=""/>
        <dsp:cNvSpPr/>
      </dsp:nvSpPr>
      <dsp:spPr>
        <a:xfrm>
          <a:off x="6969356" y="1614702"/>
          <a:ext cx="108353" cy="719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9597"/>
              </a:lnTo>
              <a:lnTo>
                <a:pt x="108353" y="719597"/>
              </a:lnTo>
            </a:path>
          </a:pathLst>
        </a:custGeom>
        <a:noFill/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654E9D-214C-4CDD-89D9-552F35A0F69F}">
      <dsp:nvSpPr>
        <dsp:cNvPr id="0" name=""/>
        <dsp:cNvSpPr/>
      </dsp:nvSpPr>
      <dsp:spPr>
        <a:xfrm>
          <a:off x="6969356" y="1614702"/>
          <a:ext cx="93275" cy="2903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0338"/>
              </a:lnTo>
              <a:lnTo>
                <a:pt x="93275" y="290338"/>
              </a:lnTo>
            </a:path>
          </a:pathLst>
        </a:cu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867E01-DC2E-4698-A934-B92C134C6339}">
      <dsp:nvSpPr>
        <dsp:cNvPr id="0" name=""/>
        <dsp:cNvSpPr/>
      </dsp:nvSpPr>
      <dsp:spPr>
        <a:xfrm>
          <a:off x="4267195" y="814843"/>
          <a:ext cx="3438041" cy="399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848"/>
              </a:lnTo>
              <a:lnTo>
                <a:pt x="3438041" y="250848"/>
              </a:lnTo>
              <a:lnTo>
                <a:pt x="3438041" y="399922"/>
              </a:lnTo>
            </a:path>
          </a:pathLst>
        </a:custGeom>
        <a:noFill/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A4E6B-5CD1-44FB-8D17-59A37FE47027}">
      <dsp:nvSpPr>
        <dsp:cNvPr id="0" name=""/>
        <dsp:cNvSpPr/>
      </dsp:nvSpPr>
      <dsp:spPr>
        <a:xfrm>
          <a:off x="3053595" y="2268355"/>
          <a:ext cx="198653" cy="739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9235"/>
              </a:lnTo>
              <a:lnTo>
                <a:pt x="198653" y="739235"/>
              </a:lnTo>
            </a:path>
          </a:pathLst>
        </a:cu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C4897E-A3F5-4FA8-B0EF-D5B87E26EF18}">
      <dsp:nvSpPr>
        <dsp:cNvPr id="0" name=""/>
        <dsp:cNvSpPr/>
      </dsp:nvSpPr>
      <dsp:spPr>
        <a:xfrm>
          <a:off x="3053595" y="2268355"/>
          <a:ext cx="192988" cy="335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5558"/>
              </a:lnTo>
              <a:lnTo>
                <a:pt x="192988" y="335558"/>
              </a:lnTo>
            </a:path>
          </a:pathLst>
        </a:cu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7904D7-BA46-4A47-95F1-6B238A013FAC}">
      <dsp:nvSpPr>
        <dsp:cNvPr id="0" name=""/>
        <dsp:cNvSpPr/>
      </dsp:nvSpPr>
      <dsp:spPr>
        <a:xfrm>
          <a:off x="3053595" y="2268355"/>
          <a:ext cx="208648" cy="1173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622"/>
              </a:lnTo>
              <a:lnTo>
                <a:pt x="208648" y="1173622"/>
              </a:lnTo>
            </a:path>
          </a:pathLst>
        </a:custGeom>
        <a:noFill/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D23ACA-5B7E-4B2C-A753-825CDFEA6E90}">
      <dsp:nvSpPr>
        <dsp:cNvPr id="0" name=""/>
        <dsp:cNvSpPr/>
      </dsp:nvSpPr>
      <dsp:spPr>
        <a:xfrm>
          <a:off x="3442385" y="1604970"/>
          <a:ext cx="520636" cy="241932"/>
        </a:xfrm>
        <a:custGeom>
          <a:avLst/>
          <a:gdLst/>
          <a:ahLst/>
          <a:cxnLst/>
          <a:rect l="0" t="0" r="0" b="0"/>
          <a:pathLst>
            <a:path>
              <a:moveTo>
                <a:pt x="520636" y="0"/>
              </a:moveTo>
              <a:lnTo>
                <a:pt x="520636" y="92858"/>
              </a:lnTo>
              <a:lnTo>
                <a:pt x="0" y="92858"/>
              </a:lnTo>
              <a:lnTo>
                <a:pt x="0" y="241932"/>
              </a:lnTo>
            </a:path>
          </a:pathLst>
        </a:cu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94EB0-5193-4650-8348-19039332990B}">
      <dsp:nvSpPr>
        <dsp:cNvPr id="0" name=""/>
        <dsp:cNvSpPr/>
      </dsp:nvSpPr>
      <dsp:spPr>
        <a:xfrm>
          <a:off x="1930063" y="2283887"/>
          <a:ext cx="91440" cy="3283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8356"/>
              </a:lnTo>
              <a:lnTo>
                <a:pt x="94726" y="328356"/>
              </a:lnTo>
            </a:path>
          </a:pathLst>
        </a:cu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6D3ADF-84E4-4788-BEF3-EED71A836BC2}">
      <dsp:nvSpPr>
        <dsp:cNvPr id="0" name=""/>
        <dsp:cNvSpPr/>
      </dsp:nvSpPr>
      <dsp:spPr>
        <a:xfrm>
          <a:off x="2380838" y="1604970"/>
          <a:ext cx="1582184" cy="236154"/>
        </a:xfrm>
        <a:custGeom>
          <a:avLst/>
          <a:gdLst/>
          <a:ahLst/>
          <a:cxnLst/>
          <a:rect l="0" t="0" r="0" b="0"/>
          <a:pathLst>
            <a:path>
              <a:moveTo>
                <a:pt x="1582184" y="0"/>
              </a:moveTo>
              <a:lnTo>
                <a:pt x="1582184" y="87080"/>
              </a:lnTo>
              <a:lnTo>
                <a:pt x="0" y="87080"/>
              </a:lnTo>
              <a:lnTo>
                <a:pt x="0" y="236154"/>
              </a:lnTo>
            </a:path>
          </a:pathLst>
        </a:cu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288AFE-B063-427A-B14C-EAAFB9460E91}">
      <dsp:nvSpPr>
        <dsp:cNvPr id="0" name=""/>
        <dsp:cNvSpPr/>
      </dsp:nvSpPr>
      <dsp:spPr>
        <a:xfrm>
          <a:off x="3963022" y="1604970"/>
          <a:ext cx="1536808" cy="811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1078"/>
              </a:lnTo>
              <a:lnTo>
                <a:pt x="1502576" y="741078"/>
              </a:lnTo>
              <a:lnTo>
                <a:pt x="1502576" y="887742"/>
              </a:lnTo>
            </a:path>
          </a:pathLst>
        </a:custGeom>
        <a:noFill/>
        <a:ln w="12700" cap="flat" cmpd="sng" algn="ctr">
          <a:solidFill>
            <a:srgbClr val="44546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F389F7-185A-4B5B-988A-086032152F92}">
      <dsp:nvSpPr>
        <dsp:cNvPr id="0" name=""/>
        <dsp:cNvSpPr/>
      </dsp:nvSpPr>
      <dsp:spPr>
        <a:xfrm>
          <a:off x="3963022" y="1604970"/>
          <a:ext cx="2148238" cy="2770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613"/>
              </a:lnTo>
              <a:lnTo>
                <a:pt x="2027918" y="125613"/>
              </a:lnTo>
              <a:lnTo>
                <a:pt x="2027918" y="272277"/>
              </a:lnTo>
            </a:path>
          </a:pathLst>
        </a:custGeom>
        <a:noFill/>
        <a:ln w="12700" cap="flat" cmpd="sng" algn="ctr">
          <a:solidFill>
            <a:srgbClr val="44546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BE8480-80A6-461F-B02A-91D68BCE9B45}">
      <dsp:nvSpPr>
        <dsp:cNvPr id="0" name=""/>
        <dsp:cNvSpPr/>
      </dsp:nvSpPr>
      <dsp:spPr>
        <a:xfrm>
          <a:off x="3963022" y="1604970"/>
          <a:ext cx="925237" cy="2673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243"/>
              </a:lnTo>
              <a:lnTo>
                <a:pt x="925237" y="118243"/>
              </a:lnTo>
              <a:lnTo>
                <a:pt x="925237" y="267317"/>
              </a:lnTo>
            </a:path>
          </a:pathLst>
        </a:custGeom>
        <a:noFill/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01AE11-CB07-48BC-8FBF-739E2B4D2EFB}">
      <dsp:nvSpPr>
        <dsp:cNvPr id="0" name=""/>
        <dsp:cNvSpPr/>
      </dsp:nvSpPr>
      <dsp:spPr>
        <a:xfrm>
          <a:off x="3963022" y="814843"/>
          <a:ext cx="304172" cy="390190"/>
        </a:xfrm>
        <a:custGeom>
          <a:avLst/>
          <a:gdLst/>
          <a:ahLst/>
          <a:cxnLst/>
          <a:rect l="0" t="0" r="0" b="0"/>
          <a:pathLst>
            <a:path>
              <a:moveTo>
                <a:pt x="304172" y="0"/>
              </a:moveTo>
              <a:lnTo>
                <a:pt x="304172" y="241116"/>
              </a:lnTo>
              <a:lnTo>
                <a:pt x="0" y="241116"/>
              </a:lnTo>
              <a:lnTo>
                <a:pt x="0" y="390190"/>
              </a:lnTo>
            </a:path>
          </a:pathLst>
        </a:cu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B3CED0-C459-4469-90BF-3B8BC3AC7C4F}">
      <dsp:nvSpPr>
        <dsp:cNvPr id="0" name=""/>
        <dsp:cNvSpPr/>
      </dsp:nvSpPr>
      <dsp:spPr>
        <a:xfrm>
          <a:off x="138249" y="1615696"/>
          <a:ext cx="91440" cy="18786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78677"/>
              </a:lnTo>
              <a:lnTo>
                <a:pt x="133570" y="1878677"/>
              </a:lnTo>
            </a:path>
          </a:pathLst>
        </a:cu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0923A-1E00-40F4-BAA0-A3DC7B374CBD}">
      <dsp:nvSpPr>
        <dsp:cNvPr id="0" name=""/>
        <dsp:cNvSpPr/>
      </dsp:nvSpPr>
      <dsp:spPr>
        <a:xfrm>
          <a:off x="138249" y="1615696"/>
          <a:ext cx="91440" cy="101029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0298"/>
              </a:lnTo>
              <a:lnTo>
                <a:pt x="133570" y="1010298"/>
              </a:lnTo>
            </a:path>
          </a:pathLst>
        </a:cu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3ED604-C5C8-4904-AC07-B6EE2D7A16A1}">
      <dsp:nvSpPr>
        <dsp:cNvPr id="0" name=""/>
        <dsp:cNvSpPr/>
      </dsp:nvSpPr>
      <dsp:spPr>
        <a:xfrm>
          <a:off x="138249" y="1615696"/>
          <a:ext cx="91440" cy="14225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22547"/>
              </a:lnTo>
              <a:lnTo>
                <a:pt x="133570" y="1422547"/>
              </a:lnTo>
            </a:path>
          </a:pathLst>
        </a:cu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7DD6E1-5A6D-4C05-8398-5F328D4EE0D8}">
      <dsp:nvSpPr>
        <dsp:cNvPr id="0" name=""/>
        <dsp:cNvSpPr/>
      </dsp:nvSpPr>
      <dsp:spPr>
        <a:xfrm>
          <a:off x="138249" y="1615696"/>
          <a:ext cx="91440" cy="6002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00249"/>
              </a:lnTo>
              <a:lnTo>
                <a:pt x="133570" y="600249"/>
              </a:lnTo>
            </a:path>
          </a:pathLst>
        </a:cu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C1B43F-A9B0-4209-A27B-1815D00A54A6}">
      <dsp:nvSpPr>
        <dsp:cNvPr id="0" name=""/>
        <dsp:cNvSpPr/>
      </dsp:nvSpPr>
      <dsp:spPr>
        <a:xfrm>
          <a:off x="138249" y="1615696"/>
          <a:ext cx="91440" cy="2105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0549"/>
              </a:lnTo>
              <a:lnTo>
                <a:pt x="133570" y="210549"/>
              </a:lnTo>
            </a:path>
          </a:pathLst>
        </a:cu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C32C04-8B53-4D7E-BA90-E888FFA4566A}">
      <dsp:nvSpPr>
        <dsp:cNvPr id="0" name=""/>
        <dsp:cNvSpPr/>
      </dsp:nvSpPr>
      <dsp:spPr>
        <a:xfrm>
          <a:off x="919849" y="814843"/>
          <a:ext cx="3347345" cy="400916"/>
        </a:xfrm>
        <a:custGeom>
          <a:avLst/>
          <a:gdLst/>
          <a:ahLst/>
          <a:cxnLst/>
          <a:rect l="0" t="0" r="0" b="0"/>
          <a:pathLst>
            <a:path>
              <a:moveTo>
                <a:pt x="3347345" y="0"/>
              </a:moveTo>
              <a:lnTo>
                <a:pt x="3347345" y="251842"/>
              </a:lnTo>
              <a:lnTo>
                <a:pt x="0" y="251842"/>
              </a:lnTo>
              <a:lnTo>
                <a:pt x="0" y="400916"/>
              </a:lnTo>
            </a:path>
          </a:pathLst>
        </a:custGeom>
        <a:noFill/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7032D1-48BA-435A-855D-19C8E4C43DFC}">
      <dsp:nvSpPr>
        <dsp:cNvPr id="0" name=""/>
        <dsp:cNvSpPr/>
      </dsp:nvSpPr>
      <dsp:spPr>
        <a:xfrm>
          <a:off x="2077364" y="393078"/>
          <a:ext cx="4379660" cy="42176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VP Global Erika Dietrich – (U.S. Based)</a:t>
          </a:r>
        </a:p>
      </dsp:txBody>
      <dsp:txXfrm>
        <a:off x="2077364" y="393078"/>
        <a:ext cx="4379660" cy="421765"/>
      </dsp:txXfrm>
    </dsp:sp>
    <dsp:sp modelId="{39CC2C15-F82A-4F5D-8A7D-BD1A954BBC09}">
      <dsp:nvSpPr>
        <dsp:cNvPr id="0" name=""/>
        <dsp:cNvSpPr/>
      </dsp:nvSpPr>
      <dsp:spPr>
        <a:xfrm>
          <a:off x="0" y="1215759"/>
          <a:ext cx="1839698" cy="399936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Manager of Risk EMEA – 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Julia Roberts</a:t>
          </a:r>
        </a:p>
      </dsp:txBody>
      <dsp:txXfrm>
        <a:off x="0" y="1215759"/>
        <a:ext cx="1839698" cy="399936"/>
      </dsp:txXfrm>
    </dsp:sp>
    <dsp:sp modelId="{14EE01F5-09B3-4EAB-B16B-01309F835DCB}">
      <dsp:nvSpPr>
        <dsp:cNvPr id="0" name=""/>
        <dsp:cNvSpPr/>
      </dsp:nvSpPr>
      <dsp:spPr>
        <a:xfrm>
          <a:off x="271820" y="1665657"/>
          <a:ext cx="1583036" cy="321175"/>
        </a:xfrm>
        <a:prstGeom prst="rect">
          <a:avLst/>
        </a:prstGeom>
        <a:solidFill>
          <a:srgbClr val="0A86C9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Nick Sarris</a:t>
          </a:r>
        </a:p>
      </dsp:txBody>
      <dsp:txXfrm>
        <a:off x="271820" y="1665657"/>
        <a:ext cx="1583036" cy="321175"/>
      </dsp:txXfrm>
    </dsp:sp>
    <dsp:sp modelId="{7807FE0B-31C4-4AD3-A3BE-382D2831A569}">
      <dsp:nvSpPr>
        <dsp:cNvPr id="0" name=""/>
        <dsp:cNvSpPr/>
      </dsp:nvSpPr>
      <dsp:spPr>
        <a:xfrm>
          <a:off x="271820" y="2055357"/>
          <a:ext cx="1583036" cy="321175"/>
        </a:xfrm>
        <a:prstGeom prst="rect">
          <a:avLst/>
        </a:prstGeom>
        <a:solidFill>
          <a:srgbClr val="0A86C9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Jennifer Fox</a:t>
          </a:r>
        </a:p>
      </dsp:txBody>
      <dsp:txXfrm>
        <a:off x="271820" y="2055357"/>
        <a:ext cx="1583036" cy="321175"/>
      </dsp:txXfrm>
    </dsp:sp>
    <dsp:sp modelId="{8A20D231-7BBE-494F-AA05-D5BF8F53897C}">
      <dsp:nvSpPr>
        <dsp:cNvPr id="0" name=""/>
        <dsp:cNvSpPr/>
      </dsp:nvSpPr>
      <dsp:spPr>
        <a:xfrm>
          <a:off x="271820" y="2877655"/>
          <a:ext cx="1583036" cy="321175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Ashley Wilson</a:t>
          </a:r>
        </a:p>
      </dsp:txBody>
      <dsp:txXfrm>
        <a:off x="271820" y="2877655"/>
        <a:ext cx="1583036" cy="321175"/>
      </dsp:txXfrm>
    </dsp:sp>
    <dsp:sp modelId="{DA1ABE58-96E5-49C2-B53A-711B03CF4AF5}">
      <dsp:nvSpPr>
        <dsp:cNvPr id="0" name=""/>
        <dsp:cNvSpPr/>
      </dsp:nvSpPr>
      <dsp:spPr>
        <a:xfrm>
          <a:off x="271820" y="2466503"/>
          <a:ext cx="1583036" cy="31898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0" kern="1200" dirty="0"/>
            <a:t>Cyrus Mwangi</a:t>
          </a:r>
        </a:p>
      </dsp:txBody>
      <dsp:txXfrm>
        <a:off x="271820" y="2466503"/>
        <a:ext cx="1583036" cy="318982"/>
      </dsp:txXfrm>
    </dsp:sp>
    <dsp:sp modelId="{8880389C-107F-469D-BD48-81A24ED6E75F}">
      <dsp:nvSpPr>
        <dsp:cNvPr id="0" name=""/>
        <dsp:cNvSpPr/>
      </dsp:nvSpPr>
      <dsp:spPr>
        <a:xfrm>
          <a:off x="271820" y="3333786"/>
          <a:ext cx="1583036" cy="321175"/>
        </a:xfrm>
        <a:prstGeom prst="rect">
          <a:avLst/>
        </a:prstGeom>
        <a:solidFill>
          <a:srgbClr val="999999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Pat </a:t>
          </a:r>
          <a:r>
            <a:rPr lang="en-US" sz="900" kern="12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Hengeveld</a:t>
          </a:r>
        </a:p>
      </dsp:txBody>
      <dsp:txXfrm>
        <a:off x="271820" y="3333786"/>
        <a:ext cx="1583036" cy="321175"/>
      </dsp:txXfrm>
    </dsp:sp>
    <dsp:sp modelId="{2A596540-5C91-4A3E-AD91-76BAB7A2876E}">
      <dsp:nvSpPr>
        <dsp:cNvPr id="0" name=""/>
        <dsp:cNvSpPr/>
      </dsp:nvSpPr>
      <dsp:spPr>
        <a:xfrm>
          <a:off x="3043173" y="1205033"/>
          <a:ext cx="1839698" cy="399936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Director of Americas – 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Shyam Shah</a:t>
          </a:r>
        </a:p>
      </dsp:txBody>
      <dsp:txXfrm>
        <a:off x="3043173" y="1205033"/>
        <a:ext cx="1839698" cy="399936"/>
      </dsp:txXfrm>
    </dsp:sp>
    <dsp:sp modelId="{CFCF3355-1723-4E65-A384-C7A8FD02DE61}">
      <dsp:nvSpPr>
        <dsp:cNvPr id="0" name=""/>
        <dsp:cNvSpPr/>
      </dsp:nvSpPr>
      <dsp:spPr>
        <a:xfrm>
          <a:off x="4345879" y="1872287"/>
          <a:ext cx="1084760" cy="358387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Samar Shah</a:t>
          </a:r>
        </a:p>
      </dsp:txBody>
      <dsp:txXfrm>
        <a:off x="4345879" y="1872287"/>
        <a:ext cx="1084760" cy="358387"/>
      </dsp:txXfrm>
    </dsp:sp>
    <dsp:sp modelId="{E22A5127-851B-404A-9EE2-AA54C1804171}">
      <dsp:nvSpPr>
        <dsp:cNvPr id="0" name=""/>
        <dsp:cNvSpPr/>
      </dsp:nvSpPr>
      <dsp:spPr>
        <a:xfrm>
          <a:off x="5579727" y="1882013"/>
          <a:ext cx="1063066" cy="426116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Nandkishor Rajak –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1" kern="1200" dirty="0"/>
            <a:t>Mumbai</a:t>
          </a:r>
          <a:r>
            <a:rPr lang="en-US" sz="800" i="1" kern="1200" dirty="0"/>
            <a:t> </a:t>
          </a:r>
          <a:endParaRPr lang="en-US" sz="900" i="1" kern="1200" dirty="0">
            <a:solidFill>
              <a:srgbClr val="FFFFFF"/>
            </a:solidFill>
            <a:latin typeface="Arial" panose="020B0604020202020204"/>
            <a:ea typeface="+mn-ea"/>
            <a:cs typeface="+mn-cs"/>
          </a:endParaRPr>
        </a:p>
      </dsp:txBody>
      <dsp:txXfrm>
        <a:off x="5579727" y="1882013"/>
        <a:ext cx="1063066" cy="426116"/>
      </dsp:txXfrm>
    </dsp:sp>
    <dsp:sp modelId="{1AAE8070-B21A-471D-AA7B-CFAEE557E6B2}">
      <dsp:nvSpPr>
        <dsp:cNvPr id="0" name=""/>
        <dsp:cNvSpPr/>
      </dsp:nvSpPr>
      <dsp:spPr>
        <a:xfrm>
          <a:off x="5033109" y="2416251"/>
          <a:ext cx="933443" cy="508810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0" kern="1200" dirty="0"/>
            <a:t>Daniel Tressi – 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São Paulo</a:t>
          </a:r>
          <a:endParaRPr lang="en-US" sz="900" i="1" kern="1200" dirty="0">
            <a:solidFill>
              <a:srgbClr val="FFFFFF"/>
            </a:solidFill>
            <a:latin typeface="Arial" panose="020B0604020202020204"/>
            <a:ea typeface="+mn-ea"/>
            <a:cs typeface="+mn-cs"/>
          </a:endParaRPr>
        </a:p>
      </dsp:txBody>
      <dsp:txXfrm>
        <a:off x="5033109" y="2416251"/>
        <a:ext cx="933443" cy="508810"/>
      </dsp:txXfrm>
    </dsp:sp>
    <dsp:sp modelId="{10CA8600-0BBA-4810-91F2-F273C20EE0ED}">
      <dsp:nvSpPr>
        <dsp:cNvPr id="0" name=""/>
        <dsp:cNvSpPr/>
      </dsp:nvSpPr>
      <dsp:spPr>
        <a:xfrm>
          <a:off x="1874519" y="1841124"/>
          <a:ext cx="1012637" cy="442763"/>
        </a:xfrm>
        <a:prstGeom prst="rect">
          <a:avLst/>
        </a:prstGeom>
        <a:solidFill>
          <a:srgbClr val="666666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Whitney Henry</a:t>
          </a:r>
        </a:p>
      </dsp:txBody>
      <dsp:txXfrm>
        <a:off x="1874519" y="1841124"/>
        <a:ext cx="1012637" cy="442763"/>
      </dsp:txXfrm>
    </dsp:sp>
    <dsp:sp modelId="{0298E6CB-427C-4BDE-871F-40F4DD3EE7BE}">
      <dsp:nvSpPr>
        <dsp:cNvPr id="0" name=""/>
        <dsp:cNvSpPr/>
      </dsp:nvSpPr>
      <dsp:spPr>
        <a:xfrm>
          <a:off x="2024789" y="2436589"/>
          <a:ext cx="1007980" cy="351310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Raheel Ahmad</a:t>
          </a:r>
        </a:p>
      </dsp:txBody>
      <dsp:txXfrm>
        <a:off x="2024789" y="2436589"/>
        <a:ext cx="1007980" cy="351310"/>
      </dsp:txXfrm>
    </dsp:sp>
    <dsp:sp modelId="{27BA5F7C-9E2C-4194-B00A-0FB877133782}">
      <dsp:nvSpPr>
        <dsp:cNvPr id="0" name=""/>
        <dsp:cNvSpPr/>
      </dsp:nvSpPr>
      <dsp:spPr>
        <a:xfrm>
          <a:off x="2956397" y="1846902"/>
          <a:ext cx="971975" cy="421452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Desiree Leverich</a:t>
          </a:r>
        </a:p>
      </dsp:txBody>
      <dsp:txXfrm>
        <a:off x="2956397" y="1846902"/>
        <a:ext cx="971975" cy="421452"/>
      </dsp:txXfrm>
    </dsp:sp>
    <dsp:sp modelId="{CB156DA9-763C-4237-AC4D-40D70179621F}">
      <dsp:nvSpPr>
        <dsp:cNvPr id="0" name=""/>
        <dsp:cNvSpPr/>
      </dsp:nvSpPr>
      <dsp:spPr>
        <a:xfrm>
          <a:off x="3262244" y="3258851"/>
          <a:ext cx="992320" cy="366253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900" kern="12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Steven Ng</a:t>
          </a:r>
        </a:p>
      </dsp:txBody>
      <dsp:txXfrm>
        <a:off x="3262244" y="3258851"/>
        <a:ext cx="992320" cy="366253"/>
      </dsp:txXfrm>
    </dsp:sp>
    <dsp:sp modelId="{EF0D58A0-36BB-45BB-8B14-797EC49F7241}">
      <dsp:nvSpPr>
        <dsp:cNvPr id="0" name=""/>
        <dsp:cNvSpPr/>
      </dsp:nvSpPr>
      <dsp:spPr>
        <a:xfrm>
          <a:off x="3246584" y="2429944"/>
          <a:ext cx="992320" cy="347938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900" kern="12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Willa Jiang</a:t>
          </a:r>
        </a:p>
      </dsp:txBody>
      <dsp:txXfrm>
        <a:off x="3246584" y="2429944"/>
        <a:ext cx="992320" cy="347938"/>
      </dsp:txXfrm>
    </dsp:sp>
    <dsp:sp modelId="{8B5D7E1C-9353-440F-9A27-C951361EB6C1}">
      <dsp:nvSpPr>
        <dsp:cNvPr id="0" name=""/>
        <dsp:cNvSpPr/>
      </dsp:nvSpPr>
      <dsp:spPr>
        <a:xfrm>
          <a:off x="3252249" y="2833863"/>
          <a:ext cx="992320" cy="347455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900" kern="12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Sharell Barshishat</a:t>
          </a:r>
        </a:p>
      </dsp:txBody>
      <dsp:txXfrm>
        <a:off x="3252249" y="2833863"/>
        <a:ext cx="992320" cy="347455"/>
      </dsp:txXfrm>
    </dsp:sp>
    <dsp:sp modelId="{DC46EA78-AA52-4649-8251-BE7A73792EC4}">
      <dsp:nvSpPr>
        <dsp:cNvPr id="0" name=""/>
        <dsp:cNvSpPr/>
      </dsp:nvSpPr>
      <dsp:spPr>
        <a:xfrm>
          <a:off x="6785387" y="1214765"/>
          <a:ext cx="1839698" cy="399936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Manager of APAC –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 Kerrie Sherwood</a:t>
          </a:r>
        </a:p>
      </dsp:txBody>
      <dsp:txXfrm>
        <a:off x="6785387" y="1214765"/>
        <a:ext cx="1839698" cy="399936"/>
      </dsp:txXfrm>
    </dsp:sp>
    <dsp:sp modelId="{0B1C62F8-DF73-49AA-BFA3-71634DB533E0}">
      <dsp:nvSpPr>
        <dsp:cNvPr id="0" name=""/>
        <dsp:cNvSpPr/>
      </dsp:nvSpPr>
      <dsp:spPr>
        <a:xfrm>
          <a:off x="7062632" y="1733691"/>
          <a:ext cx="1569647" cy="342699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Craig Jones</a:t>
          </a:r>
          <a:endParaRPr lang="en-US" sz="900" i="1" kern="1200" dirty="0"/>
        </a:p>
      </dsp:txBody>
      <dsp:txXfrm>
        <a:off x="7062632" y="1733691"/>
        <a:ext cx="1569647" cy="342699"/>
      </dsp:txXfrm>
    </dsp:sp>
    <dsp:sp modelId="{21A81CDE-E194-4B93-AC26-F651CB13EC55}">
      <dsp:nvSpPr>
        <dsp:cNvPr id="0" name=""/>
        <dsp:cNvSpPr/>
      </dsp:nvSpPr>
      <dsp:spPr>
        <a:xfrm>
          <a:off x="7077710" y="2166169"/>
          <a:ext cx="1569647" cy="33626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Brian Siao</a:t>
          </a:r>
        </a:p>
      </dsp:txBody>
      <dsp:txXfrm>
        <a:off x="7077710" y="2166169"/>
        <a:ext cx="1569647" cy="336260"/>
      </dsp:txXfrm>
    </dsp:sp>
    <dsp:sp modelId="{8321BD44-A920-466E-92CE-54862D0EE7CC}">
      <dsp:nvSpPr>
        <dsp:cNvPr id="0" name=""/>
        <dsp:cNvSpPr/>
      </dsp:nvSpPr>
      <dsp:spPr>
        <a:xfrm>
          <a:off x="7091865" y="2574879"/>
          <a:ext cx="1569647" cy="336260"/>
        </a:xfrm>
        <a:prstGeom prst="rect">
          <a:avLst/>
        </a:prstGeom>
        <a:solidFill>
          <a:srgbClr val="0A86C9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Renee Tu</a:t>
          </a:r>
        </a:p>
      </dsp:txBody>
      <dsp:txXfrm>
        <a:off x="7091865" y="2574879"/>
        <a:ext cx="1569647" cy="336260"/>
      </dsp:txXfrm>
    </dsp:sp>
    <dsp:sp modelId="{85B9AAF2-907D-493F-BC54-208EC2D02929}">
      <dsp:nvSpPr>
        <dsp:cNvPr id="0" name=""/>
        <dsp:cNvSpPr/>
      </dsp:nvSpPr>
      <dsp:spPr>
        <a:xfrm>
          <a:off x="7088812" y="2982305"/>
          <a:ext cx="1569647" cy="342699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Clement Kan –</a:t>
          </a:r>
          <a:r>
            <a:rPr lang="en-GB" sz="900" kern="1200" dirty="0"/>
            <a:t> </a:t>
          </a:r>
          <a:r>
            <a:rPr lang="en-GB" sz="900" i="1" kern="1200" dirty="0"/>
            <a:t>Singapore</a:t>
          </a:r>
          <a:endParaRPr lang="en-US" sz="900" i="1" kern="1200" dirty="0"/>
        </a:p>
      </dsp:txBody>
      <dsp:txXfrm>
        <a:off x="7088812" y="2982305"/>
        <a:ext cx="1569647" cy="342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9FE5D-2998-2A4F-93A8-075A7D612589}" type="datetimeFigureOut">
              <a:rPr lang="de-DE" smtClean="0"/>
              <a:t>28.11.2019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010E9-2F42-6A41-AF57-45D9ABC671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255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018145-12B3-6643-9C03-472C05DC6A0F}" type="datetimeFigureOut">
              <a:rPr lang="de-DE" smtClean="0"/>
              <a:t>28.11.2019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493F7-2D0F-2840-ADAC-FAC0AA54251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6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ACI’s approach to Fraud Prevention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Machine Learning -&gt; 2-3 slides on our ML approach USING THEIR LANGUAGE from the email while answering all their needs.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Consortium Data -&gt; 1 slide using their language from the email while answering all their needs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Profiling -&gt; 1 slide time on file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Rules / Features -&gt; No slide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Decisioning -&gt; No slide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Supplemental Services -&gt; 1 slide with all third parties supported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Business Analytics and reporting -&gt; 1-2 slides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Reports and Dashboards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Expert Risk Analyst -&gt; 1-2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Finishing with Future proof of solution</a:t>
            </a:r>
          </a:p>
          <a:p>
            <a:endParaRPr lang="en-US" dirty="0"/>
          </a:p>
          <a:p>
            <a:r>
              <a:rPr lang="en-US" dirty="0"/>
              <a:t>From RFI response: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Future proof fraud platform for next 5 years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Machine Learning technology as a key source of fraud detection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Experience &amp; Expertise in Airline Industry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NFRs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Partnership approach and strong support structure</a:t>
            </a:r>
          </a:p>
          <a:p>
            <a:endParaRPr lang="en-US" dirty="0"/>
          </a:p>
          <a:p>
            <a:r>
              <a:rPr lang="en-US" dirty="0"/>
              <a:t>From their latest email (what they want to see / want to have answers on)</a:t>
            </a:r>
            <a:endParaRPr lang="en-US" dirty="0">
              <a:effectLst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and Engagement model with clients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Experience of working with airline and travel industry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39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achievements supported with performance indicators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39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 recommendations with relevant case studies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Innovation and strategic direction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39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of Machine Learning, Artificial intelligence, Behavioural analytics, Behavioural biometrics and Data science in decision making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39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collection, sharing and use of data sets related to various attributes of a customer genome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Operational support, Dispute management and Service level agreements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Reports and Dashboards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493F7-2D0F-2840-ADAC-FAC0AA54251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906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493F7-2D0F-2840-ADAC-FAC0AA542518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133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9BBC6-6FEF-4F18-A31F-438C02A16E1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949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9BBC6-6FEF-4F18-A31F-438C02A16E1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706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9BBC6-6FEF-4F18-A31F-438C02A16E1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709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9BBC6-6FEF-4F18-A31F-438C02A16E1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744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9BBC6-6FEF-4F18-A31F-438C02A16E1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82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9BBC6-6FEF-4F18-A31F-438C02A16E1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0254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9BBC6-6FEF-4F18-A31F-438C02A16E1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463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9BBC6-6FEF-4F18-A31F-438C02A16E1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991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9BBC6-6FEF-4F18-A31F-438C02A16E1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79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493F7-2D0F-2840-ADAC-FAC0AA54251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7836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59BBC6-6FEF-4F18-A31F-438C02A16E1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328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Delivered in the cloud – supported by a dedicated risk team. </a:t>
            </a:r>
            <a:r>
              <a:rPr lang="en-GB" dirty="0"/>
              <a:t>This describes the flow of a transaction. </a:t>
            </a:r>
          </a:p>
          <a:p>
            <a:endParaRPr lang="en-GB" dirty="0"/>
          </a:p>
          <a:p>
            <a:r>
              <a:rPr lang="en-GB" dirty="0"/>
              <a:t>Please note that there are many different modules being called for every transaction and depending on risk each is customised per merchant</a:t>
            </a:r>
          </a:p>
          <a:p>
            <a:endParaRPr lang="en-GB" dirty="0"/>
          </a:p>
          <a:p>
            <a:r>
              <a:rPr lang="en-GB" dirty="0"/>
              <a:t>At a very high level:</a:t>
            </a:r>
          </a:p>
          <a:p>
            <a:r>
              <a:rPr lang="en-GB" dirty="0"/>
              <a:t>ReD Shield = Real Time decision is made</a:t>
            </a:r>
          </a:p>
          <a:p>
            <a:r>
              <a:rPr lang="en-GB" dirty="0"/>
              <a:t>CSI = allows review agents to view a single transaction that may have a high possibility of fraud (it is then reviewed and manually moved to decline or accept (can be automated via TIEBACK)</a:t>
            </a:r>
          </a:p>
          <a:p>
            <a:r>
              <a:rPr lang="en-GB" dirty="0"/>
              <a:t>Third Party = IP Geolocation, Device Fingerprint, Consortium database, Prism model are the main call-outs (some are ACI inhouse and some are third party calls and require additional work </a:t>
            </a:r>
          </a:p>
          <a:p>
            <a:r>
              <a:rPr lang="en-GB" dirty="0"/>
              <a:t>ReDi = Where all KPIs are managed via dashboards, reportings and ability to drill into transaction data CRITICAL FOR OPTIMISING THE STRATEGY. Most important module!!!!</a:t>
            </a:r>
          </a:p>
          <a:p>
            <a:r>
              <a:rPr lang="en-GB" dirty="0"/>
              <a:t>RFX = Where a transaction that was previously screened is alerted if it now matches a fraud data point. Sits within ReDi and differentiator for ACI</a:t>
            </a:r>
          </a:p>
          <a:p>
            <a:endParaRPr lang="en-GB" dirty="0"/>
          </a:p>
          <a:p>
            <a:r>
              <a:rPr lang="en-GB" dirty="0"/>
              <a:t>The diagram that animates at the bottom summarises how the platform delivers results across a timeline – NOT JUST RELATIME. Please refer to each deliverable in ORANGE (self explanatory)</a:t>
            </a:r>
          </a:p>
          <a:p>
            <a:endParaRPr lang="en-GB" dirty="0"/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493F7-2D0F-2840-ADAC-FAC0AA542518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4223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493F7-2D0F-2840-ADAC-FAC0AA542518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5435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493F7-2D0F-2840-ADAC-FAC0AA54251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5027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493F7-2D0F-2840-ADAC-FAC0AA54251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657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7493F7-2D0F-2840-ADAC-FAC0AA54251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152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7493F7-2D0F-2840-ADAC-FAC0AA54251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3671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on ReD Shield "Travel" Consortium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</a:t>
            </a:r>
          </a:p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493F7-2D0F-2840-ADAC-FAC0AA54251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684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Verdana" pitchFamily="34" charset="0"/>
              <a:ea typeface="ＭＳ Ｐゴシック" charset="-128"/>
              <a:cs typeface="Arial" pitchFamily="34" charset="0"/>
            </a:endParaRPr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8601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CC15D9-C54C-43E1-895A-FD5D39B39E44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cs typeface="Arial" pitchFamily="34" charset="0"/>
                <a:sym typeface="Calibri"/>
                <a:rtl val="0"/>
              </a:rPr>
              <a:pPr marL="0" marR="0" lvl="0" indent="0" algn="r" defTabSz="8601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cs typeface="Arial" pitchFamily="34" charset="0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670919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3C3E1A-1E15-4E73-AEF7-3C7B0584E778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  <a:rtl val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432619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700" y="0"/>
            <a:ext cx="12192000" cy="6858000"/>
          </a:xfrm>
          <a:prstGeom prst="rect">
            <a:avLst/>
          </a:prstGeom>
        </p:spPr>
      </p:pic>
      <p:sp>
        <p:nvSpPr>
          <p:cNvPr id="11" name="Blue Fade"/>
          <p:cNvSpPr/>
          <p:nvPr userDrawn="1"/>
        </p:nvSpPr>
        <p:spPr>
          <a:xfrm>
            <a:off x="0" y="3429000"/>
            <a:ext cx="12192000" cy="3447000"/>
          </a:xfrm>
          <a:prstGeom prst="rect">
            <a:avLst/>
          </a:prstGeom>
          <a:gradFill>
            <a:gsLst>
              <a:gs pos="0">
                <a:srgbClr val="205A88">
                  <a:alpha val="0"/>
                </a:srgbClr>
              </a:gs>
              <a:gs pos="99000">
                <a:srgbClr val="0A86C9">
                  <a:alpha val="88000"/>
                </a:srgbClr>
              </a:gs>
              <a:gs pos="75000">
                <a:srgbClr val="0A86C9">
                  <a:alpha val="5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ounded Rectangle Content"/>
          <p:cNvSpPr/>
          <p:nvPr userDrawn="1"/>
        </p:nvSpPr>
        <p:spPr>
          <a:xfrm flipV="1">
            <a:off x="-1" y="0"/>
            <a:ext cx="6082301" cy="6300000"/>
          </a:xfrm>
          <a:prstGeom prst="round1Rect">
            <a:avLst>
              <a:gd name="adj" fmla="val 21397"/>
            </a:avLst>
          </a:prstGeom>
          <a:solidFill>
            <a:srgbClr val="0A86C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 dirty="0"/>
          </a:p>
        </p:txBody>
      </p:sp>
      <p:sp>
        <p:nvSpPr>
          <p:cNvPr id="12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10487878" y="6452600"/>
            <a:ext cx="1371595" cy="180000"/>
          </a:xfrm>
        </p:spPr>
        <p:txBody>
          <a:bodyPr/>
          <a:lstStyle>
            <a:lvl1pPr algn="ctr"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  <p:sp>
        <p:nvSpPr>
          <p:cNvPr id="9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895384"/>
            <a:ext cx="5220000" cy="111512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sz="1600" b="1" cap="none" baseline="0" noProof="0" dirty="0"/>
              <a:t>Presenter Name (16PT)</a:t>
            </a:r>
          </a:p>
          <a:p>
            <a:r>
              <a:rPr lang="en-US" sz="1600" cap="none" baseline="0" noProof="0" dirty="0"/>
              <a:t>Month date, year</a:t>
            </a:r>
          </a:p>
        </p:txBody>
      </p:sp>
      <p:sp>
        <p:nvSpPr>
          <p:cNvPr id="3" name="SUBLINE"/>
          <p:cNvSpPr>
            <a:spLocks noGrp="1"/>
          </p:cNvSpPr>
          <p:nvPr>
            <p:ph type="subTitle" idx="1" hasCustomPrompt="1"/>
          </p:nvPr>
        </p:nvSpPr>
        <p:spPr>
          <a:xfrm>
            <a:off x="576000" y="3800564"/>
            <a:ext cx="5220000" cy="80865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0" cap="all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 dirty="0"/>
              <a:t>Subline (Arial 18pt)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576000" y="1746608"/>
            <a:ext cx="5220000" cy="1980000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(Arial 48pt)</a:t>
            </a:r>
          </a:p>
        </p:txBody>
      </p:sp>
      <p:pic>
        <p:nvPicPr>
          <p:cNvPr id="14" name="LOGO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51" y="576000"/>
            <a:ext cx="1892572" cy="288000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E4212A46-074E-9A47-984A-FA9A8415D3F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1495" y="5354688"/>
            <a:ext cx="4847978" cy="11346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2" y="1587"/>
            <a:ext cx="12186358" cy="6854826"/>
          </a:xfrm>
          <a:prstGeom prst="rect">
            <a:avLst/>
          </a:prstGeom>
        </p:spPr>
      </p:pic>
      <p:sp>
        <p:nvSpPr>
          <p:cNvPr id="4" name="Blue Fade"/>
          <p:cNvSpPr/>
          <p:nvPr userDrawn="1"/>
        </p:nvSpPr>
        <p:spPr>
          <a:xfrm>
            <a:off x="2821" y="-1587"/>
            <a:ext cx="12192000" cy="6858000"/>
          </a:xfrm>
          <a:prstGeom prst="rect">
            <a:avLst/>
          </a:prstGeom>
          <a:gradFill>
            <a:gsLst>
              <a:gs pos="0">
                <a:srgbClr val="205A88">
                  <a:alpha val="10000"/>
                </a:srgbClr>
              </a:gs>
              <a:gs pos="100000">
                <a:srgbClr val="0A86C9">
                  <a:alpha val="70000"/>
                </a:srgbClr>
              </a:gs>
              <a:gs pos="75000">
                <a:srgbClr val="0A86C9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oliennummernplatzhalter"/>
          <p:cNvSpPr>
            <a:spLocks noGrp="1"/>
          </p:cNvSpPr>
          <p:nvPr>
            <p:ph type="sldNum" sz="quarter" idx="23"/>
          </p:nvPr>
        </p:nvSpPr>
        <p:spPr>
          <a:xfrm>
            <a:off x="10993800" y="6452600"/>
            <a:ext cx="3600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4369200" y="6452600"/>
            <a:ext cx="66246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  <p:sp>
        <p:nvSpPr>
          <p:cNvPr id="3" name="SUBLINE"/>
          <p:cNvSpPr>
            <a:spLocks noGrp="1"/>
          </p:cNvSpPr>
          <p:nvPr>
            <p:ph type="body" idx="1" hasCustomPrompt="1"/>
          </p:nvPr>
        </p:nvSpPr>
        <p:spPr>
          <a:xfrm>
            <a:off x="831851" y="4680000"/>
            <a:ext cx="10515600" cy="1440000"/>
          </a:xfrm>
        </p:spPr>
        <p:txBody>
          <a:bodyPr>
            <a:normAutofit/>
          </a:bodyPr>
          <a:lstStyle>
            <a:lvl1pPr marL="0" indent="0">
              <a:buNone/>
              <a:defRPr sz="1800" b="0" i="1" cap="none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Subline (Arial 18pt)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831851" y="1620000"/>
            <a:ext cx="10515600" cy="2880000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Sample Divider Slide (Arial 48pt)</a:t>
            </a:r>
          </a:p>
        </p:txBody>
      </p:sp>
      <p:sp>
        <p:nvSpPr>
          <p:cNvPr id="10" name="Freihandform 9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Bild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1653" y="934202"/>
            <a:ext cx="1371596" cy="1371596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8B75C87E-A547-C44D-85D7-19800ACB57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70600"/>
            <a:ext cx="1064572" cy="16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Blue Fade"/>
          <p:cNvSpPr/>
          <p:nvPr userDrawn="1"/>
        </p:nvSpPr>
        <p:spPr>
          <a:xfrm>
            <a:off x="-11998" y="0"/>
            <a:ext cx="12192000" cy="6858000"/>
          </a:xfrm>
          <a:prstGeom prst="rect">
            <a:avLst/>
          </a:prstGeom>
          <a:gradFill>
            <a:gsLst>
              <a:gs pos="0">
                <a:srgbClr val="205A88">
                  <a:alpha val="10000"/>
                </a:srgbClr>
              </a:gs>
              <a:gs pos="100000">
                <a:srgbClr val="0A86C9">
                  <a:alpha val="70000"/>
                </a:srgbClr>
              </a:gs>
              <a:gs pos="75000">
                <a:srgbClr val="0A86C9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oliennummernplatzhalter"/>
          <p:cNvSpPr>
            <a:spLocks noGrp="1"/>
          </p:cNvSpPr>
          <p:nvPr>
            <p:ph type="sldNum" sz="quarter" idx="23"/>
          </p:nvPr>
        </p:nvSpPr>
        <p:spPr>
          <a:xfrm>
            <a:off x="10993800" y="6452600"/>
            <a:ext cx="3600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4369200" y="6452600"/>
            <a:ext cx="66246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  <p:sp>
        <p:nvSpPr>
          <p:cNvPr id="3" name="SUBLINE"/>
          <p:cNvSpPr>
            <a:spLocks noGrp="1"/>
          </p:cNvSpPr>
          <p:nvPr>
            <p:ph type="body" idx="1" hasCustomPrompt="1"/>
          </p:nvPr>
        </p:nvSpPr>
        <p:spPr>
          <a:xfrm>
            <a:off x="831851" y="4680000"/>
            <a:ext cx="10515600" cy="1440000"/>
          </a:xfrm>
        </p:spPr>
        <p:txBody>
          <a:bodyPr>
            <a:normAutofit/>
          </a:bodyPr>
          <a:lstStyle>
            <a:lvl1pPr marL="0" indent="0">
              <a:buNone/>
              <a:defRPr sz="1800" b="0" i="1" cap="none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Subline (Arial 18pt)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831851" y="1620000"/>
            <a:ext cx="10515600" cy="2880000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Sample Divider Slide (Arial 48pt)</a:t>
            </a:r>
          </a:p>
        </p:txBody>
      </p:sp>
      <p:sp>
        <p:nvSpPr>
          <p:cNvPr id="10" name="Freihandform 9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D7E642FA-58B6-A64C-B437-A3E0416332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70600"/>
            <a:ext cx="1064572" cy="16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Blue Fade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205A88">
                  <a:alpha val="10000"/>
                </a:srgbClr>
              </a:gs>
              <a:gs pos="100000">
                <a:srgbClr val="0A86C9">
                  <a:alpha val="70000"/>
                </a:srgbClr>
              </a:gs>
              <a:gs pos="75000">
                <a:srgbClr val="0A86C9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oliennummernplatzhalter"/>
          <p:cNvSpPr>
            <a:spLocks noGrp="1"/>
          </p:cNvSpPr>
          <p:nvPr>
            <p:ph type="sldNum" sz="quarter" idx="23"/>
          </p:nvPr>
        </p:nvSpPr>
        <p:spPr>
          <a:xfrm>
            <a:off x="10993800" y="6452600"/>
            <a:ext cx="3600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4369200" y="6452600"/>
            <a:ext cx="66246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  <p:sp>
        <p:nvSpPr>
          <p:cNvPr id="3" name="SUBLINE"/>
          <p:cNvSpPr>
            <a:spLocks noGrp="1"/>
          </p:cNvSpPr>
          <p:nvPr>
            <p:ph type="body" idx="1" hasCustomPrompt="1"/>
          </p:nvPr>
        </p:nvSpPr>
        <p:spPr>
          <a:xfrm>
            <a:off x="831851" y="4680000"/>
            <a:ext cx="10515600" cy="1440000"/>
          </a:xfrm>
        </p:spPr>
        <p:txBody>
          <a:bodyPr>
            <a:normAutofit/>
          </a:bodyPr>
          <a:lstStyle>
            <a:lvl1pPr marL="0" indent="0">
              <a:buNone/>
              <a:defRPr sz="1800" b="0" i="1" cap="none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Subline (Arial 18pt)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831851" y="1620000"/>
            <a:ext cx="10515600" cy="2880000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Sample Divider Slide (Arial 48pt)</a:t>
            </a:r>
          </a:p>
        </p:txBody>
      </p:sp>
      <p:sp>
        <p:nvSpPr>
          <p:cNvPr id="10" name="Freihandform 9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74E8AA39-3DCE-844C-A4C8-84559CCC92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70600"/>
            <a:ext cx="106457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8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98" y="0"/>
            <a:ext cx="12192000" cy="6858000"/>
          </a:xfrm>
          <a:prstGeom prst="rect">
            <a:avLst/>
          </a:prstGeom>
        </p:spPr>
      </p:pic>
      <p:sp>
        <p:nvSpPr>
          <p:cNvPr id="11" name="Blue Fade"/>
          <p:cNvSpPr/>
          <p:nvPr userDrawn="1"/>
        </p:nvSpPr>
        <p:spPr>
          <a:xfrm>
            <a:off x="-11998" y="0"/>
            <a:ext cx="12192000" cy="6858000"/>
          </a:xfrm>
          <a:prstGeom prst="rect">
            <a:avLst/>
          </a:prstGeom>
          <a:gradFill>
            <a:gsLst>
              <a:gs pos="0">
                <a:srgbClr val="205A88">
                  <a:alpha val="10000"/>
                </a:srgbClr>
              </a:gs>
              <a:gs pos="100000">
                <a:srgbClr val="0A86C9">
                  <a:alpha val="70000"/>
                </a:srgbClr>
              </a:gs>
              <a:gs pos="75000">
                <a:srgbClr val="0A86C9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oliennummernplatzhalter"/>
          <p:cNvSpPr>
            <a:spLocks noGrp="1"/>
          </p:cNvSpPr>
          <p:nvPr>
            <p:ph type="sldNum" sz="quarter" idx="23"/>
          </p:nvPr>
        </p:nvSpPr>
        <p:spPr>
          <a:xfrm>
            <a:off x="10993800" y="6452600"/>
            <a:ext cx="3600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4369200" y="6452600"/>
            <a:ext cx="66246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  <p:sp>
        <p:nvSpPr>
          <p:cNvPr id="17" name="SUBLINE"/>
          <p:cNvSpPr>
            <a:spLocks noGrp="1"/>
          </p:cNvSpPr>
          <p:nvPr>
            <p:ph type="body" idx="1" hasCustomPrompt="1"/>
          </p:nvPr>
        </p:nvSpPr>
        <p:spPr>
          <a:xfrm>
            <a:off x="831851" y="4680000"/>
            <a:ext cx="10515600" cy="1440000"/>
          </a:xfrm>
        </p:spPr>
        <p:txBody>
          <a:bodyPr>
            <a:normAutofit/>
          </a:bodyPr>
          <a:lstStyle>
            <a:lvl1pPr marL="0" indent="0">
              <a:buNone/>
              <a:defRPr sz="1800" b="0" i="1" cap="none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Subline (Arial 18pt)</a:t>
            </a:r>
          </a:p>
        </p:txBody>
      </p:sp>
      <p:sp>
        <p:nvSpPr>
          <p:cNvPr id="18" name="TITLE"/>
          <p:cNvSpPr>
            <a:spLocks noGrp="1"/>
          </p:cNvSpPr>
          <p:nvPr>
            <p:ph type="title" hasCustomPrompt="1"/>
          </p:nvPr>
        </p:nvSpPr>
        <p:spPr>
          <a:xfrm>
            <a:off x="831851" y="1620000"/>
            <a:ext cx="10515600" cy="2880000"/>
          </a:xfrm>
        </p:spPr>
        <p:txBody>
          <a:bodyPr anchor="b">
            <a:normAutofit/>
          </a:bodyPr>
          <a:lstStyle>
            <a:lvl1pPr>
              <a:defRPr sz="4800" b="1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Sample Divider Slide (Arial 48pt)</a:t>
            </a:r>
          </a:p>
        </p:txBody>
      </p:sp>
      <p:sp>
        <p:nvSpPr>
          <p:cNvPr id="19" name="Freihandform 18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80EB9B7A-81F3-A842-BBC2-541DEF8C68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70600"/>
            <a:ext cx="1064572" cy="16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98" y="0"/>
            <a:ext cx="12192000" cy="6858000"/>
          </a:xfrm>
          <a:prstGeom prst="rect">
            <a:avLst/>
          </a:prstGeom>
        </p:spPr>
      </p:pic>
      <p:sp>
        <p:nvSpPr>
          <p:cNvPr id="10" name="Blue Fade"/>
          <p:cNvSpPr/>
          <p:nvPr userDrawn="1"/>
        </p:nvSpPr>
        <p:spPr>
          <a:xfrm>
            <a:off x="-11998" y="0"/>
            <a:ext cx="12192000" cy="6858000"/>
          </a:xfrm>
          <a:prstGeom prst="rect">
            <a:avLst/>
          </a:prstGeom>
          <a:gradFill>
            <a:gsLst>
              <a:gs pos="0">
                <a:srgbClr val="205A88">
                  <a:alpha val="10000"/>
                </a:srgbClr>
              </a:gs>
              <a:gs pos="100000">
                <a:srgbClr val="0A86C9">
                  <a:alpha val="70000"/>
                </a:srgbClr>
              </a:gs>
              <a:gs pos="75000">
                <a:srgbClr val="0A86C9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oliennummernplatzhalter"/>
          <p:cNvSpPr>
            <a:spLocks noGrp="1"/>
          </p:cNvSpPr>
          <p:nvPr>
            <p:ph type="sldNum" sz="quarter" idx="23"/>
          </p:nvPr>
        </p:nvSpPr>
        <p:spPr>
          <a:xfrm>
            <a:off x="10993800" y="6452600"/>
            <a:ext cx="3600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4369200" y="6452600"/>
            <a:ext cx="66246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  <p:sp>
        <p:nvSpPr>
          <p:cNvPr id="16" name="SUBLINE"/>
          <p:cNvSpPr>
            <a:spLocks noGrp="1"/>
          </p:cNvSpPr>
          <p:nvPr>
            <p:ph type="body" idx="1" hasCustomPrompt="1"/>
          </p:nvPr>
        </p:nvSpPr>
        <p:spPr>
          <a:xfrm>
            <a:off x="831851" y="4680000"/>
            <a:ext cx="10515600" cy="1440000"/>
          </a:xfrm>
        </p:spPr>
        <p:txBody>
          <a:bodyPr>
            <a:normAutofit/>
          </a:bodyPr>
          <a:lstStyle>
            <a:lvl1pPr marL="0" indent="0">
              <a:buNone/>
              <a:defRPr sz="1800" b="0" i="1" cap="none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Subline (Arial 18pt)</a:t>
            </a:r>
          </a:p>
        </p:txBody>
      </p:sp>
      <p:sp>
        <p:nvSpPr>
          <p:cNvPr id="17" name="TITLE"/>
          <p:cNvSpPr>
            <a:spLocks noGrp="1"/>
          </p:cNvSpPr>
          <p:nvPr>
            <p:ph type="title" hasCustomPrompt="1"/>
          </p:nvPr>
        </p:nvSpPr>
        <p:spPr>
          <a:xfrm>
            <a:off x="831851" y="1620000"/>
            <a:ext cx="10515600" cy="2880000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Sample Divider Slide (Arial 48pt)</a:t>
            </a:r>
          </a:p>
        </p:txBody>
      </p:sp>
      <p:sp>
        <p:nvSpPr>
          <p:cNvPr id="18" name="Freihandform 17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LOGO">
            <a:extLst>
              <a:ext uri="{FF2B5EF4-FFF2-40B4-BE49-F238E27FC236}">
                <a16:creationId xmlns:a16="http://schemas.microsoft.com/office/drawing/2014/main" id="{83B4B060-5D03-0C40-BF27-A9A18BA7AA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70600"/>
            <a:ext cx="106457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7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1" y="0"/>
            <a:ext cx="12179300" cy="6858000"/>
          </a:xfrm>
          <a:prstGeom prst="rect">
            <a:avLst/>
          </a:prstGeom>
        </p:spPr>
      </p:pic>
      <p:sp>
        <p:nvSpPr>
          <p:cNvPr id="11" name="Blue Fade"/>
          <p:cNvSpPr/>
          <p:nvPr userDrawn="1"/>
        </p:nvSpPr>
        <p:spPr>
          <a:xfrm>
            <a:off x="11831" y="0"/>
            <a:ext cx="12192000" cy="6858000"/>
          </a:xfrm>
          <a:prstGeom prst="rect">
            <a:avLst/>
          </a:prstGeom>
          <a:gradFill>
            <a:gsLst>
              <a:gs pos="0">
                <a:srgbClr val="205A88">
                  <a:alpha val="10000"/>
                </a:srgbClr>
              </a:gs>
              <a:gs pos="100000">
                <a:srgbClr val="0A86C9">
                  <a:alpha val="70000"/>
                </a:srgbClr>
              </a:gs>
              <a:gs pos="75000">
                <a:srgbClr val="0A86C9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oliennummernplatzhalter"/>
          <p:cNvSpPr>
            <a:spLocks noGrp="1"/>
          </p:cNvSpPr>
          <p:nvPr>
            <p:ph type="sldNum" sz="quarter" idx="23"/>
          </p:nvPr>
        </p:nvSpPr>
        <p:spPr>
          <a:xfrm>
            <a:off x="10993800" y="6452600"/>
            <a:ext cx="3600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4369200" y="6452600"/>
            <a:ext cx="66246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  <p:sp>
        <p:nvSpPr>
          <p:cNvPr id="17" name="SUBLINE"/>
          <p:cNvSpPr>
            <a:spLocks noGrp="1"/>
          </p:cNvSpPr>
          <p:nvPr>
            <p:ph type="body" idx="1" hasCustomPrompt="1"/>
          </p:nvPr>
        </p:nvSpPr>
        <p:spPr>
          <a:xfrm>
            <a:off x="831851" y="4680000"/>
            <a:ext cx="10515600" cy="1440000"/>
          </a:xfrm>
        </p:spPr>
        <p:txBody>
          <a:bodyPr>
            <a:normAutofit/>
          </a:bodyPr>
          <a:lstStyle>
            <a:lvl1pPr marL="0" indent="0">
              <a:buNone/>
              <a:defRPr sz="1800" b="0" i="1" cap="none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Subline (Arial 18pt)</a:t>
            </a:r>
          </a:p>
        </p:txBody>
      </p:sp>
      <p:sp>
        <p:nvSpPr>
          <p:cNvPr id="18" name="TITLE"/>
          <p:cNvSpPr>
            <a:spLocks noGrp="1"/>
          </p:cNvSpPr>
          <p:nvPr>
            <p:ph type="title" hasCustomPrompt="1"/>
          </p:nvPr>
        </p:nvSpPr>
        <p:spPr>
          <a:xfrm>
            <a:off x="831851" y="1620000"/>
            <a:ext cx="10515600" cy="2880000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Sample Divider Slide (Arial 48pt)</a:t>
            </a:r>
          </a:p>
        </p:txBody>
      </p:sp>
      <p:sp>
        <p:nvSpPr>
          <p:cNvPr id="19" name="Freihandform 18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B61B62C6-76BF-2248-A7C8-54032C334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70600"/>
            <a:ext cx="106457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34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1" name="Blue Fade"/>
          <p:cNvSpPr/>
          <p:nvPr userDrawn="1"/>
        </p:nvSpPr>
        <p:spPr>
          <a:xfrm>
            <a:off x="-11998" y="0"/>
            <a:ext cx="12192000" cy="6858000"/>
          </a:xfrm>
          <a:prstGeom prst="rect">
            <a:avLst/>
          </a:prstGeom>
          <a:gradFill>
            <a:gsLst>
              <a:gs pos="0">
                <a:srgbClr val="205A88">
                  <a:alpha val="10000"/>
                </a:srgbClr>
              </a:gs>
              <a:gs pos="100000">
                <a:srgbClr val="0A86C9">
                  <a:alpha val="70000"/>
                </a:srgbClr>
              </a:gs>
              <a:gs pos="75000">
                <a:srgbClr val="0A86C9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oliennummernplatzhalter"/>
          <p:cNvSpPr>
            <a:spLocks noGrp="1"/>
          </p:cNvSpPr>
          <p:nvPr>
            <p:ph type="sldNum" sz="quarter" idx="23"/>
          </p:nvPr>
        </p:nvSpPr>
        <p:spPr>
          <a:xfrm>
            <a:off x="10993800" y="6452600"/>
            <a:ext cx="3600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4369200" y="6452600"/>
            <a:ext cx="66246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  <p:sp>
        <p:nvSpPr>
          <p:cNvPr id="17" name="SUBLINE"/>
          <p:cNvSpPr>
            <a:spLocks noGrp="1"/>
          </p:cNvSpPr>
          <p:nvPr>
            <p:ph type="body" idx="1" hasCustomPrompt="1"/>
          </p:nvPr>
        </p:nvSpPr>
        <p:spPr>
          <a:xfrm>
            <a:off x="831851" y="4680000"/>
            <a:ext cx="10515600" cy="1440000"/>
          </a:xfrm>
        </p:spPr>
        <p:txBody>
          <a:bodyPr>
            <a:normAutofit/>
          </a:bodyPr>
          <a:lstStyle>
            <a:lvl1pPr marL="0" indent="0">
              <a:buNone/>
              <a:defRPr sz="1800" b="0" i="1" cap="none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Subline (Arial 18pt)</a:t>
            </a:r>
          </a:p>
        </p:txBody>
      </p:sp>
      <p:sp>
        <p:nvSpPr>
          <p:cNvPr id="18" name="TITLE"/>
          <p:cNvSpPr>
            <a:spLocks noGrp="1"/>
          </p:cNvSpPr>
          <p:nvPr>
            <p:ph type="title" hasCustomPrompt="1"/>
          </p:nvPr>
        </p:nvSpPr>
        <p:spPr>
          <a:xfrm>
            <a:off x="831851" y="1620000"/>
            <a:ext cx="10515600" cy="2880000"/>
          </a:xfrm>
        </p:spPr>
        <p:txBody>
          <a:bodyPr anchor="b">
            <a:normAutofit/>
          </a:bodyPr>
          <a:lstStyle>
            <a:lvl1pPr>
              <a:defRPr sz="4800" b="1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Sample Divider Slide (Arial 48pt)</a:t>
            </a:r>
          </a:p>
        </p:txBody>
      </p:sp>
      <p:sp>
        <p:nvSpPr>
          <p:cNvPr id="19" name="Freihandform 18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535720A-BAC9-C041-97CC-F9648BFDAD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70600"/>
            <a:ext cx="106457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78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1" name="Blue Fade"/>
          <p:cNvSpPr/>
          <p:nvPr userDrawn="1"/>
        </p:nvSpPr>
        <p:spPr>
          <a:xfrm>
            <a:off x="-11998" y="-2"/>
            <a:ext cx="12192000" cy="6858000"/>
          </a:xfrm>
          <a:prstGeom prst="rect">
            <a:avLst/>
          </a:prstGeom>
          <a:gradFill>
            <a:gsLst>
              <a:gs pos="0">
                <a:srgbClr val="205A88">
                  <a:alpha val="10000"/>
                </a:srgbClr>
              </a:gs>
              <a:gs pos="100000">
                <a:srgbClr val="0A86C9">
                  <a:alpha val="70000"/>
                </a:srgbClr>
              </a:gs>
              <a:gs pos="75000">
                <a:srgbClr val="0A86C9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oliennummernplatzhalter"/>
          <p:cNvSpPr>
            <a:spLocks noGrp="1"/>
          </p:cNvSpPr>
          <p:nvPr>
            <p:ph type="sldNum" sz="quarter" idx="23"/>
          </p:nvPr>
        </p:nvSpPr>
        <p:spPr>
          <a:xfrm>
            <a:off x="10993800" y="6452600"/>
            <a:ext cx="3600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4369200" y="6452600"/>
            <a:ext cx="66246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  <p:sp>
        <p:nvSpPr>
          <p:cNvPr id="17" name="SUBLINE"/>
          <p:cNvSpPr>
            <a:spLocks noGrp="1"/>
          </p:cNvSpPr>
          <p:nvPr>
            <p:ph type="body" idx="1" hasCustomPrompt="1"/>
          </p:nvPr>
        </p:nvSpPr>
        <p:spPr>
          <a:xfrm>
            <a:off x="831851" y="4680000"/>
            <a:ext cx="10515600" cy="1440000"/>
          </a:xfrm>
        </p:spPr>
        <p:txBody>
          <a:bodyPr>
            <a:normAutofit/>
          </a:bodyPr>
          <a:lstStyle>
            <a:lvl1pPr marL="0" indent="0">
              <a:buNone/>
              <a:defRPr sz="1800" b="0" i="1" cap="none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Subline (Arial 18pt)</a:t>
            </a:r>
          </a:p>
        </p:txBody>
      </p:sp>
      <p:sp>
        <p:nvSpPr>
          <p:cNvPr id="18" name="TITLE"/>
          <p:cNvSpPr>
            <a:spLocks noGrp="1"/>
          </p:cNvSpPr>
          <p:nvPr>
            <p:ph type="title" hasCustomPrompt="1"/>
          </p:nvPr>
        </p:nvSpPr>
        <p:spPr>
          <a:xfrm>
            <a:off x="831851" y="1620000"/>
            <a:ext cx="10515600" cy="2880000"/>
          </a:xfrm>
        </p:spPr>
        <p:txBody>
          <a:bodyPr anchor="b">
            <a:normAutofit/>
          </a:bodyPr>
          <a:lstStyle>
            <a:lvl1pPr>
              <a:defRPr sz="4800" b="1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Sample Divider Slide (Arial 48pt)</a:t>
            </a:r>
          </a:p>
        </p:txBody>
      </p:sp>
      <p:sp>
        <p:nvSpPr>
          <p:cNvPr id="19" name="Freihandform 18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467604AC-3184-1347-8DA8-61B67B8F1D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70600"/>
            <a:ext cx="1064572" cy="16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1" y="0"/>
            <a:ext cx="12192000" cy="6858000"/>
          </a:xfrm>
          <a:prstGeom prst="rect">
            <a:avLst/>
          </a:prstGeom>
        </p:spPr>
      </p:pic>
      <p:sp>
        <p:nvSpPr>
          <p:cNvPr id="11" name="Blue Fade"/>
          <p:cNvSpPr/>
          <p:nvPr userDrawn="1"/>
        </p:nvSpPr>
        <p:spPr>
          <a:xfrm>
            <a:off x="1361" y="0"/>
            <a:ext cx="12192000" cy="6858000"/>
          </a:xfrm>
          <a:prstGeom prst="rect">
            <a:avLst/>
          </a:prstGeom>
          <a:gradFill>
            <a:gsLst>
              <a:gs pos="0">
                <a:srgbClr val="205A88">
                  <a:alpha val="10000"/>
                </a:srgbClr>
              </a:gs>
              <a:gs pos="100000">
                <a:srgbClr val="0A86C9">
                  <a:alpha val="70000"/>
                </a:srgbClr>
              </a:gs>
              <a:gs pos="75000">
                <a:srgbClr val="0A86C9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oliennummernplatzhalter"/>
          <p:cNvSpPr>
            <a:spLocks noGrp="1"/>
          </p:cNvSpPr>
          <p:nvPr>
            <p:ph type="sldNum" sz="quarter" idx="23"/>
          </p:nvPr>
        </p:nvSpPr>
        <p:spPr>
          <a:xfrm>
            <a:off x="10993800" y="6452600"/>
            <a:ext cx="3600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4369200" y="6452600"/>
            <a:ext cx="66246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  <p:sp>
        <p:nvSpPr>
          <p:cNvPr id="17" name="SUBLINE"/>
          <p:cNvSpPr>
            <a:spLocks noGrp="1"/>
          </p:cNvSpPr>
          <p:nvPr>
            <p:ph type="body" idx="1" hasCustomPrompt="1"/>
          </p:nvPr>
        </p:nvSpPr>
        <p:spPr>
          <a:xfrm>
            <a:off x="831851" y="4680000"/>
            <a:ext cx="10515600" cy="1440000"/>
          </a:xfrm>
        </p:spPr>
        <p:txBody>
          <a:bodyPr>
            <a:normAutofit/>
          </a:bodyPr>
          <a:lstStyle>
            <a:lvl1pPr marL="0" indent="0">
              <a:buNone/>
              <a:defRPr sz="1800" b="0" i="1" cap="none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Subline (Arial 18pt)</a:t>
            </a:r>
          </a:p>
        </p:txBody>
      </p:sp>
      <p:sp>
        <p:nvSpPr>
          <p:cNvPr id="18" name="TITLE"/>
          <p:cNvSpPr>
            <a:spLocks noGrp="1"/>
          </p:cNvSpPr>
          <p:nvPr>
            <p:ph type="title" hasCustomPrompt="1"/>
          </p:nvPr>
        </p:nvSpPr>
        <p:spPr>
          <a:xfrm>
            <a:off x="831851" y="1620000"/>
            <a:ext cx="10515600" cy="2880000"/>
          </a:xfrm>
        </p:spPr>
        <p:txBody>
          <a:bodyPr anchor="b">
            <a:normAutofit/>
          </a:bodyPr>
          <a:lstStyle>
            <a:lvl1pPr>
              <a:defRPr sz="4800" b="1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Sample Divider Slide (Arial 48pt)</a:t>
            </a:r>
          </a:p>
        </p:txBody>
      </p:sp>
      <p:sp>
        <p:nvSpPr>
          <p:cNvPr id="19" name="Freihandform 18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79B683-0665-0E45-80A8-CB4D1F7FDC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70600"/>
            <a:ext cx="1064572" cy="16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gradFill flip="none" rotWithShape="1">
          <a:gsLst>
            <a:gs pos="0">
              <a:srgbClr val="205A88"/>
            </a:gs>
            <a:gs pos="100000">
              <a:srgbClr val="0A86C9"/>
            </a:gs>
            <a:gs pos="75000">
              <a:srgbClr val="0A86C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iennummernplatzhalter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Fußzeilenplatzhalter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  <p:sp>
        <p:nvSpPr>
          <p:cNvPr id="2" name="Hide"/>
          <p:cNvSpPr/>
          <p:nvPr userDrawn="1"/>
        </p:nvSpPr>
        <p:spPr>
          <a:xfrm>
            <a:off x="-2" y="6138000"/>
            <a:ext cx="2052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 dirty="0"/>
          </a:p>
        </p:txBody>
      </p:sp>
      <p:sp>
        <p:nvSpPr>
          <p:cNvPr id="6" name="Text"/>
          <p:cNvSpPr>
            <a:spLocks noGrp="1"/>
          </p:cNvSpPr>
          <p:nvPr>
            <p:ph type="body" sz="quarter" idx="24" hasCustomPrompt="1"/>
          </p:nvPr>
        </p:nvSpPr>
        <p:spPr>
          <a:xfrm>
            <a:off x="838200" y="2016000"/>
            <a:ext cx="10515600" cy="3783569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 b="1">
                <a:solidFill>
                  <a:schemeClr val="bg1"/>
                </a:solidFill>
              </a:defRPr>
            </a:lvl1pPr>
            <a:lvl2pPr marL="522895" indent="-342900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702891" indent="-342900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  <a:lvl4pPr marL="768586" indent="-228600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>
                <a:solidFill>
                  <a:schemeClr val="bg1"/>
                </a:solidFill>
              </a:defRPr>
            </a:lvl4pPr>
            <a:lvl5pPr marL="948582" indent="-228600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First level (Arial 18pt)</a:t>
            </a:r>
          </a:p>
          <a:p>
            <a:pPr lvl="1"/>
            <a:r>
              <a:rPr lang="en-US" noProof="0" dirty="0"/>
              <a:t>Second level (Arial 18pt)</a:t>
            </a:r>
          </a:p>
          <a:p>
            <a:pPr lvl="2"/>
            <a:r>
              <a:rPr lang="en-US" noProof="0" dirty="0"/>
              <a:t>Third level (Arial 18pt)</a:t>
            </a:r>
          </a:p>
          <a:p>
            <a:pPr lvl="3"/>
            <a:r>
              <a:rPr lang="en-US" noProof="0" dirty="0"/>
              <a:t>Fourth level (Arial 18pt)</a:t>
            </a:r>
          </a:p>
          <a:p>
            <a:pPr lvl="4"/>
            <a:r>
              <a:rPr lang="en-US" noProof="0" dirty="0"/>
              <a:t>Fifth level (Arial 18pt)</a:t>
            </a: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 algn="l">
              <a:defRPr cap="none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Agenda Title (Arial 28pt)</a:t>
            </a:r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838200" y="1948721"/>
            <a:ext cx="10515600" cy="0"/>
          </a:xfrm>
          <a:prstGeom prst="line">
            <a:avLst/>
          </a:prstGeom>
          <a:ln w="9525">
            <a:gradFill>
              <a:gsLst>
                <a:gs pos="0">
                  <a:schemeClr val="bg1">
                    <a:alpha val="40000"/>
                  </a:schemeClr>
                </a:gs>
                <a:gs pos="6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838200" y="2350957"/>
            <a:ext cx="10515600" cy="0"/>
          </a:xfrm>
          <a:prstGeom prst="line">
            <a:avLst/>
          </a:prstGeom>
          <a:ln w="9525">
            <a:gradFill>
              <a:gsLst>
                <a:gs pos="0">
                  <a:schemeClr val="bg1">
                    <a:alpha val="40000"/>
                  </a:schemeClr>
                </a:gs>
                <a:gs pos="6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838200" y="2753193"/>
            <a:ext cx="10515600" cy="0"/>
          </a:xfrm>
          <a:prstGeom prst="line">
            <a:avLst/>
          </a:prstGeom>
          <a:ln w="9525">
            <a:gradFill>
              <a:gsLst>
                <a:gs pos="0">
                  <a:schemeClr val="bg1">
                    <a:alpha val="40000"/>
                  </a:schemeClr>
                </a:gs>
                <a:gs pos="6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838200" y="3155429"/>
            <a:ext cx="10515600" cy="0"/>
          </a:xfrm>
          <a:prstGeom prst="line">
            <a:avLst/>
          </a:prstGeom>
          <a:ln w="9525">
            <a:gradFill>
              <a:gsLst>
                <a:gs pos="0">
                  <a:schemeClr val="bg1">
                    <a:alpha val="40000"/>
                  </a:schemeClr>
                </a:gs>
                <a:gs pos="6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838200" y="3557665"/>
            <a:ext cx="10515600" cy="0"/>
          </a:xfrm>
          <a:prstGeom prst="line">
            <a:avLst/>
          </a:prstGeom>
          <a:ln w="9525">
            <a:gradFill>
              <a:gsLst>
                <a:gs pos="0">
                  <a:schemeClr val="bg1">
                    <a:alpha val="40000"/>
                  </a:schemeClr>
                </a:gs>
                <a:gs pos="6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838200" y="3959901"/>
            <a:ext cx="10515600" cy="0"/>
          </a:xfrm>
          <a:prstGeom prst="line">
            <a:avLst/>
          </a:prstGeom>
          <a:ln w="9525">
            <a:gradFill>
              <a:gsLst>
                <a:gs pos="0">
                  <a:schemeClr val="bg1">
                    <a:alpha val="40000"/>
                  </a:schemeClr>
                </a:gs>
                <a:gs pos="6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838200" y="4362137"/>
            <a:ext cx="10515600" cy="0"/>
          </a:xfrm>
          <a:prstGeom prst="line">
            <a:avLst/>
          </a:prstGeom>
          <a:ln w="9525">
            <a:gradFill>
              <a:gsLst>
                <a:gs pos="0">
                  <a:schemeClr val="bg1">
                    <a:alpha val="40000"/>
                  </a:schemeClr>
                </a:gs>
                <a:gs pos="6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838200" y="4764373"/>
            <a:ext cx="10515600" cy="0"/>
          </a:xfrm>
          <a:prstGeom prst="line">
            <a:avLst/>
          </a:prstGeom>
          <a:ln w="9525">
            <a:gradFill>
              <a:gsLst>
                <a:gs pos="0">
                  <a:schemeClr val="bg1">
                    <a:alpha val="40000"/>
                  </a:schemeClr>
                </a:gs>
                <a:gs pos="6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838200" y="5166609"/>
            <a:ext cx="10515600" cy="0"/>
          </a:xfrm>
          <a:prstGeom prst="line">
            <a:avLst/>
          </a:prstGeom>
          <a:ln w="9525">
            <a:gradFill>
              <a:gsLst>
                <a:gs pos="0">
                  <a:schemeClr val="bg1">
                    <a:alpha val="40000"/>
                  </a:schemeClr>
                </a:gs>
                <a:gs pos="6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 userDrawn="1"/>
        </p:nvCxnSpPr>
        <p:spPr>
          <a:xfrm>
            <a:off x="838200" y="5568846"/>
            <a:ext cx="10515600" cy="0"/>
          </a:xfrm>
          <a:prstGeom prst="line">
            <a:avLst/>
          </a:prstGeom>
          <a:ln w="9525">
            <a:gradFill>
              <a:gsLst>
                <a:gs pos="0">
                  <a:schemeClr val="bg1">
                    <a:alpha val="40000"/>
                  </a:schemeClr>
                </a:gs>
                <a:gs pos="6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LOGO">
            <a:extLst>
              <a:ext uri="{FF2B5EF4-FFF2-40B4-BE49-F238E27FC236}">
                <a16:creationId xmlns:a16="http://schemas.microsoft.com/office/drawing/2014/main" id="{4E46E55A-9BC9-0E42-AE0C-8BE4C5A8FE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70600"/>
            <a:ext cx="106457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94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2" y="0"/>
            <a:ext cx="12186358" cy="6854826"/>
          </a:xfrm>
          <a:prstGeom prst="rect">
            <a:avLst/>
          </a:prstGeom>
        </p:spPr>
      </p:pic>
      <p:sp>
        <p:nvSpPr>
          <p:cNvPr id="8" name="Rounded Rectangle Content"/>
          <p:cNvSpPr/>
          <p:nvPr userDrawn="1"/>
        </p:nvSpPr>
        <p:spPr>
          <a:xfrm flipV="1">
            <a:off x="-1" y="0"/>
            <a:ext cx="6082301" cy="6300000"/>
          </a:xfrm>
          <a:prstGeom prst="round1Rect">
            <a:avLst>
              <a:gd name="adj" fmla="val 21397"/>
            </a:avLst>
          </a:prstGeom>
          <a:solidFill>
            <a:srgbClr val="0A86C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 dirty="0"/>
          </a:p>
        </p:txBody>
      </p:sp>
      <p:sp>
        <p:nvSpPr>
          <p:cNvPr id="12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10487878" y="6452600"/>
            <a:ext cx="1371595" cy="180000"/>
          </a:xfrm>
        </p:spPr>
        <p:txBody>
          <a:bodyPr/>
          <a:lstStyle>
            <a:lvl1pPr algn="ctr"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  <p:sp>
        <p:nvSpPr>
          <p:cNvPr id="9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895384"/>
            <a:ext cx="5220000" cy="111512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sz="1600" b="1" cap="none" baseline="0" noProof="0" dirty="0"/>
              <a:t>Presenter Name (16PT)</a:t>
            </a:r>
          </a:p>
          <a:p>
            <a:r>
              <a:rPr lang="en-US" sz="1600" cap="none" baseline="0" noProof="0" dirty="0"/>
              <a:t>Month date, year</a:t>
            </a:r>
          </a:p>
        </p:txBody>
      </p:sp>
      <p:sp>
        <p:nvSpPr>
          <p:cNvPr id="3" name="SUBLINE"/>
          <p:cNvSpPr>
            <a:spLocks noGrp="1"/>
          </p:cNvSpPr>
          <p:nvPr>
            <p:ph type="subTitle" idx="1" hasCustomPrompt="1"/>
          </p:nvPr>
        </p:nvSpPr>
        <p:spPr>
          <a:xfrm>
            <a:off x="576000" y="3800564"/>
            <a:ext cx="5220000" cy="80865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0" cap="all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 dirty="0"/>
              <a:t>Subline (Arial 18pt)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576000" y="1746608"/>
            <a:ext cx="5220000" cy="1980000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(Arial 48pt)</a:t>
            </a:r>
          </a:p>
        </p:txBody>
      </p:sp>
      <p:pic>
        <p:nvPicPr>
          <p:cNvPr id="13" name="Bild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8927" y="930055"/>
            <a:ext cx="1371596" cy="1371596"/>
          </a:xfrm>
          <a:prstGeom prst="rect">
            <a:avLst/>
          </a:prstGeom>
        </p:spPr>
      </p:pic>
      <p:pic>
        <p:nvPicPr>
          <p:cNvPr id="14" name="LOGO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51" y="576000"/>
            <a:ext cx="1892572" cy="28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gradFill flip="none" rotWithShape="1">
          <a:gsLst>
            <a:gs pos="0">
              <a:srgbClr val="205A88"/>
            </a:gs>
            <a:gs pos="100000">
              <a:srgbClr val="0A86C9"/>
            </a:gs>
            <a:gs pos="75000">
              <a:srgbClr val="0A86C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1" name="Blue Fade"/>
          <p:cNvSpPr/>
          <p:nvPr userDrawn="1"/>
        </p:nvSpPr>
        <p:spPr>
          <a:xfrm>
            <a:off x="-11998" y="0"/>
            <a:ext cx="12192000" cy="6858000"/>
          </a:xfrm>
          <a:prstGeom prst="rect">
            <a:avLst/>
          </a:prstGeom>
          <a:gradFill>
            <a:gsLst>
              <a:gs pos="0">
                <a:srgbClr val="205A88">
                  <a:alpha val="10000"/>
                </a:srgbClr>
              </a:gs>
              <a:gs pos="100000">
                <a:srgbClr val="0A86C9">
                  <a:alpha val="70000"/>
                </a:srgbClr>
              </a:gs>
              <a:gs pos="75000">
                <a:srgbClr val="0A86C9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oliennummernplatzhalter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Fußzeilenplatzhalter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  <p:sp>
        <p:nvSpPr>
          <p:cNvPr id="6" name="Text"/>
          <p:cNvSpPr>
            <a:spLocks noGrp="1"/>
          </p:cNvSpPr>
          <p:nvPr>
            <p:ph type="body" sz="quarter" idx="24" hasCustomPrompt="1"/>
          </p:nvPr>
        </p:nvSpPr>
        <p:spPr>
          <a:xfrm>
            <a:off x="838200" y="2016000"/>
            <a:ext cx="10515600" cy="3783569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 b="1">
                <a:solidFill>
                  <a:schemeClr val="bg1"/>
                </a:solidFill>
              </a:defRPr>
            </a:lvl1pPr>
            <a:lvl2pPr marL="522895" indent="-342900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702891" indent="-342900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  <a:lvl4pPr marL="768586" indent="-228600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>
                <a:solidFill>
                  <a:schemeClr val="bg1"/>
                </a:solidFill>
              </a:defRPr>
            </a:lvl4pPr>
            <a:lvl5pPr marL="948582" indent="-228600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First level (Arial 18pt)</a:t>
            </a:r>
          </a:p>
          <a:p>
            <a:pPr lvl="1"/>
            <a:r>
              <a:rPr lang="en-US" noProof="0" dirty="0"/>
              <a:t>Second level (Arial 18pt)</a:t>
            </a:r>
          </a:p>
          <a:p>
            <a:pPr lvl="2"/>
            <a:r>
              <a:rPr lang="en-US" noProof="0" dirty="0"/>
              <a:t>Third level (Arial 18pt)</a:t>
            </a:r>
          </a:p>
          <a:p>
            <a:pPr lvl="3"/>
            <a:r>
              <a:rPr lang="en-US" noProof="0" dirty="0"/>
              <a:t>Fourth level (Arial 18pt)</a:t>
            </a:r>
          </a:p>
          <a:p>
            <a:pPr lvl="4"/>
            <a:r>
              <a:rPr lang="en-US" noProof="0" dirty="0"/>
              <a:t>Fifth level (Arial 18pt)</a:t>
            </a: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 algn="l">
              <a:defRPr cap="none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Agenda Title (Arial 28pt)</a:t>
            </a:r>
          </a:p>
        </p:txBody>
      </p:sp>
      <p:sp>
        <p:nvSpPr>
          <p:cNvPr id="32" name="Freihandform 31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F0C663C7-AF94-0D43-BD1E-0749AEEB03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70600"/>
            <a:ext cx="1064572" cy="16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11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Subline (Arial 16pt)</a:t>
            </a:r>
          </a:p>
        </p:txBody>
      </p:sp>
      <p:sp>
        <p:nvSpPr>
          <p:cNvPr id="12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noProof="0" dirty="0"/>
              <a:t>Title (Arial 28pt)</a:t>
            </a:r>
          </a:p>
        </p:txBody>
      </p:sp>
    </p:spTree>
    <p:extLst>
      <p:ext uri="{BB962C8B-B14F-4D97-AF65-F5344CB8AC3E}">
        <p14:creationId xmlns:p14="http://schemas.microsoft.com/office/powerpoint/2010/main" val="20888297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: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  <p:sp>
        <p:nvSpPr>
          <p:cNvPr id="3" name="Content"/>
          <p:cNvSpPr>
            <a:spLocks noGrp="1"/>
          </p:cNvSpPr>
          <p:nvPr>
            <p:ph idx="1" hasCustomPrompt="1"/>
          </p:nvPr>
        </p:nvSpPr>
        <p:spPr>
          <a:xfrm>
            <a:off x="838200" y="2015999"/>
            <a:ext cx="10515600" cy="3808800"/>
          </a:xfrm>
        </p:spPr>
        <p:txBody>
          <a:bodyPr/>
          <a:lstStyle/>
          <a:p>
            <a:pPr lvl="0"/>
            <a:r>
              <a:rPr lang="en-US" noProof="0" dirty="0"/>
              <a:t>First level text (Arial 18pt)</a:t>
            </a:r>
          </a:p>
          <a:p>
            <a:pPr lvl="1"/>
            <a:r>
              <a:rPr lang="en-US" noProof="0" dirty="0"/>
              <a:t>Second level (Arial 16pt)</a:t>
            </a:r>
          </a:p>
          <a:p>
            <a:pPr lvl="2"/>
            <a:r>
              <a:rPr lang="en-US" noProof="0" dirty="0"/>
              <a:t>Third level (Arial 16pt)</a:t>
            </a:r>
          </a:p>
          <a:p>
            <a:pPr lvl="3"/>
            <a:r>
              <a:rPr lang="en-US" noProof="0" dirty="0"/>
              <a:t>Fourth level (Arial 14pt)</a:t>
            </a:r>
          </a:p>
          <a:p>
            <a:pPr lvl="4"/>
            <a:r>
              <a:rPr lang="en-US" noProof="0" dirty="0"/>
              <a:t>Fifth level (Arial 12pt)</a:t>
            </a:r>
          </a:p>
        </p:txBody>
      </p:sp>
      <p:sp>
        <p:nvSpPr>
          <p:cNvPr id="7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Subline (Arial 16pt)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noProof="0" dirty="0"/>
              <a:t>Title (Arial 28pt)</a:t>
            </a:r>
          </a:p>
        </p:txBody>
      </p:sp>
    </p:spTree>
    <p:extLst>
      <p:ext uri="{BB962C8B-B14F-4D97-AF65-F5344CB8AC3E}">
        <p14:creationId xmlns:p14="http://schemas.microsoft.com/office/powerpoint/2010/main" val="16607996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: Content - no 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  <p:sp>
        <p:nvSpPr>
          <p:cNvPr id="3" name="Content"/>
          <p:cNvSpPr>
            <a:spLocks noGrp="1"/>
          </p:cNvSpPr>
          <p:nvPr>
            <p:ph idx="1" hasCustomPrompt="1"/>
          </p:nvPr>
        </p:nvSpPr>
        <p:spPr>
          <a:xfrm>
            <a:off x="838200" y="2015999"/>
            <a:ext cx="10515600" cy="3808800"/>
          </a:xfrm>
        </p:spPr>
        <p:txBody>
          <a:bodyPr/>
          <a:lstStyle/>
          <a:p>
            <a:pPr lvl="0"/>
            <a:r>
              <a:rPr lang="en-US" noProof="0" dirty="0"/>
              <a:t>First level text (Arial 18pt)</a:t>
            </a:r>
          </a:p>
          <a:p>
            <a:pPr lvl="1"/>
            <a:r>
              <a:rPr lang="en-US" noProof="0" dirty="0"/>
              <a:t>Second level (Arial 16pt)</a:t>
            </a:r>
          </a:p>
          <a:p>
            <a:pPr lvl="2"/>
            <a:r>
              <a:rPr lang="en-US" noProof="0" dirty="0"/>
              <a:t>Third level (Arial 16pt)</a:t>
            </a:r>
          </a:p>
          <a:p>
            <a:pPr lvl="3"/>
            <a:r>
              <a:rPr lang="en-US" noProof="0" dirty="0"/>
              <a:t>Fourth level (Arial 14pt)</a:t>
            </a:r>
          </a:p>
          <a:p>
            <a:pPr lvl="4"/>
            <a:r>
              <a:rPr lang="en-US" noProof="0" dirty="0"/>
              <a:t>Fifth level (Arial 12pt)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noProof="0" dirty="0"/>
              <a:t>Title (Arial 28pt)</a:t>
            </a:r>
          </a:p>
        </p:txBody>
      </p:sp>
    </p:spTree>
    <p:extLst>
      <p:ext uri="{BB962C8B-B14F-4D97-AF65-F5344CB8AC3E}">
        <p14:creationId xmlns:p14="http://schemas.microsoft.com/office/powerpoint/2010/main" val="20844384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: Content +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ICON"/>
          <p:cNvGrpSpPr>
            <a:grpSpLocks noChangeAspect="1"/>
          </p:cNvGrpSpPr>
          <p:nvPr userDrawn="1"/>
        </p:nvGrpSpPr>
        <p:grpSpPr bwMode="auto">
          <a:xfrm>
            <a:off x="6002146" y="534257"/>
            <a:ext cx="5752703" cy="5752703"/>
            <a:chOff x="2267" y="994"/>
            <a:chExt cx="2000" cy="2000"/>
          </a:xfrm>
          <a:solidFill>
            <a:schemeClr val="bg1">
              <a:lumMod val="95000"/>
              <a:alpha val="50000"/>
            </a:schemeClr>
          </a:solidFill>
        </p:grpSpPr>
        <p:sp>
          <p:nvSpPr>
            <p:cNvPr id="11" name="Freeform 2"/>
            <p:cNvSpPr>
              <a:spLocks noChangeArrowheads="1"/>
            </p:cNvSpPr>
            <p:nvPr/>
          </p:nvSpPr>
          <p:spPr bwMode="auto">
            <a:xfrm>
              <a:off x="2267" y="994"/>
              <a:ext cx="2001" cy="2001"/>
            </a:xfrm>
            <a:custGeom>
              <a:avLst/>
              <a:gdLst>
                <a:gd name="T0" fmla="*/ 4502 w 8827"/>
                <a:gd name="T1" fmla="*/ 7111 h 8827"/>
                <a:gd name="T2" fmla="*/ 2792 w 8827"/>
                <a:gd name="T3" fmla="*/ 6737 h 8827"/>
                <a:gd name="T4" fmla="*/ 2499 w 8827"/>
                <a:gd name="T5" fmla="*/ 3003 h 8827"/>
                <a:gd name="T6" fmla="*/ 2543 w 8827"/>
                <a:gd name="T7" fmla="*/ 2950 h 8827"/>
                <a:gd name="T8" fmla="*/ 3367 w 8827"/>
                <a:gd name="T9" fmla="*/ 2943 h 8827"/>
                <a:gd name="T10" fmla="*/ 3420 w 8827"/>
                <a:gd name="T11" fmla="*/ 2981 h 8827"/>
                <a:gd name="T12" fmla="*/ 3446 w 8827"/>
                <a:gd name="T13" fmla="*/ 5944 h 8827"/>
                <a:gd name="T14" fmla="*/ 3912 w 8827"/>
                <a:gd name="T15" fmla="*/ 6331 h 8827"/>
                <a:gd name="T16" fmla="*/ 4377 w 8827"/>
                <a:gd name="T17" fmla="*/ 5944 h 8827"/>
                <a:gd name="T18" fmla="*/ 4405 w 8827"/>
                <a:gd name="T19" fmla="*/ 2984 h 8827"/>
                <a:gd name="T20" fmla="*/ 4460 w 8827"/>
                <a:gd name="T21" fmla="*/ 2943 h 8827"/>
                <a:gd name="T22" fmla="*/ 5282 w 8827"/>
                <a:gd name="T23" fmla="*/ 2949 h 8827"/>
                <a:gd name="T24" fmla="*/ 5323 w 8827"/>
                <a:gd name="T25" fmla="*/ 3000 h 8827"/>
                <a:gd name="T26" fmla="*/ 8285 w 8827"/>
                <a:gd name="T27" fmla="*/ 3456 h 8827"/>
                <a:gd name="T28" fmla="*/ 6677 w 8827"/>
                <a:gd name="T29" fmla="*/ 5448 h 8827"/>
                <a:gd name="T30" fmla="*/ 6648 w 8827"/>
                <a:gd name="T31" fmla="*/ 5511 h 8827"/>
                <a:gd name="T32" fmla="*/ 5820 w 8827"/>
                <a:gd name="T33" fmla="*/ 5531 h 8827"/>
                <a:gd name="T34" fmla="*/ 5762 w 8827"/>
                <a:gd name="T35" fmla="*/ 5504 h 8827"/>
                <a:gd name="T36" fmla="*/ 5741 w 8827"/>
                <a:gd name="T37" fmla="*/ 1391 h 8827"/>
                <a:gd name="T38" fmla="*/ 5766 w 8827"/>
                <a:gd name="T39" fmla="*/ 1334 h 8827"/>
                <a:gd name="T40" fmla="*/ 7373 w 8827"/>
                <a:gd name="T41" fmla="*/ 1309 h 8827"/>
                <a:gd name="T42" fmla="*/ 6879 w 8827"/>
                <a:gd name="T43" fmla="*/ 752 h 8827"/>
                <a:gd name="T44" fmla="*/ 3543 w 8827"/>
                <a:gd name="T45" fmla="*/ 80 h 8827"/>
                <a:gd name="T46" fmla="*/ 591 w 8827"/>
                <a:gd name="T47" fmla="*/ 2207 h 8827"/>
                <a:gd name="T48" fmla="*/ 226 w 8827"/>
                <a:gd name="T49" fmla="*/ 5826 h 8827"/>
                <a:gd name="T50" fmla="*/ 2733 w 8827"/>
                <a:gd name="T51" fmla="*/ 8499 h 8827"/>
                <a:gd name="T52" fmla="*/ 6356 w 8827"/>
                <a:gd name="T53" fmla="*/ 8377 h 8827"/>
                <a:gd name="T54" fmla="*/ 8682 w 8827"/>
                <a:gd name="T55" fmla="*/ 5557 h 8827"/>
                <a:gd name="T56" fmla="*/ 8536 w 8827"/>
                <a:gd name="T57" fmla="*/ 2832 h 8827"/>
                <a:gd name="T58" fmla="*/ 7517 w 8827"/>
                <a:gd name="T59" fmla="*/ 2918 h 8827"/>
                <a:gd name="T60" fmla="*/ 7458 w 8827"/>
                <a:gd name="T61" fmla="*/ 2237 h 8827"/>
                <a:gd name="T62" fmla="*/ 8034 w 8827"/>
                <a:gd name="T63" fmla="*/ 8206 h 8827"/>
                <a:gd name="T64" fmla="*/ 8211 w 8827"/>
                <a:gd name="T65" fmla="*/ 8285 h 8827"/>
                <a:gd name="T66" fmla="*/ 8267 w 8827"/>
                <a:gd name="T67" fmla="*/ 8472 h 8827"/>
                <a:gd name="T68" fmla="*/ 8166 w 8827"/>
                <a:gd name="T69" fmla="*/ 8637 h 8827"/>
                <a:gd name="T70" fmla="*/ 7973 w 8827"/>
                <a:gd name="T71" fmla="*/ 8669 h 8827"/>
                <a:gd name="T72" fmla="*/ 7823 w 8827"/>
                <a:gd name="T73" fmla="*/ 8544 h 8827"/>
                <a:gd name="T74" fmla="*/ 7803 w 8827"/>
                <a:gd name="T75" fmla="*/ 8391 h 8827"/>
                <a:gd name="T76" fmla="*/ 7915 w 8827"/>
                <a:gd name="T77" fmla="*/ 8237 h 8827"/>
                <a:gd name="T78" fmla="*/ 8010 w 8827"/>
                <a:gd name="T79" fmla="*/ 8242 h 8827"/>
                <a:gd name="T80" fmla="*/ 7866 w 8827"/>
                <a:gd name="T81" fmla="*/ 8319 h 8827"/>
                <a:gd name="T82" fmla="*/ 7828 w 8827"/>
                <a:gd name="T83" fmla="*/ 8480 h 8827"/>
                <a:gd name="T84" fmla="*/ 7924 w 8827"/>
                <a:gd name="T85" fmla="*/ 8613 h 8827"/>
                <a:gd name="T86" fmla="*/ 8087 w 8827"/>
                <a:gd name="T87" fmla="*/ 8630 h 8827"/>
                <a:gd name="T88" fmla="*/ 8208 w 8827"/>
                <a:gd name="T89" fmla="*/ 8517 h 8827"/>
                <a:gd name="T90" fmla="*/ 8212 w 8827"/>
                <a:gd name="T91" fmla="*/ 8373 h 8827"/>
                <a:gd name="T92" fmla="*/ 8104 w 8827"/>
                <a:gd name="T93" fmla="*/ 8257 h 8827"/>
                <a:gd name="T94" fmla="*/ 8003 w 8827"/>
                <a:gd name="T95" fmla="*/ 8309 h 8827"/>
                <a:gd name="T96" fmla="*/ 8102 w 8827"/>
                <a:gd name="T97" fmla="*/ 8327 h 8827"/>
                <a:gd name="T98" fmla="*/ 8111 w 8827"/>
                <a:gd name="T99" fmla="*/ 8335 h 8827"/>
                <a:gd name="T100" fmla="*/ 8128 w 8827"/>
                <a:gd name="T101" fmla="*/ 8378 h 8827"/>
                <a:gd name="T102" fmla="*/ 8111 w 8827"/>
                <a:gd name="T103" fmla="*/ 8424 h 8827"/>
                <a:gd name="T104" fmla="*/ 8077 w 8827"/>
                <a:gd name="T105" fmla="*/ 8444 h 8827"/>
                <a:gd name="T106" fmla="*/ 8114 w 8827"/>
                <a:gd name="T107" fmla="*/ 8482 h 8827"/>
                <a:gd name="T108" fmla="*/ 8093 w 8827"/>
                <a:gd name="T109" fmla="*/ 8570 h 8827"/>
                <a:gd name="T110" fmla="*/ 8074 w 8827"/>
                <a:gd name="T111" fmla="*/ 8492 h 8827"/>
                <a:gd name="T112" fmla="*/ 8048 w 8827"/>
                <a:gd name="T113" fmla="*/ 8462 h 8827"/>
                <a:gd name="T114" fmla="*/ 8032 w 8827"/>
                <a:gd name="T115" fmla="*/ 8432 h 8827"/>
                <a:gd name="T116" fmla="*/ 8081 w 8827"/>
                <a:gd name="T117" fmla="*/ 8393 h 8827"/>
                <a:gd name="T118" fmla="*/ 8048 w 8827"/>
                <a:gd name="T119" fmla="*/ 8345 h 8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27" h="8827">
                  <a:moveTo>
                    <a:pt x="5325" y="5810"/>
                  </a:moveTo>
                  <a:lnTo>
                    <a:pt x="5319" y="5968"/>
                  </a:lnTo>
                  <a:lnTo>
                    <a:pt x="5300" y="6117"/>
                  </a:lnTo>
                  <a:lnTo>
                    <a:pt x="5270" y="6259"/>
                  </a:lnTo>
                  <a:lnTo>
                    <a:pt x="5227" y="6392"/>
                  </a:lnTo>
                  <a:lnTo>
                    <a:pt x="5173" y="6516"/>
                  </a:lnTo>
                  <a:lnTo>
                    <a:pt x="5108" y="6631"/>
                  </a:lnTo>
                  <a:lnTo>
                    <a:pt x="5033" y="6736"/>
                  </a:lnTo>
                  <a:lnTo>
                    <a:pt x="4946" y="6832"/>
                  </a:lnTo>
                  <a:lnTo>
                    <a:pt x="4850" y="6917"/>
                  </a:lnTo>
                  <a:lnTo>
                    <a:pt x="4743" y="6993"/>
                  </a:lnTo>
                  <a:lnTo>
                    <a:pt x="4627" y="7057"/>
                  </a:lnTo>
                  <a:lnTo>
                    <a:pt x="4502" y="7111"/>
                  </a:lnTo>
                  <a:lnTo>
                    <a:pt x="4367" y="7153"/>
                  </a:lnTo>
                  <a:lnTo>
                    <a:pt x="4224" y="7183"/>
                  </a:lnTo>
                  <a:lnTo>
                    <a:pt x="4073" y="7202"/>
                  </a:lnTo>
                  <a:lnTo>
                    <a:pt x="3914" y="7208"/>
                  </a:lnTo>
                  <a:lnTo>
                    <a:pt x="3754" y="7202"/>
                  </a:lnTo>
                  <a:lnTo>
                    <a:pt x="3602" y="7184"/>
                  </a:lnTo>
                  <a:lnTo>
                    <a:pt x="3459" y="7153"/>
                  </a:lnTo>
                  <a:lnTo>
                    <a:pt x="3325" y="7111"/>
                  </a:lnTo>
                  <a:lnTo>
                    <a:pt x="3199" y="7058"/>
                  </a:lnTo>
                  <a:lnTo>
                    <a:pt x="3082" y="6993"/>
                  </a:lnTo>
                  <a:lnTo>
                    <a:pt x="2975" y="6918"/>
                  </a:lnTo>
                  <a:lnTo>
                    <a:pt x="2878" y="6833"/>
                  </a:lnTo>
                  <a:lnTo>
                    <a:pt x="2792" y="6737"/>
                  </a:lnTo>
                  <a:lnTo>
                    <a:pt x="2715" y="6631"/>
                  </a:lnTo>
                  <a:lnTo>
                    <a:pt x="2650" y="6516"/>
                  </a:lnTo>
                  <a:lnTo>
                    <a:pt x="2596" y="6392"/>
                  </a:lnTo>
                  <a:lnTo>
                    <a:pt x="2553" y="6259"/>
                  </a:lnTo>
                  <a:lnTo>
                    <a:pt x="2522" y="6118"/>
                  </a:lnTo>
                  <a:lnTo>
                    <a:pt x="2503" y="5968"/>
                  </a:lnTo>
                  <a:lnTo>
                    <a:pt x="2497" y="5810"/>
                  </a:lnTo>
                  <a:lnTo>
                    <a:pt x="2497" y="3023"/>
                  </a:lnTo>
                  <a:lnTo>
                    <a:pt x="2497" y="3023"/>
                  </a:lnTo>
                  <a:lnTo>
                    <a:pt x="2497" y="3017"/>
                  </a:lnTo>
                  <a:lnTo>
                    <a:pt x="2497" y="3012"/>
                  </a:lnTo>
                  <a:lnTo>
                    <a:pt x="2498" y="3008"/>
                  </a:lnTo>
                  <a:lnTo>
                    <a:pt x="2499" y="3003"/>
                  </a:lnTo>
                  <a:lnTo>
                    <a:pt x="2501" y="2998"/>
                  </a:lnTo>
                  <a:lnTo>
                    <a:pt x="2503" y="2993"/>
                  </a:lnTo>
                  <a:lnTo>
                    <a:pt x="2505" y="2988"/>
                  </a:lnTo>
                  <a:lnTo>
                    <a:pt x="2508" y="2984"/>
                  </a:lnTo>
                  <a:lnTo>
                    <a:pt x="2511" y="2979"/>
                  </a:lnTo>
                  <a:lnTo>
                    <a:pt x="2514" y="2974"/>
                  </a:lnTo>
                  <a:lnTo>
                    <a:pt x="2517" y="2970"/>
                  </a:lnTo>
                  <a:lnTo>
                    <a:pt x="2521" y="2966"/>
                  </a:lnTo>
                  <a:lnTo>
                    <a:pt x="2525" y="2962"/>
                  </a:lnTo>
                  <a:lnTo>
                    <a:pt x="2529" y="2959"/>
                  </a:lnTo>
                  <a:lnTo>
                    <a:pt x="2534" y="2956"/>
                  </a:lnTo>
                  <a:lnTo>
                    <a:pt x="2539" y="2953"/>
                  </a:lnTo>
                  <a:lnTo>
                    <a:pt x="2543" y="2950"/>
                  </a:lnTo>
                  <a:lnTo>
                    <a:pt x="2548" y="2948"/>
                  </a:lnTo>
                  <a:lnTo>
                    <a:pt x="2552" y="2946"/>
                  </a:lnTo>
                  <a:lnTo>
                    <a:pt x="2557" y="2945"/>
                  </a:lnTo>
                  <a:lnTo>
                    <a:pt x="2562" y="2944"/>
                  </a:lnTo>
                  <a:lnTo>
                    <a:pt x="2567" y="2943"/>
                  </a:lnTo>
                  <a:lnTo>
                    <a:pt x="2572" y="2942"/>
                  </a:lnTo>
                  <a:lnTo>
                    <a:pt x="2577" y="2942"/>
                  </a:lnTo>
                  <a:lnTo>
                    <a:pt x="3352" y="2942"/>
                  </a:lnTo>
                  <a:lnTo>
                    <a:pt x="3352" y="2942"/>
                  </a:lnTo>
                  <a:lnTo>
                    <a:pt x="3352" y="2942"/>
                  </a:lnTo>
                  <a:lnTo>
                    <a:pt x="3357" y="2942"/>
                  </a:lnTo>
                  <a:lnTo>
                    <a:pt x="3362" y="2942"/>
                  </a:lnTo>
                  <a:lnTo>
                    <a:pt x="3367" y="2943"/>
                  </a:lnTo>
                  <a:lnTo>
                    <a:pt x="3371" y="2944"/>
                  </a:lnTo>
                  <a:lnTo>
                    <a:pt x="3376" y="2945"/>
                  </a:lnTo>
                  <a:lnTo>
                    <a:pt x="3381" y="2947"/>
                  </a:lnTo>
                  <a:lnTo>
                    <a:pt x="3386" y="2949"/>
                  </a:lnTo>
                  <a:lnTo>
                    <a:pt x="3391" y="2952"/>
                  </a:lnTo>
                  <a:lnTo>
                    <a:pt x="3395" y="2955"/>
                  </a:lnTo>
                  <a:lnTo>
                    <a:pt x="3400" y="2958"/>
                  </a:lnTo>
                  <a:lnTo>
                    <a:pt x="3404" y="2961"/>
                  </a:lnTo>
                  <a:lnTo>
                    <a:pt x="3407" y="2964"/>
                  </a:lnTo>
                  <a:lnTo>
                    <a:pt x="3411" y="2968"/>
                  </a:lnTo>
                  <a:lnTo>
                    <a:pt x="3414" y="2972"/>
                  </a:lnTo>
                  <a:lnTo>
                    <a:pt x="3417" y="2976"/>
                  </a:lnTo>
                  <a:lnTo>
                    <a:pt x="3420" y="2981"/>
                  </a:lnTo>
                  <a:lnTo>
                    <a:pt x="3422" y="2985"/>
                  </a:lnTo>
                  <a:lnTo>
                    <a:pt x="3424" y="2990"/>
                  </a:lnTo>
                  <a:lnTo>
                    <a:pt x="3426" y="2995"/>
                  </a:lnTo>
                  <a:lnTo>
                    <a:pt x="3427" y="3000"/>
                  </a:lnTo>
                  <a:lnTo>
                    <a:pt x="3428" y="3004"/>
                  </a:lnTo>
                  <a:lnTo>
                    <a:pt x="3429" y="3009"/>
                  </a:lnTo>
                  <a:lnTo>
                    <a:pt x="3429" y="3014"/>
                  </a:lnTo>
                  <a:lnTo>
                    <a:pt x="3430" y="3020"/>
                  </a:lnTo>
                  <a:lnTo>
                    <a:pt x="3430" y="3025"/>
                  </a:lnTo>
                  <a:lnTo>
                    <a:pt x="3430" y="5742"/>
                  </a:lnTo>
                  <a:lnTo>
                    <a:pt x="3431" y="5814"/>
                  </a:lnTo>
                  <a:lnTo>
                    <a:pt x="3437" y="5882"/>
                  </a:lnTo>
                  <a:lnTo>
                    <a:pt x="3446" y="5944"/>
                  </a:lnTo>
                  <a:lnTo>
                    <a:pt x="3459" y="6002"/>
                  </a:lnTo>
                  <a:lnTo>
                    <a:pt x="3476" y="6055"/>
                  </a:lnTo>
                  <a:lnTo>
                    <a:pt x="3497" y="6103"/>
                  </a:lnTo>
                  <a:lnTo>
                    <a:pt x="3521" y="6147"/>
                  </a:lnTo>
                  <a:lnTo>
                    <a:pt x="3549" y="6186"/>
                  </a:lnTo>
                  <a:lnTo>
                    <a:pt x="3581" y="6220"/>
                  </a:lnTo>
                  <a:lnTo>
                    <a:pt x="3616" y="6250"/>
                  </a:lnTo>
                  <a:lnTo>
                    <a:pt x="3656" y="6275"/>
                  </a:lnTo>
                  <a:lnTo>
                    <a:pt x="3699" y="6295"/>
                  </a:lnTo>
                  <a:lnTo>
                    <a:pt x="3747" y="6311"/>
                  </a:lnTo>
                  <a:lnTo>
                    <a:pt x="3798" y="6322"/>
                  </a:lnTo>
                  <a:lnTo>
                    <a:pt x="3853" y="6329"/>
                  </a:lnTo>
                  <a:lnTo>
                    <a:pt x="3912" y="6331"/>
                  </a:lnTo>
                  <a:lnTo>
                    <a:pt x="3970" y="6329"/>
                  </a:lnTo>
                  <a:lnTo>
                    <a:pt x="4025" y="6322"/>
                  </a:lnTo>
                  <a:lnTo>
                    <a:pt x="4077" y="6311"/>
                  </a:lnTo>
                  <a:lnTo>
                    <a:pt x="4124" y="6295"/>
                  </a:lnTo>
                  <a:lnTo>
                    <a:pt x="4167" y="6275"/>
                  </a:lnTo>
                  <a:lnTo>
                    <a:pt x="4207" y="6250"/>
                  </a:lnTo>
                  <a:lnTo>
                    <a:pt x="4242" y="6220"/>
                  </a:lnTo>
                  <a:lnTo>
                    <a:pt x="4274" y="6186"/>
                  </a:lnTo>
                  <a:lnTo>
                    <a:pt x="4302" y="6147"/>
                  </a:lnTo>
                  <a:lnTo>
                    <a:pt x="4327" y="6103"/>
                  </a:lnTo>
                  <a:lnTo>
                    <a:pt x="4347" y="6055"/>
                  </a:lnTo>
                  <a:lnTo>
                    <a:pt x="4364" y="6002"/>
                  </a:lnTo>
                  <a:lnTo>
                    <a:pt x="4377" y="5944"/>
                  </a:lnTo>
                  <a:lnTo>
                    <a:pt x="4386" y="5882"/>
                  </a:lnTo>
                  <a:lnTo>
                    <a:pt x="4392" y="5814"/>
                  </a:lnTo>
                  <a:lnTo>
                    <a:pt x="4394" y="5742"/>
                  </a:lnTo>
                  <a:lnTo>
                    <a:pt x="4394" y="3023"/>
                  </a:lnTo>
                  <a:lnTo>
                    <a:pt x="4394" y="3023"/>
                  </a:lnTo>
                  <a:lnTo>
                    <a:pt x="4394" y="3017"/>
                  </a:lnTo>
                  <a:lnTo>
                    <a:pt x="4395" y="3012"/>
                  </a:lnTo>
                  <a:lnTo>
                    <a:pt x="4395" y="3008"/>
                  </a:lnTo>
                  <a:lnTo>
                    <a:pt x="4397" y="3003"/>
                  </a:lnTo>
                  <a:lnTo>
                    <a:pt x="4398" y="2998"/>
                  </a:lnTo>
                  <a:lnTo>
                    <a:pt x="4400" y="2993"/>
                  </a:lnTo>
                  <a:lnTo>
                    <a:pt x="4402" y="2988"/>
                  </a:lnTo>
                  <a:lnTo>
                    <a:pt x="4405" y="2984"/>
                  </a:lnTo>
                  <a:lnTo>
                    <a:pt x="4407" y="2979"/>
                  </a:lnTo>
                  <a:lnTo>
                    <a:pt x="4411" y="2974"/>
                  </a:lnTo>
                  <a:lnTo>
                    <a:pt x="4414" y="2970"/>
                  </a:lnTo>
                  <a:lnTo>
                    <a:pt x="4418" y="2966"/>
                  </a:lnTo>
                  <a:lnTo>
                    <a:pt x="4422" y="2963"/>
                  </a:lnTo>
                  <a:lnTo>
                    <a:pt x="4427" y="2959"/>
                  </a:lnTo>
                  <a:lnTo>
                    <a:pt x="4431" y="2956"/>
                  </a:lnTo>
                  <a:lnTo>
                    <a:pt x="4436" y="2953"/>
                  </a:lnTo>
                  <a:lnTo>
                    <a:pt x="4441" y="2950"/>
                  </a:lnTo>
                  <a:lnTo>
                    <a:pt x="4446" y="2948"/>
                  </a:lnTo>
                  <a:lnTo>
                    <a:pt x="4450" y="2946"/>
                  </a:lnTo>
                  <a:lnTo>
                    <a:pt x="4455" y="2945"/>
                  </a:lnTo>
                  <a:lnTo>
                    <a:pt x="4460" y="2943"/>
                  </a:lnTo>
                  <a:lnTo>
                    <a:pt x="4465" y="2942"/>
                  </a:lnTo>
                  <a:lnTo>
                    <a:pt x="4470" y="2942"/>
                  </a:lnTo>
                  <a:lnTo>
                    <a:pt x="4475" y="2942"/>
                  </a:lnTo>
                  <a:lnTo>
                    <a:pt x="5244" y="2942"/>
                  </a:lnTo>
                  <a:lnTo>
                    <a:pt x="5244" y="2942"/>
                  </a:lnTo>
                  <a:lnTo>
                    <a:pt x="5246" y="2942"/>
                  </a:lnTo>
                  <a:lnTo>
                    <a:pt x="5252" y="2942"/>
                  </a:lnTo>
                  <a:lnTo>
                    <a:pt x="5257" y="2942"/>
                  </a:lnTo>
                  <a:lnTo>
                    <a:pt x="5262" y="2943"/>
                  </a:lnTo>
                  <a:lnTo>
                    <a:pt x="5267" y="2944"/>
                  </a:lnTo>
                  <a:lnTo>
                    <a:pt x="5272" y="2945"/>
                  </a:lnTo>
                  <a:lnTo>
                    <a:pt x="5277" y="2947"/>
                  </a:lnTo>
                  <a:lnTo>
                    <a:pt x="5282" y="2949"/>
                  </a:lnTo>
                  <a:lnTo>
                    <a:pt x="5286" y="2952"/>
                  </a:lnTo>
                  <a:lnTo>
                    <a:pt x="5291" y="2955"/>
                  </a:lnTo>
                  <a:lnTo>
                    <a:pt x="5295" y="2958"/>
                  </a:lnTo>
                  <a:lnTo>
                    <a:pt x="5299" y="2961"/>
                  </a:lnTo>
                  <a:lnTo>
                    <a:pt x="5303" y="2964"/>
                  </a:lnTo>
                  <a:lnTo>
                    <a:pt x="5306" y="2968"/>
                  </a:lnTo>
                  <a:lnTo>
                    <a:pt x="5310" y="2972"/>
                  </a:lnTo>
                  <a:lnTo>
                    <a:pt x="5313" y="2976"/>
                  </a:lnTo>
                  <a:lnTo>
                    <a:pt x="5315" y="2981"/>
                  </a:lnTo>
                  <a:lnTo>
                    <a:pt x="5318" y="2985"/>
                  </a:lnTo>
                  <a:lnTo>
                    <a:pt x="5320" y="2990"/>
                  </a:lnTo>
                  <a:lnTo>
                    <a:pt x="5322" y="2995"/>
                  </a:lnTo>
                  <a:lnTo>
                    <a:pt x="5323" y="3000"/>
                  </a:lnTo>
                  <a:lnTo>
                    <a:pt x="5324" y="3005"/>
                  </a:lnTo>
                  <a:lnTo>
                    <a:pt x="5325" y="3010"/>
                  </a:lnTo>
                  <a:lnTo>
                    <a:pt x="5325" y="3015"/>
                  </a:lnTo>
                  <a:lnTo>
                    <a:pt x="5325" y="3021"/>
                  </a:lnTo>
                  <a:lnTo>
                    <a:pt x="5325" y="3023"/>
                  </a:lnTo>
                  <a:lnTo>
                    <a:pt x="5325" y="5810"/>
                  </a:lnTo>
                  <a:close/>
                  <a:moveTo>
                    <a:pt x="8536" y="2832"/>
                  </a:moveTo>
                  <a:lnTo>
                    <a:pt x="8515" y="2948"/>
                  </a:lnTo>
                  <a:lnTo>
                    <a:pt x="8485" y="3060"/>
                  </a:lnTo>
                  <a:lnTo>
                    <a:pt x="8446" y="3167"/>
                  </a:lnTo>
                  <a:lnTo>
                    <a:pt x="8400" y="3269"/>
                  </a:lnTo>
                  <a:lnTo>
                    <a:pt x="8346" y="3366"/>
                  </a:lnTo>
                  <a:lnTo>
                    <a:pt x="8285" y="3456"/>
                  </a:lnTo>
                  <a:lnTo>
                    <a:pt x="8218" y="3540"/>
                  </a:lnTo>
                  <a:lnTo>
                    <a:pt x="8144" y="3617"/>
                  </a:lnTo>
                  <a:lnTo>
                    <a:pt x="8064" y="3687"/>
                  </a:lnTo>
                  <a:lnTo>
                    <a:pt x="7979" y="3749"/>
                  </a:lnTo>
                  <a:lnTo>
                    <a:pt x="7889" y="3802"/>
                  </a:lnTo>
                  <a:lnTo>
                    <a:pt x="7794" y="3847"/>
                  </a:lnTo>
                  <a:lnTo>
                    <a:pt x="7694" y="3882"/>
                  </a:lnTo>
                  <a:lnTo>
                    <a:pt x="7591" y="3908"/>
                  </a:lnTo>
                  <a:lnTo>
                    <a:pt x="7485" y="3924"/>
                  </a:lnTo>
                  <a:lnTo>
                    <a:pt x="7375" y="3930"/>
                  </a:lnTo>
                  <a:lnTo>
                    <a:pt x="6677" y="3930"/>
                  </a:lnTo>
                  <a:lnTo>
                    <a:pt x="6677" y="5448"/>
                  </a:lnTo>
                  <a:lnTo>
                    <a:pt x="6677" y="5448"/>
                  </a:lnTo>
                  <a:lnTo>
                    <a:pt x="6677" y="5454"/>
                  </a:lnTo>
                  <a:lnTo>
                    <a:pt x="6676" y="5459"/>
                  </a:lnTo>
                  <a:lnTo>
                    <a:pt x="6675" y="5464"/>
                  </a:lnTo>
                  <a:lnTo>
                    <a:pt x="6674" y="5469"/>
                  </a:lnTo>
                  <a:lnTo>
                    <a:pt x="6672" y="5474"/>
                  </a:lnTo>
                  <a:lnTo>
                    <a:pt x="6670" y="5479"/>
                  </a:lnTo>
                  <a:lnTo>
                    <a:pt x="6668" y="5484"/>
                  </a:lnTo>
                  <a:lnTo>
                    <a:pt x="6665" y="5488"/>
                  </a:lnTo>
                  <a:lnTo>
                    <a:pt x="6662" y="5493"/>
                  </a:lnTo>
                  <a:lnTo>
                    <a:pt x="6659" y="5498"/>
                  </a:lnTo>
                  <a:lnTo>
                    <a:pt x="6655" y="5503"/>
                  </a:lnTo>
                  <a:lnTo>
                    <a:pt x="6652" y="5507"/>
                  </a:lnTo>
                  <a:lnTo>
                    <a:pt x="6648" y="5511"/>
                  </a:lnTo>
                  <a:lnTo>
                    <a:pt x="6644" y="5514"/>
                  </a:lnTo>
                  <a:lnTo>
                    <a:pt x="6639" y="5517"/>
                  </a:lnTo>
                  <a:lnTo>
                    <a:pt x="6634" y="5520"/>
                  </a:lnTo>
                  <a:lnTo>
                    <a:pt x="6630" y="5523"/>
                  </a:lnTo>
                  <a:lnTo>
                    <a:pt x="6625" y="5525"/>
                  </a:lnTo>
                  <a:lnTo>
                    <a:pt x="6620" y="5527"/>
                  </a:lnTo>
                  <a:lnTo>
                    <a:pt x="6615" y="5529"/>
                  </a:lnTo>
                  <a:lnTo>
                    <a:pt x="6610" y="5530"/>
                  </a:lnTo>
                  <a:lnTo>
                    <a:pt x="6605" y="5531"/>
                  </a:lnTo>
                  <a:lnTo>
                    <a:pt x="6600" y="5531"/>
                  </a:lnTo>
                  <a:lnTo>
                    <a:pt x="6594" y="5531"/>
                  </a:lnTo>
                  <a:lnTo>
                    <a:pt x="5820" y="5531"/>
                  </a:lnTo>
                  <a:lnTo>
                    <a:pt x="5820" y="5531"/>
                  </a:lnTo>
                  <a:lnTo>
                    <a:pt x="5815" y="5531"/>
                  </a:lnTo>
                  <a:lnTo>
                    <a:pt x="5810" y="5531"/>
                  </a:lnTo>
                  <a:lnTo>
                    <a:pt x="5805" y="5530"/>
                  </a:lnTo>
                  <a:lnTo>
                    <a:pt x="5800" y="5529"/>
                  </a:lnTo>
                  <a:lnTo>
                    <a:pt x="5795" y="5527"/>
                  </a:lnTo>
                  <a:lnTo>
                    <a:pt x="5791" y="5525"/>
                  </a:lnTo>
                  <a:lnTo>
                    <a:pt x="5786" y="5523"/>
                  </a:lnTo>
                  <a:lnTo>
                    <a:pt x="5781" y="5520"/>
                  </a:lnTo>
                  <a:lnTo>
                    <a:pt x="5777" y="5517"/>
                  </a:lnTo>
                  <a:lnTo>
                    <a:pt x="5773" y="5514"/>
                  </a:lnTo>
                  <a:lnTo>
                    <a:pt x="5769" y="5511"/>
                  </a:lnTo>
                  <a:lnTo>
                    <a:pt x="5765" y="5508"/>
                  </a:lnTo>
                  <a:lnTo>
                    <a:pt x="5762" y="5504"/>
                  </a:lnTo>
                  <a:lnTo>
                    <a:pt x="5758" y="5500"/>
                  </a:lnTo>
                  <a:lnTo>
                    <a:pt x="5755" y="5496"/>
                  </a:lnTo>
                  <a:lnTo>
                    <a:pt x="5752" y="5491"/>
                  </a:lnTo>
                  <a:lnTo>
                    <a:pt x="5750" y="5487"/>
                  </a:lnTo>
                  <a:lnTo>
                    <a:pt x="5747" y="5482"/>
                  </a:lnTo>
                  <a:lnTo>
                    <a:pt x="5746" y="5477"/>
                  </a:lnTo>
                  <a:lnTo>
                    <a:pt x="5744" y="5472"/>
                  </a:lnTo>
                  <a:lnTo>
                    <a:pt x="5743" y="5468"/>
                  </a:lnTo>
                  <a:lnTo>
                    <a:pt x="5742" y="5463"/>
                  </a:lnTo>
                  <a:lnTo>
                    <a:pt x="5742" y="5458"/>
                  </a:lnTo>
                  <a:lnTo>
                    <a:pt x="5741" y="5452"/>
                  </a:lnTo>
                  <a:lnTo>
                    <a:pt x="5741" y="5448"/>
                  </a:lnTo>
                  <a:lnTo>
                    <a:pt x="5741" y="1391"/>
                  </a:lnTo>
                  <a:lnTo>
                    <a:pt x="5741" y="1391"/>
                  </a:lnTo>
                  <a:lnTo>
                    <a:pt x="5742" y="1386"/>
                  </a:lnTo>
                  <a:lnTo>
                    <a:pt x="5743" y="1381"/>
                  </a:lnTo>
                  <a:lnTo>
                    <a:pt x="5744" y="1375"/>
                  </a:lnTo>
                  <a:lnTo>
                    <a:pt x="5745" y="1371"/>
                  </a:lnTo>
                  <a:lnTo>
                    <a:pt x="5746" y="1366"/>
                  </a:lnTo>
                  <a:lnTo>
                    <a:pt x="5748" y="1361"/>
                  </a:lnTo>
                  <a:lnTo>
                    <a:pt x="5751" y="1356"/>
                  </a:lnTo>
                  <a:lnTo>
                    <a:pt x="5753" y="1351"/>
                  </a:lnTo>
                  <a:lnTo>
                    <a:pt x="5756" y="1346"/>
                  </a:lnTo>
                  <a:lnTo>
                    <a:pt x="5759" y="1342"/>
                  </a:lnTo>
                  <a:lnTo>
                    <a:pt x="5763" y="1338"/>
                  </a:lnTo>
                  <a:lnTo>
                    <a:pt x="5766" y="1334"/>
                  </a:lnTo>
                  <a:lnTo>
                    <a:pt x="5770" y="1330"/>
                  </a:lnTo>
                  <a:lnTo>
                    <a:pt x="5775" y="1326"/>
                  </a:lnTo>
                  <a:lnTo>
                    <a:pt x="5779" y="1323"/>
                  </a:lnTo>
                  <a:lnTo>
                    <a:pt x="5784" y="1320"/>
                  </a:lnTo>
                  <a:lnTo>
                    <a:pt x="5789" y="1317"/>
                  </a:lnTo>
                  <a:lnTo>
                    <a:pt x="5794" y="1315"/>
                  </a:lnTo>
                  <a:lnTo>
                    <a:pt x="5799" y="1313"/>
                  </a:lnTo>
                  <a:lnTo>
                    <a:pt x="5804" y="1311"/>
                  </a:lnTo>
                  <a:lnTo>
                    <a:pt x="5809" y="1310"/>
                  </a:lnTo>
                  <a:lnTo>
                    <a:pt x="5814" y="1309"/>
                  </a:lnTo>
                  <a:lnTo>
                    <a:pt x="5819" y="1309"/>
                  </a:lnTo>
                  <a:lnTo>
                    <a:pt x="5824" y="1309"/>
                  </a:lnTo>
                  <a:lnTo>
                    <a:pt x="7373" y="1309"/>
                  </a:lnTo>
                  <a:lnTo>
                    <a:pt x="7373" y="1309"/>
                  </a:lnTo>
                  <a:lnTo>
                    <a:pt x="7376" y="1309"/>
                  </a:lnTo>
                  <a:lnTo>
                    <a:pt x="7424" y="1310"/>
                  </a:lnTo>
                  <a:lnTo>
                    <a:pt x="7470" y="1312"/>
                  </a:lnTo>
                  <a:lnTo>
                    <a:pt x="7516" y="1316"/>
                  </a:lnTo>
                  <a:lnTo>
                    <a:pt x="7563" y="1323"/>
                  </a:lnTo>
                  <a:lnTo>
                    <a:pt x="7563" y="1323"/>
                  </a:lnTo>
                  <a:lnTo>
                    <a:pt x="7453" y="1214"/>
                  </a:lnTo>
                  <a:lnTo>
                    <a:pt x="7343" y="1111"/>
                  </a:lnTo>
                  <a:lnTo>
                    <a:pt x="7231" y="1015"/>
                  </a:lnTo>
                  <a:lnTo>
                    <a:pt x="7118" y="923"/>
                  </a:lnTo>
                  <a:lnTo>
                    <a:pt x="7001" y="836"/>
                  </a:lnTo>
                  <a:lnTo>
                    <a:pt x="6879" y="752"/>
                  </a:lnTo>
                  <a:lnTo>
                    <a:pt x="6753" y="670"/>
                  </a:lnTo>
                  <a:lnTo>
                    <a:pt x="6619" y="591"/>
                  </a:lnTo>
                  <a:lnTo>
                    <a:pt x="6356" y="449"/>
                  </a:lnTo>
                  <a:lnTo>
                    <a:pt x="6092" y="327"/>
                  </a:lnTo>
                  <a:lnTo>
                    <a:pt x="5826" y="225"/>
                  </a:lnTo>
                  <a:lnTo>
                    <a:pt x="5557" y="143"/>
                  </a:lnTo>
                  <a:lnTo>
                    <a:pt x="5282" y="80"/>
                  </a:lnTo>
                  <a:lnTo>
                    <a:pt x="5001" y="35"/>
                  </a:lnTo>
                  <a:lnTo>
                    <a:pt x="4712" y="9"/>
                  </a:lnTo>
                  <a:lnTo>
                    <a:pt x="4412" y="0"/>
                  </a:lnTo>
                  <a:lnTo>
                    <a:pt x="4113" y="9"/>
                  </a:lnTo>
                  <a:lnTo>
                    <a:pt x="3824" y="35"/>
                  </a:lnTo>
                  <a:lnTo>
                    <a:pt x="3543" y="80"/>
                  </a:lnTo>
                  <a:lnTo>
                    <a:pt x="3268" y="143"/>
                  </a:lnTo>
                  <a:lnTo>
                    <a:pt x="2999" y="225"/>
                  </a:lnTo>
                  <a:lnTo>
                    <a:pt x="2733" y="327"/>
                  </a:lnTo>
                  <a:lnTo>
                    <a:pt x="2469" y="449"/>
                  </a:lnTo>
                  <a:lnTo>
                    <a:pt x="2206" y="591"/>
                  </a:lnTo>
                  <a:lnTo>
                    <a:pt x="1951" y="748"/>
                  </a:lnTo>
                  <a:lnTo>
                    <a:pt x="1714" y="916"/>
                  </a:lnTo>
                  <a:lnTo>
                    <a:pt x="1493" y="1095"/>
                  </a:lnTo>
                  <a:lnTo>
                    <a:pt x="1287" y="1287"/>
                  </a:lnTo>
                  <a:lnTo>
                    <a:pt x="1095" y="1494"/>
                  </a:lnTo>
                  <a:lnTo>
                    <a:pt x="916" y="1715"/>
                  </a:lnTo>
                  <a:lnTo>
                    <a:pt x="748" y="1952"/>
                  </a:lnTo>
                  <a:lnTo>
                    <a:pt x="591" y="2207"/>
                  </a:lnTo>
                  <a:lnTo>
                    <a:pt x="449" y="2470"/>
                  </a:lnTo>
                  <a:lnTo>
                    <a:pt x="327" y="2734"/>
                  </a:lnTo>
                  <a:lnTo>
                    <a:pt x="226" y="3000"/>
                  </a:lnTo>
                  <a:lnTo>
                    <a:pt x="143" y="3269"/>
                  </a:lnTo>
                  <a:lnTo>
                    <a:pt x="80" y="3543"/>
                  </a:lnTo>
                  <a:lnTo>
                    <a:pt x="35" y="3824"/>
                  </a:lnTo>
                  <a:lnTo>
                    <a:pt x="9" y="4113"/>
                  </a:lnTo>
                  <a:lnTo>
                    <a:pt x="0" y="4413"/>
                  </a:lnTo>
                  <a:lnTo>
                    <a:pt x="9" y="4712"/>
                  </a:lnTo>
                  <a:lnTo>
                    <a:pt x="35" y="5001"/>
                  </a:lnTo>
                  <a:lnTo>
                    <a:pt x="80" y="5282"/>
                  </a:lnTo>
                  <a:lnTo>
                    <a:pt x="143" y="5557"/>
                  </a:lnTo>
                  <a:lnTo>
                    <a:pt x="226" y="5826"/>
                  </a:lnTo>
                  <a:lnTo>
                    <a:pt x="327" y="6092"/>
                  </a:lnTo>
                  <a:lnTo>
                    <a:pt x="449" y="6356"/>
                  </a:lnTo>
                  <a:lnTo>
                    <a:pt x="591" y="6619"/>
                  </a:lnTo>
                  <a:lnTo>
                    <a:pt x="748" y="6874"/>
                  </a:lnTo>
                  <a:lnTo>
                    <a:pt x="916" y="7111"/>
                  </a:lnTo>
                  <a:lnTo>
                    <a:pt x="1095" y="7332"/>
                  </a:lnTo>
                  <a:lnTo>
                    <a:pt x="1287" y="7539"/>
                  </a:lnTo>
                  <a:lnTo>
                    <a:pt x="1493" y="7731"/>
                  </a:lnTo>
                  <a:lnTo>
                    <a:pt x="1714" y="7910"/>
                  </a:lnTo>
                  <a:lnTo>
                    <a:pt x="1951" y="8078"/>
                  </a:lnTo>
                  <a:lnTo>
                    <a:pt x="2206" y="8235"/>
                  </a:lnTo>
                  <a:lnTo>
                    <a:pt x="2469" y="8377"/>
                  </a:lnTo>
                  <a:lnTo>
                    <a:pt x="2733" y="8499"/>
                  </a:lnTo>
                  <a:lnTo>
                    <a:pt x="2999" y="8601"/>
                  </a:lnTo>
                  <a:lnTo>
                    <a:pt x="3268" y="8683"/>
                  </a:lnTo>
                  <a:lnTo>
                    <a:pt x="3543" y="8746"/>
                  </a:lnTo>
                  <a:lnTo>
                    <a:pt x="3824" y="8791"/>
                  </a:lnTo>
                  <a:lnTo>
                    <a:pt x="4113" y="8817"/>
                  </a:lnTo>
                  <a:lnTo>
                    <a:pt x="4412" y="8826"/>
                  </a:lnTo>
                  <a:lnTo>
                    <a:pt x="4712" y="8817"/>
                  </a:lnTo>
                  <a:lnTo>
                    <a:pt x="5001" y="8791"/>
                  </a:lnTo>
                  <a:lnTo>
                    <a:pt x="5282" y="8746"/>
                  </a:lnTo>
                  <a:lnTo>
                    <a:pt x="5557" y="8683"/>
                  </a:lnTo>
                  <a:lnTo>
                    <a:pt x="5826" y="8601"/>
                  </a:lnTo>
                  <a:lnTo>
                    <a:pt x="6092" y="8499"/>
                  </a:lnTo>
                  <a:lnTo>
                    <a:pt x="6356" y="8377"/>
                  </a:lnTo>
                  <a:lnTo>
                    <a:pt x="6619" y="8235"/>
                  </a:lnTo>
                  <a:lnTo>
                    <a:pt x="6874" y="8078"/>
                  </a:lnTo>
                  <a:lnTo>
                    <a:pt x="7111" y="7910"/>
                  </a:lnTo>
                  <a:lnTo>
                    <a:pt x="7332" y="7731"/>
                  </a:lnTo>
                  <a:lnTo>
                    <a:pt x="7538" y="7539"/>
                  </a:lnTo>
                  <a:lnTo>
                    <a:pt x="7730" y="7332"/>
                  </a:lnTo>
                  <a:lnTo>
                    <a:pt x="7909" y="7111"/>
                  </a:lnTo>
                  <a:lnTo>
                    <a:pt x="8077" y="6874"/>
                  </a:lnTo>
                  <a:lnTo>
                    <a:pt x="8234" y="6619"/>
                  </a:lnTo>
                  <a:lnTo>
                    <a:pt x="8376" y="6356"/>
                  </a:lnTo>
                  <a:lnTo>
                    <a:pt x="8498" y="6092"/>
                  </a:lnTo>
                  <a:lnTo>
                    <a:pt x="8600" y="5826"/>
                  </a:lnTo>
                  <a:lnTo>
                    <a:pt x="8682" y="5557"/>
                  </a:lnTo>
                  <a:lnTo>
                    <a:pt x="8746" y="5283"/>
                  </a:lnTo>
                  <a:lnTo>
                    <a:pt x="8791" y="5001"/>
                  </a:lnTo>
                  <a:lnTo>
                    <a:pt x="8817" y="4712"/>
                  </a:lnTo>
                  <a:lnTo>
                    <a:pt x="8826" y="4413"/>
                  </a:lnTo>
                  <a:lnTo>
                    <a:pt x="8822" y="4203"/>
                  </a:lnTo>
                  <a:lnTo>
                    <a:pt x="8809" y="4001"/>
                  </a:lnTo>
                  <a:lnTo>
                    <a:pt x="8787" y="3803"/>
                  </a:lnTo>
                  <a:lnTo>
                    <a:pt x="8756" y="3608"/>
                  </a:lnTo>
                  <a:lnTo>
                    <a:pt x="8715" y="3415"/>
                  </a:lnTo>
                  <a:lnTo>
                    <a:pt x="8664" y="3223"/>
                  </a:lnTo>
                  <a:lnTo>
                    <a:pt x="8603" y="3029"/>
                  </a:lnTo>
                  <a:lnTo>
                    <a:pt x="8532" y="2832"/>
                  </a:lnTo>
                  <a:lnTo>
                    <a:pt x="8536" y="2832"/>
                  </a:lnTo>
                  <a:close/>
                  <a:moveTo>
                    <a:pt x="6677" y="2137"/>
                  </a:moveTo>
                  <a:lnTo>
                    <a:pt x="6677" y="3102"/>
                  </a:lnTo>
                  <a:lnTo>
                    <a:pt x="7178" y="3102"/>
                  </a:lnTo>
                  <a:lnTo>
                    <a:pt x="7216" y="3100"/>
                  </a:lnTo>
                  <a:lnTo>
                    <a:pt x="7254" y="3094"/>
                  </a:lnTo>
                  <a:lnTo>
                    <a:pt x="7291" y="3086"/>
                  </a:lnTo>
                  <a:lnTo>
                    <a:pt x="7328" y="3073"/>
                  </a:lnTo>
                  <a:lnTo>
                    <a:pt x="7364" y="3057"/>
                  </a:lnTo>
                  <a:lnTo>
                    <a:pt x="7399" y="3036"/>
                  </a:lnTo>
                  <a:lnTo>
                    <a:pt x="7432" y="3013"/>
                  </a:lnTo>
                  <a:lnTo>
                    <a:pt x="7463" y="2985"/>
                  </a:lnTo>
                  <a:lnTo>
                    <a:pt x="7491" y="2953"/>
                  </a:lnTo>
                  <a:lnTo>
                    <a:pt x="7517" y="2918"/>
                  </a:lnTo>
                  <a:lnTo>
                    <a:pt x="7540" y="2878"/>
                  </a:lnTo>
                  <a:lnTo>
                    <a:pt x="7559" y="2835"/>
                  </a:lnTo>
                  <a:lnTo>
                    <a:pt x="7575" y="2787"/>
                  </a:lnTo>
                  <a:lnTo>
                    <a:pt x="7586" y="2735"/>
                  </a:lnTo>
                  <a:lnTo>
                    <a:pt x="7594" y="2680"/>
                  </a:lnTo>
                  <a:lnTo>
                    <a:pt x="7596" y="2620"/>
                  </a:lnTo>
                  <a:lnTo>
                    <a:pt x="7593" y="2540"/>
                  </a:lnTo>
                  <a:lnTo>
                    <a:pt x="7582" y="2470"/>
                  </a:lnTo>
                  <a:lnTo>
                    <a:pt x="7566" y="2409"/>
                  </a:lnTo>
                  <a:lnTo>
                    <a:pt x="7545" y="2355"/>
                  </a:lnTo>
                  <a:lnTo>
                    <a:pt x="7519" y="2309"/>
                  </a:lnTo>
                  <a:lnTo>
                    <a:pt x="7490" y="2270"/>
                  </a:lnTo>
                  <a:lnTo>
                    <a:pt x="7458" y="2237"/>
                  </a:lnTo>
                  <a:lnTo>
                    <a:pt x="7424" y="2210"/>
                  </a:lnTo>
                  <a:lnTo>
                    <a:pt x="7389" y="2188"/>
                  </a:lnTo>
                  <a:lnTo>
                    <a:pt x="7354" y="2171"/>
                  </a:lnTo>
                  <a:lnTo>
                    <a:pt x="7319" y="2159"/>
                  </a:lnTo>
                  <a:lnTo>
                    <a:pt x="7285" y="2149"/>
                  </a:lnTo>
                  <a:lnTo>
                    <a:pt x="7253" y="2143"/>
                  </a:lnTo>
                  <a:lnTo>
                    <a:pt x="7224" y="2139"/>
                  </a:lnTo>
                  <a:lnTo>
                    <a:pt x="7199" y="2137"/>
                  </a:lnTo>
                  <a:lnTo>
                    <a:pt x="7178" y="2137"/>
                  </a:lnTo>
                  <a:lnTo>
                    <a:pt x="6677" y="2137"/>
                  </a:lnTo>
                  <a:close/>
                  <a:moveTo>
                    <a:pt x="8033" y="8206"/>
                  </a:moveTo>
                  <a:lnTo>
                    <a:pt x="8033" y="8206"/>
                  </a:lnTo>
                  <a:lnTo>
                    <a:pt x="8034" y="8206"/>
                  </a:lnTo>
                  <a:lnTo>
                    <a:pt x="8050" y="8207"/>
                  </a:lnTo>
                  <a:lnTo>
                    <a:pt x="8066" y="8208"/>
                  </a:lnTo>
                  <a:lnTo>
                    <a:pt x="8081" y="8210"/>
                  </a:lnTo>
                  <a:lnTo>
                    <a:pt x="8096" y="8213"/>
                  </a:lnTo>
                  <a:lnTo>
                    <a:pt x="8110" y="8218"/>
                  </a:lnTo>
                  <a:lnTo>
                    <a:pt x="8124" y="8223"/>
                  </a:lnTo>
                  <a:lnTo>
                    <a:pt x="8138" y="8229"/>
                  </a:lnTo>
                  <a:lnTo>
                    <a:pt x="8152" y="8237"/>
                  </a:lnTo>
                  <a:lnTo>
                    <a:pt x="8166" y="8246"/>
                  </a:lnTo>
                  <a:lnTo>
                    <a:pt x="8178" y="8255"/>
                  </a:lnTo>
                  <a:lnTo>
                    <a:pt x="8190" y="8264"/>
                  </a:lnTo>
                  <a:lnTo>
                    <a:pt x="8201" y="8274"/>
                  </a:lnTo>
                  <a:lnTo>
                    <a:pt x="8211" y="8285"/>
                  </a:lnTo>
                  <a:lnTo>
                    <a:pt x="8221" y="8297"/>
                  </a:lnTo>
                  <a:lnTo>
                    <a:pt x="8230" y="8310"/>
                  </a:lnTo>
                  <a:lnTo>
                    <a:pt x="8238" y="8323"/>
                  </a:lnTo>
                  <a:lnTo>
                    <a:pt x="8246" y="8337"/>
                  </a:lnTo>
                  <a:lnTo>
                    <a:pt x="8252" y="8351"/>
                  </a:lnTo>
                  <a:lnTo>
                    <a:pt x="8258" y="8365"/>
                  </a:lnTo>
                  <a:lnTo>
                    <a:pt x="8262" y="8380"/>
                  </a:lnTo>
                  <a:lnTo>
                    <a:pt x="8265" y="8395"/>
                  </a:lnTo>
                  <a:lnTo>
                    <a:pt x="8267" y="8410"/>
                  </a:lnTo>
                  <a:lnTo>
                    <a:pt x="8269" y="8425"/>
                  </a:lnTo>
                  <a:lnTo>
                    <a:pt x="8269" y="8441"/>
                  </a:lnTo>
                  <a:lnTo>
                    <a:pt x="8269" y="8457"/>
                  </a:lnTo>
                  <a:lnTo>
                    <a:pt x="8267" y="8472"/>
                  </a:lnTo>
                  <a:lnTo>
                    <a:pt x="8265" y="8487"/>
                  </a:lnTo>
                  <a:lnTo>
                    <a:pt x="8262" y="8502"/>
                  </a:lnTo>
                  <a:lnTo>
                    <a:pt x="8258" y="8516"/>
                  </a:lnTo>
                  <a:lnTo>
                    <a:pt x="8252" y="8530"/>
                  </a:lnTo>
                  <a:lnTo>
                    <a:pt x="8246" y="8544"/>
                  </a:lnTo>
                  <a:lnTo>
                    <a:pt x="8238" y="8558"/>
                  </a:lnTo>
                  <a:lnTo>
                    <a:pt x="8230" y="8572"/>
                  </a:lnTo>
                  <a:lnTo>
                    <a:pt x="8221" y="8584"/>
                  </a:lnTo>
                  <a:lnTo>
                    <a:pt x="8211" y="8596"/>
                  </a:lnTo>
                  <a:lnTo>
                    <a:pt x="8201" y="8608"/>
                  </a:lnTo>
                  <a:lnTo>
                    <a:pt x="8190" y="8618"/>
                  </a:lnTo>
                  <a:lnTo>
                    <a:pt x="8178" y="8628"/>
                  </a:lnTo>
                  <a:lnTo>
                    <a:pt x="8166" y="8637"/>
                  </a:lnTo>
                  <a:lnTo>
                    <a:pt x="8152" y="8645"/>
                  </a:lnTo>
                  <a:lnTo>
                    <a:pt x="8138" y="8653"/>
                  </a:lnTo>
                  <a:lnTo>
                    <a:pt x="8124" y="8659"/>
                  </a:lnTo>
                  <a:lnTo>
                    <a:pt x="8110" y="8664"/>
                  </a:lnTo>
                  <a:lnTo>
                    <a:pt x="8095" y="8669"/>
                  </a:lnTo>
                  <a:lnTo>
                    <a:pt x="8081" y="8672"/>
                  </a:lnTo>
                  <a:lnTo>
                    <a:pt x="8066" y="8674"/>
                  </a:lnTo>
                  <a:lnTo>
                    <a:pt x="8050" y="8676"/>
                  </a:lnTo>
                  <a:lnTo>
                    <a:pt x="8034" y="8676"/>
                  </a:lnTo>
                  <a:lnTo>
                    <a:pt x="8018" y="8676"/>
                  </a:lnTo>
                  <a:lnTo>
                    <a:pt x="8003" y="8674"/>
                  </a:lnTo>
                  <a:lnTo>
                    <a:pt x="7988" y="8672"/>
                  </a:lnTo>
                  <a:lnTo>
                    <a:pt x="7973" y="8669"/>
                  </a:lnTo>
                  <a:lnTo>
                    <a:pt x="7959" y="8664"/>
                  </a:lnTo>
                  <a:lnTo>
                    <a:pt x="7945" y="8659"/>
                  </a:lnTo>
                  <a:lnTo>
                    <a:pt x="7931" y="8653"/>
                  </a:lnTo>
                  <a:lnTo>
                    <a:pt x="7917" y="8645"/>
                  </a:lnTo>
                  <a:lnTo>
                    <a:pt x="7904" y="8637"/>
                  </a:lnTo>
                  <a:lnTo>
                    <a:pt x="7891" y="8628"/>
                  </a:lnTo>
                  <a:lnTo>
                    <a:pt x="7879" y="8618"/>
                  </a:lnTo>
                  <a:lnTo>
                    <a:pt x="7868" y="8608"/>
                  </a:lnTo>
                  <a:lnTo>
                    <a:pt x="7857" y="8596"/>
                  </a:lnTo>
                  <a:lnTo>
                    <a:pt x="7848" y="8584"/>
                  </a:lnTo>
                  <a:lnTo>
                    <a:pt x="7839" y="8572"/>
                  </a:lnTo>
                  <a:lnTo>
                    <a:pt x="7830" y="8558"/>
                  </a:lnTo>
                  <a:lnTo>
                    <a:pt x="7823" y="8544"/>
                  </a:lnTo>
                  <a:lnTo>
                    <a:pt x="7816" y="8530"/>
                  </a:lnTo>
                  <a:lnTo>
                    <a:pt x="7811" y="8516"/>
                  </a:lnTo>
                  <a:lnTo>
                    <a:pt x="7807" y="8502"/>
                  </a:lnTo>
                  <a:lnTo>
                    <a:pt x="7803" y="8487"/>
                  </a:lnTo>
                  <a:lnTo>
                    <a:pt x="7801" y="8472"/>
                  </a:lnTo>
                  <a:lnTo>
                    <a:pt x="7800" y="8457"/>
                  </a:lnTo>
                  <a:lnTo>
                    <a:pt x="7799" y="8441"/>
                  </a:lnTo>
                  <a:lnTo>
                    <a:pt x="7799" y="8440"/>
                  </a:lnTo>
                  <a:lnTo>
                    <a:pt x="7799" y="8440"/>
                  </a:lnTo>
                  <a:lnTo>
                    <a:pt x="7799" y="8437"/>
                  </a:lnTo>
                  <a:lnTo>
                    <a:pt x="7800" y="8421"/>
                  </a:lnTo>
                  <a:lnTo>
                    <a:pt x="7801" y="8406"/>
                  </a:lnTo>
                  <a:lnTo>
                    <a:pt x="7803" y="8391"/>
                  </a:lnTo>
                  <a:lnTo>
                    <a:pt x="7807" y="8377"/>
                  </a:lnTo>
                  <a:lnTo>
                    <a:pt x="7811" y="8363"/>
                  </a:lnTo>
                  <a:lnTo>
                    <a:pt x="7816" y="8349"/>
                  </a:lnTo>
                  <a:lnTo>
                    <a:pt x="7823" y="8335"/>
                  </a:lnTo>
                  <a:lnTo>
                    <a:pt x="7830" y="8321"/>
                  </a:lnTo>
                  <a:lnTo>
                    <a:pt x="7838" y="8308"/>
                  </a:lnTo>
                  <a:lnTo>
                    <a:pt x="7847" y="8295"/>
                  </a:lnTo>
                  <a:lnTo>
                    <a:pt x="7857" y="8284"/>
                  </a:lnTo>
                  <a:lnTo>
                    <a:pt x="7867" y="8273"/>
                  </a:lnTo>
                  <a:lnTo>
                    <a:pt x="7878" y="8263"/>
                  </a:lnTo>
                  <a:lnTo>
                    <a:pt x="7889" y="8254"/>
                  </a:lnTo>
                  <a:lnTo>
                    <a:pt x="7902" y="8245"/>
                  </a:lnTo>
                  <a:lnTo>
                    <a:pt x="7915" y="8237"/>
                  </a:lnTo>
                  <a:lnTo>
                    <a:pt x="7929" y="8230"/>
                  </a:lnTo>
                  <a:lnTo>
                    <a:pt x="7943" y="8223"/>
                  </a:lnTo>
                  <a:lnTo>
                    <a:pt x="7957" y="8218"/>
                  </a:lnTo>
                  <a:lnTo>
                    <a:pt x="7971" y="8214"/>
                  </a:lnTo>
                  <a:lnTo>
                    <a:pt x="7985" y="8210"/>
                  </a:lnTo>
                  <a:lnTo>
                    <a:pt x="8000" y="8208"/>
                  </a:lnTo>
                  <a:lnTo>
                    <a:pt x="8015" y="8207"/>
                  </a:lnTo>
                  <a:lnTo>
                    <a:pt x="8031" y="8206"/>
                  </a:lnTo>
                  <a:lnTo>
                    <a:pt x="8033" y="8206"/>
                  </a:lnTo>
                  <a:close/>
                  <a:moveTo>
                    <a:pt x="8033" y="8242"/>
                  </a:moveTo>
                  <a:lnTo>
                    <a:pt x="8033" y="8242"/>
                  </a:lnTo>
                  <a:lnTo>
                    <a:pt x="8023" y="8242"/>
                  </a:lnTo>
                  <a:lnTo>
                    <a:pt x="8010" y="8242"/>
                  </a:lnTo>
                  <a:lnTo>
                    <a:pt x="7997" y="8244"/>
                  </a:lnTo>
                  <a:lnTo>
                    <a:pt x="7984" y="8245"/>
                  </a:lnTo>
                  <a:lnTo>
                    <a:pt x="7972" y="8248"/>
                  </a:lnTo>
                  <a:lnTo>
                    <a:pt x="7960" y="8252"/>
                  </a:lnTo>
                  <a:lnTo>
                    <a:pt x="7948" y="8256"/>
                  </a:lnTo>
                  <a:lnTo>
                    <a:pt x="7936" y="8262"/>
                  </a:lnTo>
                  <a:lnTo>
                    <a:pt x="7924" y="8268"/>
                  </a:lnTo>
                  <a:lnTo>
                    <a:pt x="7913" y="8275"/>
                  </a:lnTo>
                  <a:lnTo>
                    <a:pt x="7902" y="8283"/>
                  </a:lnTo>
                  <a:lnTo>
                    <a:pt x="7892" y="8291"/>
                  </a:lnTo>
                  <a:lnTo>
                    <a:pt x="7883" y="8300"/>
                  </a:lnTo>
                  <a:lnTo>
                    <a:pt x="7874" y="8309"/>
                  </a:lnTo>
                  <a:lnTo>
                    <a:pt x="7866" y="8319"/>
                  </a:lnTo>
                  <a:lnTo>
                    <a:pt x="7858" y="8330"/>
                  </a:lnTo>
                  <a:lnTo>
                    <a:pt x="7851" y="8341"/>
                  </a:lnTo>
                  <a:lnTo>
                    <a:pt x="7845" y="8353"/>
                  </a:lnTo>
                  <a:lnTo>
                    <a:pt x="7839" y="8365"/>
                  </a:lnTo>
                  <a:lnTo>
                    <a:pt x="7834" y="8377"/>
                  </a:lnTo>
                  <a:lnTo>
                    <a:pt x="7831" y="8389"/>
                  </a:lnTo>
                  <a:lnTo>
                    <a:pt x="7828" y="8402"/>
                  </a:lnTo>
                  <a:lnTo>
                    <a:pt x="7826" y="8415"/>
                  </a:lnTo>
                  <a:lnTo>
                    <a:pt x="7825" y="8428"/>
                  </a:lnTo>
                  <a:lnTo>
                    <a:pt x="7824" y="8441"/>
                  </a:lnTo>
                  <a:lnTo>
                    <a:pt x="7825" y="8455"/>
                  </a:lnTo>
                  <a:lnTo>
                    <a:pt x="7826" y="8467"/>
                  </a:lnTo>
                  <a:lnTo>
                    <a:pt x="7828" y="8480"/>
                  </a:lnTo>
                  <a:lnTo>
                    <a:pt x="7831" y="8492"/>
                  </a:lnTo>
                  <a:lnTo>
                    <a:pt x="7834" y="8504"/>
                  </a:lnTo>
                  <a:lnTo>
                    <a:pt x="7839" y="8516"/>
                  </a:lnTo>
                  <a:lnTo>
                    <a:pt x="7845" y="8528"/>
                  </a:lnTo>
                  <a:lnTo>
                    <a:pt x="7851" y="8540"/>
                  </a:lnTo>
                  <a:lnTo>
                    <a:pt x="7858" y="8552"/>
                  </a:lnTo>
                  <a:lnTo>
                    <a:pt x="7866" y="8562"/>
                  </a:lnTo>
                  <a:lnTo>
                    <a:pt x="7874" y="8572"/>
                  </a:lnTo>
                  <a:lnTo>
                    <a:pt x="7883" y="8582"/>
                  </a:lnTo>
                  <a:lnTo>
                    <a:pt x="7892" y="8591"/>
                  </a:lnTo>
                  <a:lnTo>
                    <a:pt x="7902" y="8599"/>
                  </a:lnTo>
                  <a:lnTo>
                    <a:pt x="7913" y="8606"/>
                  </a:lnTo>
                  <a:lnTo>
                    <a:pt x="7924" y="8613"/>
                  </a:lnTo>
                  <a:lnTo>
                    <a:pt x="7936" y="8619"/>
                  </a:lnTo>
                  <a:lnTo>
                    <a:pt x="7948" y="8625"/>
                  </a:lnTo>
                  <a:lnTo>
                    <a:pt x="7960" y="8630"/>
                  </a:lnTo>
                  <a:lnTo>
                    <a:pt x="7972" y="8633"/>
                  </a:lnTo>
                  <a:lnTo>
                    <a:pt x="7984" y="8636"/>
                  </a:lnTo>
                  <a:lnTo>
                    <a:pt x="7997" y="8638"/>
                  </a:lnTo>
                  <a:lnTo>
                    <a:pt x="8010" y="8640"/>
                  </a:lnTo>
                  <a:lnTo>
                    <a:pt x="8023" y="8640"/>
                  </a:lnTo>
                  <a:lnTo>
                    <a:pt x="8037" y="8640"/>
                  </a:lnTo>
                  <a:lnTo>
                    <a:pt x="8050" y="8638"/>
                  </a:lnTo>
                  <a:lnTo>
                    <a:pt x="8063" y="8636"/>
                  </a:lnTo>
                  <a:lnTo>
                    <a:pt x="8075" y="8633"/>
                  </a:lnTo>
                  <a:lnTo>
                    <a:pt x="8087" y="8630"/>
                  </a:lnTo>
                  <a:lnTo>
                    <a:pt x="8099" y="8625"/>
                  </a:lnTo>
                  <a:lnTo>
                    <a:pt x="8111" y="8619"/>
                  </a:lnTo>
                  <a:lnTo>
                    <a:pt x="8123" y="8613"/>
                  </a:lnTo>
                  <a:lnTo>
                    <a:pt x="8135" y="8606"/>
                  </a:lnTo>
                  <a:lnTo>
                    <a:pt x="8145" y="8599"/>
                  </a:lnTo>
                  <a:lnTo>
                    <a:pt x="8155" y="8591"/>
                  </a:lnTo>
                  <a:lnTo>
                    <a:pt x="8164" y="8582"/>
                  </a:lnTo>
                  <a:lnTo>
                    <a:pt x="8173" y="8573"/>
                  </a:lnTo>
                  <a:lnTo>
                    <a:pt x="8181" y="8562"/>
                  </a:lnTo>
                  <a:lnTo>
                    <a:pt x="8189" y="8552"/>
                  </a:lnTo>
                  <a:lnTo>
                    <a:pt x="8196" y="8540"/>
                  </a:lnTo>
                  <a:lnTo>
                    <a:pt x="8202" y="8528"/>
                  </a:lnTo>
                  <a:lnTo>
                    <a:pt x="8208" y="8517"/>
                  </a:lnTo>
                  <a:lnTo>
                    <a:pt x="8212" y="8505"/>
                  </a:lnTo>
                  <a:lnTo>
                    <a:pt x="8216" y="8493"/>
                  </a:lnTo>
                  <a:lnTo>
                    <a:pt x="8219" y="8481"/>
                  </a:lnTo>
                  <a:lnTo>
                    <a:pt x="8221" y="8468"/>
                  </a:lnTo>
                  <a:lnTo>
                    <a:pt x="8222" y="8455"/>
                  </a:lnTo>
                  <a:lnTo>
                    <a:pt x="8222" y="8441"/>
                  </a:lnTo>
                  <a:lnTo>
                    <a:pt x="8222" y="8441"/>
                  </a:lnTo>
                  <a:lnTo>
                    <a:pt x="8222" y="8435"/>
                  </a:lnTo>
                  <a:lnTo>
                    <a:pt x="8222" y="8422"/>
                  </a:lnTo>
                  <a:lnTo>
                    <a:pt x="8221" y="8409"/>
                  </a:lnTo>
                  <a:lnTo>
                    <a:pt x="8219" y="8397"/>
                  </a:lnTo>
                  <a:lnTo>
                    <a:pt x="8216" y="8385"/>
                  </a:lnTo>
                  <a:lnTo>
                    <a:pt x="8212" y="8373"/>
                  </a:lnTo>
                  <a:lnTo>
                    <a:pt x="8208" y="8361"/>
                  </a:lnTo>
                  <a:lnTo>
                    <a:pt x="8202" y="8350"/>
                  </a:lnTo>
                  <a:lnTo>
                    <a:pt x="8196" y="8338"/>
                  </a:lnTo>
                  <a:lnTo>
                    <a:pt x="8189" y="8327"/>
                  </a:lnTo>
                  <a:lnTo>
                    <a:pt x="8182" y="8317"/>
                  </a:lnTo>
                  <a:lnTo>
                    <a:pt x="8174" y="8307"/>
                  </a:lnTo>
                  <a:lnTo>
                    <a:pt x="8166" y="8298"/>
                  </a:lnTo>
                  <a:lnTo>
                    <a:pt x="8157" y="8290"/>
                  </a:lnTo>
                  <a:lnTo>
                    <a:pt x="8147" y="8282"/>
                  </a:lnTo>
                  <a:lnTo>
                    <a:pt x="8137" y="8275"/>
                  </a:lnTo>
                  <a:lnTo>
                    <a:pt x="8126" y="8268"/>
                  </a:lnTo>
                  <a:lnTo>
                    <a:pt x="8115" y="8262"/>
                  </a:lnTo>
                  <a:lnTo>
                    <a:pt x="8104" y="8257"/>
                  </a:lnTo>
                  <a:lnTo>
                    <a:pt x="8092" y="8253"/>
                  </a:lnTo>
                  <a:lnTo>
                    <a:pt x="8081" y="8249"/>
                  </a:lnTo>
                  <a:lnTo>
                    <a:pt x="8070" y="8246"/>
                  </a:lnTo>
                  <a:lnTo>
                    <a:pt x="8058" y="8244"/>
                  </a:lnTo>
                  <a:lnTo>
                    <a:pt x="8046" y="8243"/>
                  </a:lnTo>
                  <a:lnTo>
                    <a:pt x="8033" y="8242"/>
                  </a:lnTo>
                  <a:close/>
                  <a:moveTo>
                    <a:pt x="7989" y="8577"/>
                  </a:moveTo>
                  <a:lnTo>
                    <a:pt x="7948" y="8577"/>
                  </a:lnTo>
                  <a:lnTo>
                    <a:pt x="7948" y="8315"/>
                  </a:lnTo>
                  <a:lnTo>
                    <a:pt x="7948" y="8315"/>
                  </a:lnTo>
                  <a:lnTo>
                    <a:pt x="7967" y="8312"/>
                  </a:lnTo>
                  <a:lnTo>
                    <a:pt x="7985" y="8311"/>
                  </a:lnTo>
                  <a:lnTo>
                    <a:pt x="8003" y="8309"/>
                  </a:lnTo>
                  <a:lnTo>
                    <a:pt x="8022" y="8309"/>
                  </a:lnTo>
                  <a:lnTo>
                    <a:pt x="8022" y="8309"/>
                  </a:lnTo>
                  <a:lnTo>
                    <a:pt x="8032" y="8309"/>
                  </a:lnTo>
                  <a:lnTo>
                    <a:pt x="8041" y="8309"/>
                  </a:lnTo>
                  <a:lnTo>
                    <a:pt x="8050" y="8310"/>
                  </a:lnTo>
                  <a:lnTo>
                    <a:pt x="8059" y="8312"/>
                  </a:lnTo>
                  <a:lnTo>
                    <a:pt x="8068" y="8314"/>
                  </a:lnTo>
                  <a:lnTo>
                    <a:pt x="8076" y="8316"/>
                  </a:lnTo>
                  <a:lnTo>
                    <a:pt x="8085" y="8319"/>
                  </a:lnTo>
                  <a:lnTo>
                    <a:pt x="8093" y="8323"/>
                  </a:lnTo>
                  <a:lnTo>
                    <a:pt x="8101" y="8327"/>
                  </a:lnTo>
                  <a:lnTo>
                    <a:pt x="8101" y="8327"/>
                  </a:lnTo>
                  <a:lnTo>
                    <a:pt x="8102" y="8327"/>
                  </a:lnTo>
                  <a:lnTo>
                    <a:pt x="8102" y="8328"/>
                  </a:lnTo>
                  <a:lnTo>
                    <a:pt x="8102" y="8328"/>
                  </a:lnTo>
                  <a:lnTo>
                    <a:pt x="8102" y="8328"/>
                  </a:lnTo>
                  <a:lnTo>
                    <a:pt x="8103" y="8328"/>
                  </a:lnTo>
                  <a:lnTo>
                    <a:pt x="8103" y="8328"/>
                  </a:lnTo>
                  <a:lnTo>
                    <a:pt x="8103" y="8329"/>
                  </a:lnTo>
                  <a:lnTo>
                    <a:pt x="8104" y="8329"/>
                  </a:lnTo>
                  <a:lnTo>
                    <a:pt x="8104" y="8329"/>
                  </a:lnTo>
                  <a:lnTo>
                    <a:pt x="8104" y="8329"/>
                  </a:lnTo>
                  <a:lnTo>
                    <a:pt x="8104" y="8329"/>
                  </a:lnTo>
                  <a:lnTo>
                    <a:pt x="8104" y="8329"/>
                  </a:lnTo>
                  <a:lnTo>
                    <a:pt x="8109" y="8333"/>
                  </a:lnTo>
                  <a:lnTo>
                    <a:pt x="8111" y="8335"/>
                  </a:lnTo>
                  <a:lnTo>
                    <a:pt x="8113" y="8337"/>
                  </a:lnTo>
                  <a:lnTo>
                    <a:pt x="8115" y="8339"/>
                  </a:lnTo>
                  <a:lnTo>
                    <a:pt x="8117" y="8342"/>
                  </a:lnTo>
                  <a:lnTo>
                    <a:pt x="8118" y="8344"/>
                  </a:lnTo>
                  <a:lnTo>
                    <a:pt x="8120" y="8347"/>
                  </a:lnTo>
                  <a:lnTo>
                    <a:pt x="8122" y="8351"/>
                  </a:lnTo>
                  <a:lnTo>
                    <a:pt x="8124" y="8354"/>
                  </a:lnTo>
                  <a:lnTo>
                    <a:pt x="8125" y="8358"/>
                  </a:lnTo>
                  <a:lnTo>
                    <a:pt x="8126" y="8362"/>
                  </a:lnTo>
                  <a:lnTo>
                    <a:pt x="8127" y="8366"/>
                  </a:lnTo>
                  <a:lnTo>
                    <a:pt x="8128" y="8370"/>
                  </a:lnTo>
                  <a:lnTo>
                    <a:pt x="8128" y="8374"/>
                  </a:lnTo>
                  <a:lnTo>
                    <a:pt x="8128" y="8378"/>
                  </a:lnTo>
                  <a:lnTo>
                    <a:pt x="8128" y="8383"/>
                  </a:lnTo>
                  <a:lnTo>
                    <a:pt x="8128" y="8383"/>
                  </a:lnTo>
                  <a:lnTo>
                    <a:pt x="8128" y="8387"/>
                  </a:lnTo>
                  <a:lnTo>
                    <a:pt x="8127" y="8391"/>
                  </a:lnTo>
                  <a:lnTo>
                    <a:pt x="8126" y="8395"/>
                  </a:lnTo>
                  <a:lnTo>
                    <a:pt x="8125" y="8399"/>
                  </a:lnTo>
                  <a:lnTo>
                    <a:pt x="8124" y="8402"/>
                  </a:lnTo>
                  <a:lnTo>
                    <a:pt x="8123" y="8406"/>
                  </a:lnTo>
                  <a:lnTo>
                    <a:pt x="8121" y="8410"/>
                  </a:lnTo>
                  <a:lnTo>
                    <a:pt x="8119" y="8413"/>
                  </a:lnTo>
                  <a:lnTo>
                    <a:pt x="8117" y="8417"/>
                  </a:lnTo>
                  <a:lnTo>
                    <a:pt x="8114" y="8421"/>
                  </a:lnTo>
                  <a:lnTo>
                    <a:pt x="8111" y="8424"/>
                  </a:lnTo>
                  <a:lnTo>
                    <a:pt x="8108" y="8427"/>
                  </a:lnTo>
                  <a:lnTo>
                    <a:pt x="8105" y="8430"/>
                  </a:lnTo>
                  <a:lnTo>
                    <a:pt x="8102" y="8432"/>
                  </a:lnTo>
                  <a:lnTo>
                    <a:pt x="8099" y="8435"/>
                  </a:lnTo>
                  <a:lnTo>
                    <a:pt x="8095" y="8437"/>
                  </a:lnTo>
                  <a:lnTo>
                    <a:pt x="8093" y="8438"/>
                  </a:lnTo>
                  <a:lnTo>
                    <a:pt x="8091" y="8440"/>
                  </a:lnTo>
                  <a:lnTo>
                    <a:pt x="8088" y="8441"/>
                  </a:lnTo>
                  <a:lnTo>
                    <a:pt x="8086" y="8442"/>
                  </a:lnTo>
                  <a:lnTo>
                    <a:pt x="8084" y="8442"/>
                  </a:lnTo>
                  <a:lnTo>
                    <a:pt x="8082" y="8443"/>
                  </a:lnTo>
                  <a:lnTo>
                    <a:pt x="8079" y="8444"/>
                  </a:lnTo>
                  <a:lnTo>
                    <a:pt x="8077" y="8444"/>
                  </a:lnTo>
                  <a:lnTo>
                    <a:pt x="8077" y="8444"/>
                  </a:lnTo>
                  <a:lnTo>
                    <a:pt x="8081" y="8445"/>
                  </a:lnTo>
                  <a:lnTo>
                    <a:pt x="8085" y="8447"/>
                  </a:lnTo>
                  <a:lnTo>
                    <a:pt x="8089" y="8449"/>
                  </a:lnTo>
                  <a:lnTo>
                    <a:pt x="8092" y="8451"/>
                  </a:lnTo>
                  <a:lnTo>
                    <a:pt x="8096" y="8453"/>
                  </a:lnTo>
                  <a:lnTo>
                    <a:pt x="8099" y="8456"/>
                  </a:lnTo>
                  <a:lnTo>
                    <a:pt x="8102" y="8460"/>
                  </a:lnTo>
                  <a:lnTo>
                    <a:pt x="8105" y="8463"/>
                  </a:lnTo>
                  <a:lnTo>
                    <a:pt x="8108" y="8468"/>
                  </a:lnTo>
                  <a:lnTo>
                    <a:pt x="8110" y="8472"/>
                  </a:lnTo>
                  <a:lnTo>
                    <a:pt x="8112" y="8477"/>
                  </a:lnTo>
                  <a:lnTo>
                    <a:pt x="8114" y="8482"/>
                  </a:lnTo>
                  <a:lnTo>
                    <a:pt x="8116" y="8487"/>
                  </a:lnTo>
                  <a:lnTo>
                    <a:pt x="8118" y="8493"/>
                  </a:lnTo>
                  <a:lnTo>
                    <a:pt x="8120" y="8506"/>
                  </a:lnTo>
                  <a:lnTo>
                    <a:pt x="8120" y="8506"/>
                  </a:lnTo>
                  <a:lnTo>
                    <a:pt x="8121" y="8515"/>
                  </a:lnTo>
                  <a:lnTo>
                    <a:pt x="8122" y="8523"/>
                  </a:lnTo>
                  <a:lnTo>
                    <a:pt x="8124" y="8531"/>
                  </a:lnTo>
                  <a:lnTo>
                    <a:pt x="8126" y="8539"/>
                  </a:lnTo>
                  <a:lnTo>
                    <a:pt x="8128" y="8547"/>
                  </a:lnTo>
                  <a:lnTo>
                    <a:pt x="8131" y="8554"/>
                  </a:lnTo>
                  <a:lnTo>
                    <a:pt x="8137" y="8570"/>
                  </a:lnTo>
                  <a:lnTo>
                    <a:pt x="8093" y="8570"/>
                  </a:lnTo>
                  <a:lnTo>
                    <a:pt x="8093" y="8570"/>
                  </a:lnTo>
                  <a:lnTo>
                    <a:pt x="8090" y="8562"/>
                  </a:lnTo>
                  <a:lnTo>
                    <a:pt x="8086" y="8554"/>
                  </a:lnTo>
                  <a:lnTo>
                    <a:pt x="8084" y="8546"/>
                  </a:lnTo>
                  <a:lnTo>
                    <a:pt x="8081" y="8538"/>
                  </a:lnTo>
                  <a:lnTo>
                    <a:pt x="8079" y="8529"/>
                  </a:lnTo>
                  <a:lnTo>
                    <a:pt x="8077" y="8521"/>
                  </a:lnTo>
                  <a:lnTo>
                    <a:pt x="8076" y="8512"/>
                  </a:lnTo>
                  <a:lnTo>
                    <a:pt x="8075" y="8503"/>
                  </a:lnTo>
                  <a:lnTo>
                    <a:pt x="8075" y="8503"/>
                  </a:lnTo>
                  <a:lnTo>
                    <a:pt x="8075" y="8500"/>
                  </a:lnTo>
                  <a:lnTo>
                    <a:pt x="8075" y="8497"/>
                  </a:lnTo>
                  <a:lnTo>
                    <a:pt x="8074" y="8494"/>
                  </a:lnTo>
                  <a:lnTo>
                    <a:pt x="8074" y="8492"/>
                  </a:lnTo>
                  <a:lnTo>
                    <a:pt x="8073" y="8489"/>
                  </a:lnTo>
                  <a:lnTo>
                    <a:pt x="8072" y="8486"/>
                  </a:lnTo>
                  <a:lnTo>
                    <a:pt x="8071" y="8484"/>
                  </a:lnTo>
                  <a:lnTo>
                    <a:pt x="8069" y="8481"/>
                  </a:lnTo>
                  <a:lnTo>
                    <a:pt x="8067" y="8478"/>
                  </a:lnTo>
                  <a:lnTo>
                    <a:pt x="8065" y="8476"/>
                  </a:lnTo>
                  <a:lnTo>
                    <a:pt x="8064" y="8473"/>
                  </a:lnTo>
                  <a:lnTo>
                    <a:pt x="8061" y="8471"/>
                  </a:lnTo>
                  <a:lnTo>
                    <a:pt x="8059" y="8469"/>
                  </a:lnTo>
                  <a:lnTo>
                    <a:pt x="8057" y="8467"/>
                  </a:lnTo>
                  <a:lnTo>
                    <a:pt x="8054" y="8465"/>
                  </a:lnTo>
                  <a:lnTo>
                    <a:pt x="8051" y="8463"/>
                  </a:lnTo>
                  <a:lnTo>
                    <a:pt x="8048" y="8462"/>
                  </a:lnTo>
                  <a:lnTo>
                    <a:pt x="8045" y="8460"/>
                  </a:lnTo>
                  <a:lnTo>
                    <a:pt x="8042" y="8459"/>
                  </a:lnTo>
                  <a:lnTo>
                    <a:pt x="8039" y="8458"/>
                  </a:lnTo>
                  <a:lnTo>
                    <a:pt x="8036" y="8458"/>
                  </a:lnTo>
                  <a:lnTo>
                    <a:pt x="8033" y="8457"/>
                  </a:lnTo>
                  <a:lnTo>
                    <a:pt x="8029" y="8457"/>
                  </a:lnTo>
                  <a:lnTo>
                    <a:pt x="8026" y="8457"/>
                  </a:lnTo>
                  <a:lnTo>
                    <a:pt x="8019" y="8457"/>
                  </a:lnTo>
                  <a:lnTo>
                    <a:pt x="7989" y="8457"/>
                  </a:lnTo>
                  <a:lnTo>
                    <a:pt x="7989" y="8577"/>
                  </a:lnTo>
                  <a:close/>
                  <a:moveTo>
                    <a:pt x="7989" y="8432"/>
                  </a:moveTo>
                  <a:lnTo>
                    <a:pt x="8019" y="8432"/>
                  </a:lnTo>
                  <a:lnTo>
                    <a:pt x="8032" y="8432"/>
                  </a:lnTo>
                  <a:lnTo>
                    <a:pt x="8038" y="8431"/>
                  </a:lnTo>
                  <a:lnTo>
                    <a:pt x="8044" y="8430"/>
                  </a:lnTo>
                  <a:lnTo>
                    <a:pt x="8049" y="8428"/>
                  </a:lnTo>
                  <a:lnTo>
                    <a:pt x="8054" y="8427"/>
                  </a:lnTo>
                  <a:lnTo>
                    <a:pt x="8059" y="8424"/>
                  </a:lnTo>
                  <a:lnTo>
                    <a:pt x="8063" y="8422"/>
                  </a:lnTo>
                  <a:lnTo>
                    <a:pt x="8067" y="8419"/>
                  </a:lnTo>
                  <a:lnTo>
                    <a:pt x="8071" y="8416"/>
                  </a:lnTo>
                  <a:lnTo>
                    <a:pt x="8074" y="8412"/>
                  </a:lnTo>
                  <a:lnTo>
                    <a:pt x="8076" y="8408"/>
                  </a:lnTo>
                  <a:lnTo>
                    <a:pt x="8078" y="8404"/>
                  </a:lnTo>
                  <a:lnTo>
                    <a:pt x="8080" y="8399"/>
                  </a:lnTo>
                  <a:lnTo>
                    <a:pt x="8081" y="8393"/>
                  </a:lnTo>
                  <a:lnTo>
                    <a:pt x="8081" y="8387"/>
                  </a:lnTo>
                  <a:lnTo>
                    <a:pt x="8081" y="8383"/>
                  </a:lnTo>
                  <a:lnTo>
                    <a:pt x="8080" y="8379"/>
                  </a:lnTo>
                  <a:lnTo>
                    <a:pt x="8079" y="8375"/>
                  </a:lnTo>
                  <a:lnTo>
                    <a:pt x="8078" y="8371"/>
                  </a:lnTo>
                  <a:lnTo>
                    <a:pt x="8076" y="8367"/>
                  </a:lnTo>
                  <a:lnTo>
                    <a:pt x="8073" y="8363"/>
                  </a:lnTo>
                  <a:lnTo>
                    <a:pt x="8070" y="8359"/>
                  </a:lnTo>
                  <a:lnTo>
                    <a:pt x="8067" y="8356"/>
                  </a:lnTo>
                  <a:lnTo>
                    <a:pt x="8063" y="8353"/>
                  </a:lnTo>
                  <a:lnTo>
                    <a:pt x="8059" y="8350"/>
                  </a:lnTo>
                  <a:lnTo>
                    <a:pt x="8053" y="8347"/>
                  </a:lnTo>
                  <a:lnTo>
                    <a:pt x="8048" y="8345"/>
                  </a:lnTo>
                  <a:lnTo>
                    <a:pt x="8042" y="8343"/>
                  </a:lnTo>
                  <a:lnTo>
                    <a:pt x="8035" y="8342"/>
                  </a:lnTo>
                  <a:lnTo>
                    <a:pt x="8027" y="8341"/>
                  </a:lnTo>
                  <a:lnTo>
                    <a:pt x="8019" y="8341"/>
                  </a:lnTo>
                  <a:lnTo>
                    <a:pt x="8019" y="8341"/>
                  </a:lnTo>
                  <a:lnTo>
                    <a:pt x="8004" y="8341"/>
                  </a:lnTo>
                  <a:lnTo>
                    <a:pt x="7989" y="8341"/>
                  </a:lnTo>
                  <a:lnTo>
                    <a:pt x="7989" y="843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1" noProof="0" dirty="0"/>
            </a:p>
          </p:txBody>
        </p:sp>
      </p:grpSp>
      <p:sp>
        <p:nvSpPr>
          <p:cNvPr id="12" name="Foliennummernplatzhalter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17" name="Content"/>
          <p:cNvSpPr>
            <a:spLocks noGrp="1"/>
          </p:cNvSpPr>
          <p:nvPr>
            <p:ph idx="1" hasCustomPrompt="1"/>
          </p:nvPr>
        </p:nvSpPr>
        <p:spPr>
          <a:xfrm>
            <a:off x="838200" y="2015999"/>
            <a:ext cx="10515600" cy="3809887"/>
          </a:xfrm>
        </p:spPr>
        <p:txBody>
          <a:bodyPr/>
          <a:lstStyle/>
          <a:p>
            <a:pPr lvl="0"/>
            <a:r>
              <a:rPr lang="en-US" noProof="0" dirty="0"/>
              <a:t>First level text (Arial 18pt)</a:t>
            </a:r>
          </a:p>
          <a:p>
            <a:pPr lvl="1"/>
            <a:r>
              <a:rPr lang="en-US" noProof="0" dirty="0"/>
              <a:t>Second level (Arial 16pt)</a:t>
            </a:r>
          </a:p>
          <a:p>
            <a:pPr lvl="2"/>
            <a:r>
              <a:rPr lang="en-US" noProof="0" dirty="0"/>
              <a:t>Third level (Arial 16pt)</a:t>
            </a:r>
          </a:p>
          <a:p>
            <a:pPr lvl="3"/>
            <a:r>
              <a:rPr lang="en-US" noProof="0" dirty="0"/>
              <a:t>Fourth level (Arial 14pt)</a:t>
            </a:r>
          </a:p>
          <a:p>
            <a:pPr lvl="4"/>
            <a:r>
              <a:rPr lang="en-US" noProof="0" dirty="0"/>
              <a:t>Fifth level (Arial 12pt)</a:t>
            </a:r>
          </a:p>
        </p:txBody>
      </p:sp>
      <p:sp>
        <p:nvSpPr>
          <p:cNvPr id="14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Subline (Arial 16pt)</a:t>
            </a: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noProof="0" dirty="0"/>
              <a:t>Title (Arial 28pt)</a:t>
            </a:r>
          </a:p>
        </p:txBody>
      </p:sp>
    </p:spTree>
    <p:extLst>
      <p:ext uri="{BB962C8B-B14F-4D97-AF65-F5344CB8AC3E}">
        <p14:creationId xmlns:p14="http://schemas.microsoft.com/office/powerpoint/2010/main" val="1742667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iennummernplatzhalter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sz="half" idx="2" hasCustomPrompt="1"/>
          </p:nvPr>
        </p:nvSpPr>
        <p:spPr>
          <a:xfrm>
            <a:off x="6172200" y="2015999"/>
            <a:ext cx="5180400" cy="3809887"/>
          </a:xfrm>
        </p:spPr>
        <p:txBody>
          <a:bodyPr/>
          <a:lstStyle/>
          <a:p>
            <a:pPr lvl="0"/>
            <a:r>
              <a:rPr lang="en-US" noProof="0" dirty="0"/>
              <a:t>First level text (Arial 18pt)</a:t>
            </a:r>
          </a:p>
          <a:p>
            <a:pPr lvl="1"/>
            <a:r>
              <a:rPr lang="en-US" noProof="0" dirty="0"/>
              <a:t>Second level (Arial 16pt)</a:t>
            </a:r>
          </a:p>
          <a:p>
            <a:pPr lvl="2"/>
            <a:r>
              <a:rPr lang="en-US" noProof="0" dirty="0"/>
              <a:t>Third level (Arial 16pt)</a:t>
            </a:r>
          </a:p>
          <a:p>
            <a:pPr lvl="3"/>
            <a:r>
              <a:rPr lang="en-US" noProof="0" dirty="0"/>
              <a:t>Fourth level (Arial 14pt)</a:t>
            </a:r>
          </a:p>
          <a:p>
            <a:pPr lvl="4"/>
            <a:r>
              <a:rPr lang="en-US" noProof="0" dirty="0"/>
              <a:t>Fifth level (Arial 12pt)</a:t>
            </a:r>
          </a:p>
        </p:txBody>
      </p:sp>
      <p:sp>
        <p:nvSpPr>
          <p:cNvPr id="3" name="Inhaltsplatzhalter 1"/>
          <p:cNvSpPr>
            <a:spLocks noGrp="1"/>
          </p:cNvSpPr>
          <p:nvPr>
            <p:ph sz="half" idx="1" hasCustomPrompt="1"/>
          </p:nvPr>
        </p:nvSpPr>
        <p:spPr>
          <a:xfrm>
            <a:off x="838200" y="2015999"/>
            <a:ext cx="5180400" cy="3809887"/>
          </a:xfrm>
        </p:spPr>
        <p:txBody>
          <a:bodyPr/>
          <a:lstStyle/>
          <a:p>
            <a:pPr lvl="0"/>
            <a:r>
              <a:rPr lang="en-US" noProof="0" dirty="0"/>
              <a:t>First level text (Arial 18pt)</a:t>
            </a:r>
          </a:p>
          <a:p>
            <a:pPr lvl="1"/>
            <a:r>
              <a:rPr lang="en-US" noProof="0" dirty="0"/>
              <a:t>Second level (Arial 16pt)</a:t>
            </a:r>
          </a:p>
          <a:p>
            <a:pPr lvl="2"/>
            <a:r>
              <a:rPr lang="en-US" noProof="0" dirty="0"/>
              <a:t>Third level (Arial 16pt)</a:t>
            </a:r>
          </a:p>
          <a:p>
            <a:pPr lvl="3"/>
            <a:r>
              <a:rPr lang="en-US" noProof="0" dirty="0"/>
              <a:t>Fourth level (Arial 14pt)</a:t>
            </a:r>
          </a:p>
          <a:p>
            <a:pPr lvl="4"/>
            <a:r>
              <a:rPr lang="en-US" noProof="0" dirty="0"/>
              <a:t>Fifth level (Arial 12pt)</a:t>
            </a:r>
          </a:p>
        </p:txBody>
      </p:sp>
      <p:sp>
        <p:nvSpPr>
          <p:cNvPr id="13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Subline (Arial 16pt)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noProof="0" dirty="0"/>
              <a:t>Title (Arial 28pt)</a:t>
            </a:r>
          </a:p>
        </p:txBody>
      </p:sp>
    </p:spTree>
    <p:extLst>
      <p:ext uri="{BB962C8B-B14F-4D97-AF65-F5344CB8AC3E}">
        <p14:creationId xmlns:p14="http://schemas.microsoft.com/office/powerpoint/2010/main" val="5879858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no 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iennummernplatzhalter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sz="half" idx="2" hasCustomPrompt="1"/>
          </p:nvPr>
        </p:nvSpPr>
        <p:spPr>
          <a:xfrm>
            <a:off x="6172200" y="2015999"/>
            <a:ext cx="5180400" cy="3809887"/>
          </a:xfrm>
        </p:spPr>
        <p:txBody>
          <a:bodyPr/>
          <a:lstStyle/>
          <a:p>
            <a:pPr lvl="0"/>
            <a:r>
              <a:rPr lang="en-US" noProof="0" dirty="0"/>
              <a:t>First level text (Arial 18pt)</a:t>
            </a:r>
          </a:p>
          <a:p>
            <a:pPr lvl="1"/>
            <a:r>
              <a:rPr lang="en-US" noProof="0" dirty="0"/>
              <a:t>Second level (Arial 16pt)</a:t>
            </a:r>
          </a:p>
          <a:p>
            <a:pPr lvl="2"/>
            <a:r>
              <a:rPr lang="en-US" noProof="0" dirty="0"/>
              <a:t>Third level (Arial 16pt)</a:t>
            </a:r>
          </a:p>
          <a:p>
            <a:pPr lvl="3"/>
            <a:r>
              <a:rPr lang="en-US" noProof="0" dirty="0"/>
              <a:t>Fourth level (Arial 14pt)</a:t>
            </a:r>
          </a:p>
          <a:p>
            <a:pPr lvl="4"/>
            <a:r>
              <a:rPr lang="en-US" noProof="0" dirty="0"/>
              <a:t>Fifth level (Arial 12pt)</a:t>
            </a:r>
          </a:p>
        </p:txBody>
      </p:sp>
      <p:sp>
        <p:nvSpPr>
          <p:cNvPr id="3" name="Inhaltsplatzhalter 1"/>
          <p:cNvSpPr>
            <a:spLocks noGrp="1"/>
          </p:cNvSpPr>
          <p:nvPr>
            <p:ph sz="half" idx="1" hasCustomPrompt="1"/>
          </p:nvPr>
        </p:nvSpPr>
        <p:spPr>
          <a:xfrm>
            <a:off x="838200" y="2015999"/>
            <a:ext cx="5180400" cy="3809887"/>
          </a:xfrm>
        </p:spPr>
        <p:txBody>
          <a:bodyPr/>
          <a:lstStyle/>
          <a:p>
            <a:pPr lvl="0"/>
            <a:r>
              <a:rPr lang="en-US" noProof="0" dirty="0"/>
              <a:t>First level text (Arial 18pt)</a:t>
            </a:r>
          </a:p>
          <a:p>
            <a:pPr lvl="1"/>
            <a:r>
              <a:rPr lang="en-US" noProof="0" dirty="0"/>
              <a:t>Second level (Arial 16pt)</a:t>
            </a:r>
          </a:p>
          <a:p>
            <a:pPr lvl="2"/>
            <a:r>
              <a:rPr lang="en-US" noProof="0" dirty="0"/>
              <a:t>Third level (Arial 16pt)</a:t>
            </a:r>
          </a:p>
          <a:p>
            <a:pPr lvl="3"/>
            <a:r>
              <a:rPr lang="en-US" noProof="0" dirty="0"/>
              <a:t>Fourth level (Arial 14pt)</a:t>
            </a:r>
          </a:p>
          <a:p>
            <a:pPr lvl="4"/>
            <a:r>
              <a:rPr lang="en-US" noProof="0" dirty="0"/>
              <a:t>Fifth level (Arial 12pt)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noProof="0" dirty="0"/>
              <a:t>Title (Arial 28pt)</a:t>
            </a:r>
          </a:p>
        </p:txBody>
      </p:sp>
    </p:spTree>
    <p:extLst>
      <p:ext uri="{BB962C8B-B14F-4D97-AF65-F5344CB8AC3E}">
        <p14:creationId xmlns:p14="http://schemas.microsoft.com/office/powerpoint/2010/main" val="20340385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iennummernplatzhalter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17" name="Inhaltsplatzhalter 3"/>
          <p:cNvSpPr>
            <a:spLocks noGrp="1"/>
          </p:cNvSpPr>
          <p:nvPr>
            <p:ph sz="half" idx="33" hasCustomPrompt="1"/>
          </p:nvPr>
        </p:nvSpPr>
        <p:spPr>
          <a:xfrm>
            <a:off x="7968836" y="2015999"/>
            <a:ext cx="3383999" cy="3809887"/>
          </a:xfrm>
        </p:spPr>
        <p:txBody>
          <a:bodyPr/>
          <a:lstStyle>
            <a:lvl1pPr>
              <a:defRPr sz="1600" baseline="0"/>
            </a:lvl1pPr>
            <a:lvl2pPr>
              <a:defRPr sz="1400" baseline="0"/>
            </a:lvl2pPr>
            <a:lvl3pPr>
              <a:defRPr sz="1400" baseline="0"/>
            </a:lvl3pPr>
            <a:lvl4pPr>
              <a:defRPr sz="1200" baseline="0"/>
            </a:lvl4pPr>
            <a:lvl5pPr>
              <a:defRPr sz="1200" baseline="0"/>
            </a:lvl5pPr>
          </a:lstStyle>
          <a:p>
            <a:pPr lvl="0"/>
            <a:r>
              <a:rPr lang="en-US" noProof="0" dirty="0"/>
              <a:t>First level text (Arial 16pt)</a:t>
            </a:r>
          </a:p>
          <a:p>
            <a:pPr lvl="1"/>
            <a:r>
              <a:rPr lang="en-US" noProof="0" dirty="0"/>
              <a:t>Second level (Arial 14pt)</a:t>
            </a:r>
          </a:p>
          <a:p>
            <a:pPr lvl="2"/>
            <a:r>
              <a:rPr lang="en-US" noProof="0" dirty="0"/>
              <a:t>Third level (Arial 14pt)</a:t>
            </a:r>
          </a:p>
          <a:p>
            <a:pPr lvl="3"/>
            <a:r>
              <a:rPr lang="en-US" noProof="0" dirty="0"/>
              <a:t>Fourth level (Arial 12pt)</a:t>
            </a:r>
          </a:p>
          <a:p>
            <a:pPr lvl="4"/>
            <a:r>
              <a:rPr lang="en-US" noProof="0" dirty="0"/>
              <a:t>Fifth level (Arial 12pt)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sz="half" idx="2" hasCustomPrompt="1"/>
          </p:nvPr>
        </p:nvSpPr>
        <p:spPr>
          <a:xfrm>
            <a:off x="4404001" y="2015999"/>
            <a:ext cx="3383999" cy="3809887"/>
          </a:xfrm>
        </p:spPr>
        <p:txBody>
          <a:bodyPr/>
          <a:lstStyle>
            <a:lvl1pPr>
              <a:defRPr sz="1600" baseline="0"/>
            </a:lvl1pPr>
            <a:lvl2pPr>
              <a:defRPr sz="1400" baseline="0"/>
            </a:lvl2pPr>
            <a:lvl3pPr>
              <a:defRPr sz="1400" baseline="0"/>
            </a:lvl3pPr>
            <a:lvl4pPr>
              <a:defRPr sz="1200" baseline="0"/>
            </a:lvl4pPr>
            <a:lvl5pPr>
              <a:defRPr sz="1200" baseline="0"/>
            </a:lvl5pPr>
          </a:lstStyle>
          <a:p>
            <a:pPr lvl="0"/>
            <a:r>
              <a:rPr lang="en-US" noProof="0" dirty="0"/>
              <a:t>First level text (Arial 16pt)</a:t>
            </a:r>
          </a:p>
          <a:p>
            <a:pPr lvl="1"/>
            <a:r>
              <a:rPr lang="en-US" noProof="0" dirty="0"/>
              <a:t>Second level (Arial 14pt)</a:t>
            </a:r>
          </a:p>
          <a:p>
            <a:pPr lvl="2"/>
            <a:r>
              <a:rPr lang="en-US" noProof="0" dirty="0"/>
              <a:t>Third level (Arial 14pt)</a:t>
            </a:r>
          </a:p>
          <a:p>
            <a:pPr lvl="3"/>
            <a:r>
              <a:rPr lang="en-US" noProof="0" dirty="0"/>
              <a:t>Fourth level (Arial 12pt)</a:t>
            </a:r>
          </a:p>
          <a:p>
            <a:pPr lvl="4"/>
            <a:r>
              <a:rPr lang="en-US" noProof="0" dirty="0"/>
              <a:t>Fifth level (Arial 12pt)</a:t>
            </a:r>
          </a:p>
        </p:txBody>
      </p:sp>
      <p:sp>
        <p:nvSpPr>
          <p:cNvPr id="3" name="Inhaltsplatzhalter 1"/>
          <p:cNvSpPr>
            <a:spLocks noGrp="1"/>
          </p:cNvSpPr>
          <p:nvPr>
            <p:ph sz="half" idx="1" hasCustomPrompt="1"/>
          </p:nvPr>
        </p:nvSpPr>
        <p:spPr>
          <a:xfrm>
            <a:off x="838200" y="2015999"/>
            <a:ext cx="3384000" cy="3809887"/>
          </a:xfrm>
        </p:spPr>
        <p:txBody>
          <a:bodyPr/>
          <a:lstStyle>
            <a:lvl1pPr>
              <a:defRPr sz="1600" baseline="0"/>
            </a:lvl1pPr>
            <a:lvl2pPr>
              <a:defRPr sz="1400" baseline="0"/>
            </a:lvl2pPr>
            <a:lvl3pPr>
              <a:defRPr sz="1400" baseline="0"/>
            </a:lvl3pPr>
            <a:lvl4pPr>
              <a:defRPr sz="1200" baseline="0"/>
            </a:lvl4pPr>
          </a:lstStyle>
          <a:p>
            <a:pPr lvl="0"/>
            <a:r>
              <a:rPr lang="en-US" noProof="0" dirty="0"/>
              <a:t>First level text (Arial 16pt)</a:t>
            </a:r>
          </a:p>
          <a:p>
            <a:pPr lvl="1"/>
            <a:r>
              <a:rPr lang="en-US" noProof="0" dirty="0"/>
              <a:t>Second level (Arial 14pt)</a:t>
            </a:r>
          </a:p>
          <a:p>
            <a:pPr lvl="2"/>
            <a:r>
              <a:rPr lang="en-US" noProof="0" dirty="0"/>
              <a:t>Third level (Arial 14pt)</a:t>
            </a:r>
          </a:p>
          <a:p>
            <a:pPr lvl="3"/>
            <a:r>
              <a:rPr lang="en-US" noProof="0" dirty="0"/>
              <a:t>Fourth level (Arial 12pt)</a:t>
            </a:r>
          </a:p>
          <a:p>
            <a:pPr lvl="4"/>
            <a:r>
              <a:rPr lang="en-US" noProof="0" dirty="0"/>
              <a:t>Fifth level (Arial 12pt)</a:t>
            </a:r>
          </a:p>
        </p:txBody>
      </p:sp>
      <p:sp>
        <p:nvSpPr>
          <p:cNvPr id="13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Subline (Arial 16pt)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noProof="0" dirty="0"/>
              <a:t>Title (Arial 28pt)</a:t>
            </a:r>
          </a:p>
        </p:txBody>
      </p:sp>
    </p:spTree>
    <p:extLst>
      <p:ext uri="{BB962C8B-B14F-4D97-AF65-F5344CB8AC3E}">
        <p14:creationId xmlns:p14="http://schemas.microsoft.com/office/powerpoint/2010/main" val="3064158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iennummernplatzhalter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sz="half" idx="2" hasCustomPrompt="1"/>
          </p:nvPr>
        </p:nvSpPr>
        <p:spPr>
          <a:xfrm>
            <a:off x="6172200" y="2465951"/>
            <a:ext cx="4532400" cy="1378191"/>
          </a:xfrm>
        </p:spPr>
        <p:txBody>
          <a:bodyPr/>
          <a:lstStyle>
            <a:lvl1pPr>
              <a:defRPr sz="1600" baseline="0"/>
            </a:lvl1pPr>
            <a:lvl2pPr>
              <a:defRPr sz="1400" baseline="0"/>
            </a:lvl2pPr>
            <a:lvl3pPr>
              <a:defRPr sz="1400" baseline="0"/>
            </a:lvl3pPr>
            <a:lvl4pPr>
              <a:defRPr sz="1200" baseline="0"/>
            </a:lvl4pPr>
            <a:lvl5pPr>
              <a:defRPr sz="1200" baseline="0"/>
            </a:lvl5pPr>
          </a:lstStyle>
          <a:p>
            <a:pPr lvl="0"/>
            <a:r>
              <a:rPr lang="en-US" noProof="0" dirty="0"/>
              <a:t>First level text (Arial 16pt)</a:t>
            </a:r>
          </a:p>
          <a:p>
            <a:pPr lvl="1"/>
            <a:r>
              <a:rPr lang="en-US" noProof="0" dirty="0"/>
              <a:t>Second level (Arial 14pt)</a:t>
            </a:r>
          </a:p>
          <a:p>
            <a:pPr lvl="2"/>
            <a:r>
              <a:rPr lang="en-US" noProof="0" dirty="0"/>
              <a:t>Third level (Arial 14pt)</a:t>
            </a:r>
          </a:p>
          <a:p>
            <a:pPr lvl="3"/>
            <a:r>
              <a:rPr lang="en-US" noProof="0" dirty="0"/>
              <a:t>Fourth level (Arial 12pt)</a:t>
            </a:r>
          </a:p>
          <a:p>
            <a:pPr lvl="4"/>
            <a:r>
              <a:rPr lang="en-US" noProof="0" dirty="0"/>
              <a:t>Fifth level (Arial 12pt)</a:t>
            </a:r>
          </a:p>
        </p:txBody>
      </p:sp>
      <p:sp>
        <p:nvSpPr>
          <p:cNvPr id="3" name="Inhaltsplatzhalter 1"/>
          <p:cNvSpPr>
            <a:spLocks noGrp="1"/>
          </p:cNvSpPr>
          <p:nvPr>
            <p:ph sz="half" idx="1" hasCustomPrompt="1"/>
          </p:nvPr>
        </p:nvSpPr>
        <p:spPr>
          <a:xfrm>
            <a:off x="838200" y="2465951"/>
            <a:ext cx="4532400" cy="137819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dirty="0"/>
              <a:t>First level text (Arial 16pt)</a:t>
            </a:r>
          </a:p>
          <a:p>
            <a:pPr lvl="1"/>
            <a:r>
              <a:rPr lang="en-US" noProof="0" dirty="0"/>
              <a:t>Second level (Arial 14pt)</a:t>
            </a:r>
          </a:p>
          <a:p>
            <a:pPr lvl="2"/>
            <a:r>
              <a:rPr lang="en-US" noProof="0" dirty="0"/>
              <a:t>Third level (Arial 14pt)</a:t>
            </a:r>
          </a:p>
          <a:p>
            <a:pPr lvl="3"/>
            <a:r>
              <a:rPr lang="en-US" noProof="0" dirty="0"/>
              <a:t>Fourth level (Arial 12pt)</a:t>
            </a:r>
          </a:p>
          <a:p>
            <a:pPr lvl="4"/>
            <a:r>
              <a:rPr lang="en-US" noProof="0" dirty="0"/>
              <a:t>Fifth level (Arial 12pt)</a:t>
            </a:r>
          </a:p>
        </p:txBody>
      </p:sp>
      <p:sp>
        <p:nvSpPr>
          <p:cNvPr id="13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Subline (Arial 16pt)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noProof="0" dirty="0"/>
              <a:t>Title (Arial 28pt)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33" hasCustomPrompt="1"/>
          </p:nvPr>
        </p:nvSpPr>
        <p:spPr>
          <a:xfrm>
            <a:off x="6172200" y="4447694"/>
            <a:ext cx="4531200" cy="1378191"/>
          </a:xfrm>
        </p:spPr>
        <p:txBody>
          <a:bodyPr/>
          <a:lstStyle>
            <a:lvl1pPr>
              <a:defRPr sz="1600" baseline="0"/>
            </a:lvl1pPr>
            <a:lvl2pPr>
              <a:defRPr sz="1400" baseline="0"/>
            </a:lvl2pPr>
            <a:lvl3pPr>
              <a:defRPr sz="1400" baseline="0"/>
            </a:lvl3pPr>
            <a:lvl4pPr>
              <a:defRPr sz="1200" baseline="0"/>
            </a:lvl4pPr>
            <a:lvl5pPr>
              <a:defRPr sz="1200" baseline="0"/>
            </a:lvl5pPr>
          </a:lstStyle>
          <a:p>
            <a:pPr lvl="0"/>
            <a:r>
              <a:rPr lang="en-US" noProof="0" dirty="0"/>
              <a:t>First level text (Arial 16pt)</a:t>
            </a:r>
          </a:p>
          <a:p>
            <a:pPr lvl="1"/>
            <a:r>
              <a:rPr lang="en-US" noProof="0" dirty="0"/>
              <a:t>Second level (Arial 14pt)</a:t>
            </a:r>
          </a:p>
          <a:p>
            <a:pPr lvl="2"/>
            <a:r>
              <a:rPr lang="en-US" noProof="0" dirty="0"/>
              <a:t>Third level (Arial 14pt)</a:t>
            </a:r>
          </a:p>
          <a:p>
            <a:pPr lvl="3"/>
            <a:r>
              <a:rPr lang="en-US" noProof="0" dirty="0"/>
              <a:t>Fourth level (Arial 12pt)</a:t>
            </a:r>
          </a:p>
          <a:p>
            <a:pPr lvl="4"/>
            <a:r>
              <a:rPr lang="en-US" noProof="0" dirty="0"/>
              <a:t>Fifth level (Arial 12pt)</a:t>
            </a:r>
          </a:p>
        </p:txBody>
      </p:sp>
      <p:sp>
        <p:nvSpPr>
          <p:cNvPr id="15" name="Inhaltsplatzhalter 1"/>
          <p:cNvSpPr>
            <a:spLocks noGrp="1"/>
          </p:cNvSpPr>
          <p:nvPr>
            <p:ph sz="half" idx="34" hasCustomPrompt="1"/>
          </p:nvPr>
        </p:nvSpPr>
        <p:spPr>
          <a:xfrm>
            <a:off x="838200" y="4447694"/>
            <a:ext cx="4531200" cy="1378191"/>
          </a:xfrm>
        </p:spPr>
        <p:txBody>
          <a:bodyPr/>
          <a:lstStyle>
            <a:lvl1pPr>
              <a:defRPr sz="1600" baseline="0"/>
            </a:lvl1pPr>
            <a:lvl2pPr>
              <a:defRPr sz="1400" baseline="0"/>
            </a:lvl2pPr>
            <a:lvl3pPr>
              <a:defRPr sz="1400" baseline="0"/>
            </a:lvl3pPr>
            <a:lvl4pPr>
              <a:defRPr sz="1200" baseline="0"/>
            </a:lvl4pPr>
            <a:lvl5pPr>
              <a:defRPr sz="1200" baseline="0"/>
            </a:lvl5pPr>
          </a:lstStyle>
          <a:p>
            <a:pPr lvl="0"/>
            <a:r>
              <a:rPr lang="en-US" noProof="0" dirty="0"/>
              <a:t>First level text (Arial 16pt)</a:t>
            </a:r>
          </a:p>
          <a:p>
            <a:pPr lvl="1"/>
            <a:r>
              <a:rPr lang="en-US" noProof="0" dirty="0"/>
              <a:t>Second level (Arial 14pt)</a:t>
            </a:r>
          </a:p>
          <a:p>
            <a:pPr lvl="2"/>
            <a:r>
              <a:rPr lang="en-US" noProof="0" dirty="0"/>
              <a:t>Third level (Arial 14pt)</a:t>
            </a:r>
          </a:p>
          <a:p>
            <a:pPr lvl="3"/>
            <a:r>
              <a:rPr lang="en-US" noProof="0" dirty="0"/>
              <a:t>Fourth level (Arial 12pt)</a:t>
            </a:r>
          </a:p>
          <a:p>
            <a:pPr lvl="4"/>
            <a:r>
              <a:rPr lang="en-US" noProof="0" dirty="0"/>
              <a:t>Fifth level (Arial 12pt)</a:t>
            </a:r>
          </a:p>
        </p:txBody>
      </p:sp>
      <p:sp>
        <p:nvSpPr>
          <p:cNvPr id="16" name="Textplatzhalter 1"/>
          <p:cNvSpPr>
            <a:spLocks noGrp="1"/>
          </p:cNvSpPr>
          <p:nvPr>
            <p:ph type="body" idx="37" hasCustomPrompt="1"/>
          </p:nvPr>
        </p:nvSpPr>
        <p:spPr>
          <a:xfrm>
            <a:off x="6171000" y="3997742"/>
            <a:ext cx="5181600" cy="360000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 i="0" cap="all" baseline="0">
                <a:solidFill>
                  <a:srgbClr val="0A86C9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Header (Arial 16pt)</a:t>
            </a:r>
          </a:p>
        </p:txBody>
      </p:sp>
      <p:sp>
        <p:nvSpPr>
          <p:cNvPr id="18" name="Textplatzhalter 1"/>
          <p:cNvSpPr>
            <a:spLocks noGrp="1"/>
          </p:cNvSpPr>
          <p:nvPr>
            <p:ph type="body" idx="38" hasCustomPrompt="1"/>
          </p:nvPr>
        </p:nvSpPr>
        <p:spPr>
          <a:xfrm>
            <a:off x="6171000" y="2015999"/>
            <a:ext cx="5181600" cy="360000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 i="0" cap="all" baseline="0">
                <a:solidFill>
                  <a:srgbClr val="0A86C9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Header (Arial 16pt)</a:t>
            </a:r>
          </a:p>
        </p:txBody>
      </p:sp>
      <p:sp>
        <p:nvSpPr>
          <p:cNvPr id="20" name="Textplatzhalter 1"/>
          <p:cNvSpPr>
            <a:spLocks noGrp="1"/>
          </p:cNvSpPr>
          <p:nvPr>
            <p:ph type="body" idx="39" hasCustomPrompt="1"/>
          </p:nvPr>
        </p:nvSpPr>
        <p:spPr>
          <a:xfrm>
            <a:off x="838200" y="2015999"/>
            <a:ext cx="5181600" cy="360000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 i="0" cap="all" baseline="0">
                <a:solidFill>
                  <a:srgbClr val="0A86C9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Header (Arial 16pt)</a:t>
            </a:r>
          </a:p>
        </p:txBody>
      </p:sp>
      <p:sp>
        <p:nvSpPr>
          <p:cNvPr id="21" name="Textplatzhalter 1"/>
          <p:cNvSpPr>
            <a:spLocks noGrp="1"/>
          </p:cNvSpPr>
          <p:nvPr>
            <p:ph type="body" idx="40" hasCustomPrompt="1"/>
          </p:nvPr>
        </p:nvSpPr>
        <p:spPr>
          <a:xfrm>
            <a:off x="838200" y="3997742"/>
            <a:ext cx="5181600" cy="360000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 i="0" cap="all" baseline="0">
                <a:solidFill>
                  <a:srgbClr val="0A86C9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Header (Arial 16pt)</a:t>
            </a:r>
          </a:p>
        </p:txBody>
      </p:sp>
      <p:cxnSp>
        <p:nvCxnSpPr>
          <p:cNvPr id="22" name="Gerade Verbindung 21"/>
          <p:cNvCxnSpPr/>
          <p:nvPr userDrawn="1"/>
        </p:nvCxnSpPr>
        <p:spPr>
          <a:xfrm>
            <a:off x="6095400" y="2015999"/>
            <a:ext cx="0" cy="3809886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 flipH="1">
            <a:off x="838200" y="3920942"/>
            <a:ext cx="10514401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>
          <a:xfrm>
            <a:off x="5370600" y="3191099"/>
            <a:ext cx="648000" cy="653043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r"/>
            <a:r>
              <a:rPr lang="en-US" sz="4800" b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10704600" y="3191099"/>
            <a:ext cx="648000" cy="653043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r"/>
            <a:r>
              <a:rPr lang="en-US" sz="4800" b="1" dirty="0">
                <a:solidFill>
                  <a:schemeClr val="bg1">
                    <a:lumMod val="75000"/>
                  </a:schemeClr>
                </a:solidFill>
              </a:rPr>
              <a:t>W</a:t>
            </a:r>
          </a:p>
        </p:txBody>
      </p:sp>
      <p:sp>
        <p:nvSpPr>
          <p:cNvPr id="26" name="Textfeld 25"/>
          <p:cNvSpPr txBox="1"/>
          <p:nvPr userDrawn="1"/>
        </p:nvSpPr>
        <p:spPr>
          <a:xfrm>
            <a:off x="5370600" y="5172842"/>
            <a:ext cx="648000" cy="653043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r"/>
            <a:r>
              <a:rPr lang="en-US" sz="4800" b="1" dirty="0">
                <a:solidFill>
                  <a:schemeClr val="bg1">
                    <a:lumMod val="75000"/>
                  </a:schemeClr>
                </a:solidFill>
              </a:rPr>
              <a:t>O</a:t>
            </a:r>
          </a:p>
        </p:txBody>
      </p:sp>
      <p:sp>
        <p:nvSpPr>
          <p:cNvPr id="27" name="Textfeld 26"/>
          <p:cNvSpPr txBox="1"/>
          <p:nvPr userDrawn="1"/>
        </p:nvSpPr>
        <p:spPr>
          <a:xfrm>
            <a:off x="10704600" y="5172842"/>
            <a:ext cx="648000" cy="653043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r"/>
            <a:r>
              <a:rPr lang="en-US" sz="4800" b="1" dirty="0">
                <a:solidFill>
                  <a:schemeClr val="bg1">
                    <a:lumMod val="75000"/>
                  </a:schemeClr>
                </a:solidFill>
              </a:rPr>
              <a:t>R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: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10" name="Inhaltsplatzhalter 1"/>
          <p:cNvSpPr>
            <a:spLocks noGrp="1"/>
          </p:cNvSpPr>
          <p:nvPr>
            <p:ph sz="half" idx="1" hasCustomPrompt="1"/>
          </p:nvPr>
        </p:nvSpPr>
        <p:spPr>
          <a:xfrm>
            <a:off x="6174000" y="2015999"/>
            <a:ext cx="5180400" cy="3809887"/>
          </a:xfrm>
        </p:spPr>
        <p:txBody>
          <a:bodyPr/>
          <a:lstStyle/>
          <a:p>
            <a:pPr lvl="0"/>
            <a:r>
              <a:rPr lang="en-US" noProof="0" dirty="0"/>
              <a:t>First level text (Arial 18pt)</a:t>
            </a:r>
          </a:p>
          <a:p>
            <a:pPr lvl="1"/>
            <a:r>
              <a:rPr lang="en-US" noProof="0" dirty="0"/>
              <a:t>Second level (Arial 16pt)</a:t>
            </a:r>
          </a:p>
          <a:p>
            <a:pPr lvl="2"/>
            <a:r>
              <a:rPr lang="en-US" noProof="0" dirty="0"/>
              <a:t>Third level (Arial 16pt)</a:t>
            </a:r>
          </a:p>
          <a:p>
            <a:pPr lvl="3"/>
            <a:r>
              <a:rPr lang="en-US" noProof="0" dirty="0"/>
              <a:t>Fourth level (Arial 14pt)</a:t>
            </a:r>
          </a:p>
          <a:p>
            <a:pPr lvl="4"/>
            <a:r>
              <a:rPr lang="en-US" noProof="0" dirty="0"/>
              <a:t>Fifth level (Arial 12pt)</a:t>
            </a:r>
          </a:p>
        </p:txBody>
      </p:sp>
      <p:sp>
        <p:nvSpPr>
          <p:cNvPr id="15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Subline (Arial 16pt)</a:t>
            </a: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noProof="0" dirty="0"/>
              <a:t>Title (Arial 28pt)</a:t>
            </a:r>
          </a:p>
        </p:txBody>
      </p:sp>
      <p:sp>
        <p:nvSpPr>
          <p:cNvPr id="17" name="Eine Ecke des Rechtecks abrunden 16"/>
          <p:cNvSpPr/>
          <p:nvPr userDrawn="1"/>
        </p:nvSpPr>
        <p:spPr>
          <a:xfrm flipV="1">
            <a:off x="837601" y="2015998"/>
            <a:ext cx="5181000" cy="3809884"/>
          </a:xfrm>
          <a:prstGeom prst="round1Rect">
            <a:avLst/>
          </a:pr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Rounded Rectangle Content"/>
          <p:cNvSpPr/>
          <p:nvPr userDrawn="1"/>
        </p:nvSpPr>
        <p:spPr>
          <a:xfrm flipV="1">
            <a:off x="-1" y="0"/>
            <a:ext cx="6082301" cy="6300000"/>
          </a:xfrm>
          <a:prstGeom prst="round1Rect">
            <a:avLst>
              <a:gd name="adj" fmla="val 21397"/>
            </a:avLst>
          </a:prstGeom>
          <a:solidFill>
            <a:srgbClr val="0A86C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 dirty="0"/>
          </a:p>
        </p:txBody>
      </p:sp>
      <p:sp>
        <p:nvSpPr>
          <p:cNvPr id="12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10487878" y="6452600"/>
            <a:ext cx="1371595" cy="180000"/>
          </a:xfrm>
        </p:spPr>
        <p:txBody>
          <a:bodyPr/>
          <a:lstStyle>
            <a:lvl1pPr algn="ctr"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51" y="576000"/>
            <a:ext cx="1892572" cy="288000"/>
          </a:xfrm>
          <a:prstGeom prst="rect">
            <a:avLst/>
          </a:prstGeom>
        </p:spPr>
      </p:pic>
      <p:sp>
        <p:nvSpPr>
          <p:cNvPr id="9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895384"/>
            <a:ext cx="5220000" cy="111512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sz="1600" b="1" cap="none" baseline="0" noProof="0" dirty="0"/>
              <a:t>Presenter Name (16PT)</a:t>
            </a:r>
          </a:p>
          <a:p>
            <a:r>
              <a:rPr lang="en-US" sz="1600" cap="none" baseline="0" noProof="0" dirty="0"/>
              <a:t>Month date, year</a:t>
            </a:r>
          </a:p>
        </p:txBody>
      </p:sp>
      <p:sp>
        <p:nvSpPr>
          <p:cNvPr id="3" name="SUBLINE"/>
          <p:cNvSpPr>
            <a:spLocks noGrp="1"/>
          </p:cNvSpPr>
          <p:nvPr>
            <p:ph type="subTitle" idx="1" hasCustomPrompt="1"/>
          </p:nvPr>
        </p:nvSpPr>
        <p:spPr>
          <a:xfrm>
            <a:off x="576000" y="3800564"/>
            <a:ext cx="5220000" cy="80865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0" cap="all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 dirty="0"/>
              <a:t>Subline (Arial 18pt)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576000" y="1746608"/>
            <a:ext cx="5220000" cy="1980000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(Arial 48pt)</a:t>
            </a:r>
          </a:p>
        </p:txBody>
      </p:sp>
    </p:spTree>
    <p:extLst>
      <p:ext uri="{BB962C8B-B14F-4D97-AF65-F5344CB8AC3E}">
        <p14:creationId xmlns:p14="http://schemas.microsoft.com/office/powerpoint/2010/main" val="4856724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: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10" name="Inhaltsplatzhalter 1"/>
          <p:cNvSpPr>
            <a:spLocks noGrp="1"/>
          </p:cNvSpPr>
          <p:nvPr>
            <p:ph sz="half" idx="1" hasCustomPrompt="1"/>
          </p:nvPr>
        </p:nvSpPr>
        <p:spPr>
          <a:xfrm>
            <a:off x="838200" y="2015999"/>
            <a:ext cx="5180400" cy="3809887"/>
          </a:xfrm>
        </p:spPr>
        <p:txBody>
          <a:bodyPr/>
          <a:lstStyle/>
          <a:p>
            <a:pPr lvl="0"/>
            <a:r>
              <a:rPr lang="en-US" noProof="0" dirty="0"/>
              <a:t>First level text (Arial 18pt)</a:t>
            </a:r>
          </a:p>
          <a:p>
            <a:pPr lvl="1"/>
            <a:r>
              <a:rPr lang="en-US" noProof="0" dirty="0"/>
              <a:t>Second level (Arial 16pt)</a:t>
            </a:r>
          </a:p>
          <a:p>
            <a:pPr lvl="2"/>
            <a:r>
              <a:rPr lang="en-US" noProof="0" dirty="0"/>
              <a:t>Third level (Arial 16pt)</a:t>
            </a:r>
          </a:p>
          <a:p>
            <a:pPr lvl="3"/>
            <a:r>
              <a:rPr lang="en-US" noProof="0" dirty="0"/>
              <a:t>Fourth level (Arial 14pt)</a:t>
            </a:r>
          </a:p>
          <a:p>
            <a:pPr lvl="4"/>
            <a:r>
              <a:rPr lang="en-US" noProof="0" dirty="0"/>
              <a:t>Fifth level (Arial 12pt)</a:t>
            </a:r>
          </a:p>
        </p:txBody>
      </p:sp>
      <p:sp>
        <p:nvSpPr>
          <p:cNvPr id="15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Subline (Arial 16pt)</a:t>
            </a: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noProof="0" dirty="0"/>
              <a:t>Title (Arial 28pt)</a:t>
            </a:r>
          </a:p>
        </p:txBody>
      </p:sp>
      <p:sp>
        <p:nvSpPr>
          <p:cNvPr id="17" name="Eine Ecke des Rechtecks abrunden 16"/>
          <p:cNvSpPr/>
          <p:nvPr userDrawn="1"/>
        </p:nvSpPr>
        <p:spPr>
          <a:xfrm flipV="1">
            <a:off x="6172201" y="2015997"/>
            <a:ext cx="5180400" cy="3809885"/>
          </a:xfrm>
          <a:prstGeom prst="round1Rect">
            <a:avLst/>
          </a:pr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127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13" name="Inhaltsplatzhalter 1"/>
          <p:cNvSpPr>
            <a:spLocks noGrp="1"/>
          </p:cNvSpPr>
          <p:nvPr>
            <p:ph sz="half" idx="1" hasCustomPrompt="1"/>
          </p:nvPr>
        </p:nvSpPr>
        <p:spPr>
          <a:xfrm>
            <a:off x="6172201" y="2015999"/>
            <a:ext cx="5180400" cy="380988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noProof="0" dirty="0"/>
              <a:t>This is an example of intro text that is 18pt. This text should be no more than the length of this text.</a:t>
            </a:r>
          </a:p>
        </p:txBody>
      </p:sp>
      <p:sp>
        <p:nvSpPr>
          <p:cNvPr id="11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Subline (Arial 16pt)</a:t>
            </a: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noProof="0" dirty="0"/>
              <a:t>Title (Arial 28pt)</a:t>
            </a:r>
          </a:p>
        </p:txBody>
      </p:sp>
      <p:sp>
        <p:nvSpPr>
          <p:cNvPr id="9" name="Eine Ecke des Rechtecks abrunden 16"/>
          <p:cNvSpPr/>
          <p:nvPr userDrawn="1"/>
        </p:nvSpPr>
        <p:spPr>
          <a:xfrm flipV="1">
            <a:off x="837601" y="2015998"/>
            <a:ext cx="5181000" cy="3809884"/>
          </a:xfrm>
          <a:prstGeom prst="round1Rect">
            <a:avLst/>
          </a:pr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726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13" name="Inhaltsplatzhalter 1"/>
          <p:cNvSpPr>
            <a:spLocks noGrp="1"/>
          </p:cNvSpPr>
          <p:nvPr>
            <p:ph sz="half" idx="1" hasCustomPrompt="1"/>
          </p:nvPr>
        </p:nvSpPr>
        <p:spPr>
          <a:xfrm>
            <a:off x="838200" y="2015999"/>
            <a:ext cx="5180400" cy="380988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noProof="0" dirty="0"/>
              <a:t>This is an example of intro text that is 18pt. This text should be no more than the length of this text.</a:t>
            </a:r>
          </a:p>
        </p:txBody>
      </p:sp>
      <p:sp>
        <p:nvSpPr>
          <p:cNvPr id="11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Subline (Arial 16pt)</a:t>
            </a: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noProof="0" dirty="0"/>
              <a:t>Title (Arial 28pt)</a:t>
            </a:r>
          </a:p>
        </p:txBody>
      </p:sp>
      <p:sp>
        <p:nvSpPr>
          <p:cNvPr id="8" name="Eine Ecke des Rechtecks abrunden 16"/>
          <p:cNvSpPr/>
          <p:nvPr userDrawn="1"/>
        </p:nvSpPr>
        <p:spPr>
          <a:xfrm flipV="1">
            <a:off x="6172201" y="2015997"/>
            <a:ext cx="5180400" cy="3809885"/>
          </a:xfrm>
          <a:prstGeom prst="round1Rect">
            <a:avLst/>
          </a:pr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256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3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ine Ecke des Rechtecks abrunden 8"/>
          <p:cNvSpPr/>
          <p:nvPr userDrawn="1"/>
        </p:nvSpPr>
        <p:spPr>
          <a:xfrm flipV="1">
            <a:off x="0" y="0"/>
            <a:ext cx="12192000" cy="2286000"/>
          </a:xfrm>
          <a:prstGeom prst="round1Rect">
            <a:avLst>
              <a:gd name="adj" fmla="val 35543"/>
            </a:avLst>
          </a:pr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 dirty="0"/>
          </a:p>
        </p:txBody>
      </p:sp>
      <p:sp>
        <p:nvSpPr>
          <p:cNvPr id="4" name="Foliennummernplatzhalt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Fußzeilenplatzhalt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963396" y="3703298"/>
            <a:ext cx="3384000" cy="2122587"/>
          </a:xfrm>
        </p:spPr>
        <p:txBody>
          <a:bodyPr/>
          <a:lstStyle>
            <a:lvl1pPr>
              <a:defRPr sz="1600" baseline="0"/>
            </a:lvl1pPr>
            <a:lvl2pPr>
              <a:defRPr sz="1400" baseline="0"/>
            </a:lvl2pPr>
            <a:lvl3pPr>
              <a:defRPr sz="1400" baseline="0"/>
            </a:lvl3pPr>
            <a:lvl4pPr>
              <a:defRPr sz="1200" baseline="0"/>
            </a:lvl4pPr>
            <a:lvl5pPr>
              <a:defRPr sz="1200" baseline="0"/>
            </a:lvl5pPr>
          </a:lstStyle>
          <a:p>
            <a:pPr lvl="0"/>
            <a:r>
              <a:rPr lang="en-US" noProof="0" dirty="0"/>
              <a:t>First level text (Arial 16pt)</a:t>
            </a:r>
          </a:p>
          <a:p>
            <a:pPr lvl="1"/>
            <a:r>
              <a:rPr lang="en-US" noProof="0" dirty="0"/>
              <a:t>Second level (Arial 14pt)</a:t>
            </a:r>
          </a:p>
          <a:p>
            <a:pPr lvl="2"/>
            <a:r>
              <a:rPr lang="en-US" noProof="0" dirty="0"/>
              <a:t>Third level (Arial 14pt)</a:t>
            </a:r>
          </a:p>
          <a:p>
            <a:pPr lvl="3"/>
            <a:r>
              <a:rPr lang="en-US" noProof="0" dirty="0"/>
              <a:t>Fourth level (Arial 12pt)</a:t>
            </a:r>
          </a:p>
          <a:p>
            <a:pPr lvl="4"/>
            <a:r>
              <a:rPr lang="en-US" noProof="0" dirty="0"/>
              <a:t>Fifth level (Arial 12pt)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400798" y="3703298"/>
            <a:ext cx="3384000" cy="2122587"/>
          </a:xfrm>
        </p:spPr>
        <p:txBody>
          <a:bodyPr/>
          <a:lstStyle>
            <a:lvl1pPr>
              <a:defRPr sz="1600" baseline="0"/>
            </a:lvl1pPr>
            <a:lvl2pPr>
              <a:defRPr sz="1400" baseline="0"/>
            </a:lvl2pPr>
            <a:lvl3pPr>
              <a:defRPr sz="1400" baseline="0"/>
            </a:lvl3pPr>
            <a:lvl4pPr>
              <a:defRPr sz="1200" baseline="0"/>
            </a:lvl4pPr>
            <a:lvl5pPr>
              <a:defRPr sz="1200" baseline="0"/>
            </a:lvl5pPr>
          </a:lstStyle>
          <a:p>
            <a:pPr lvl="0"/>
            <a:r>
              <a:rPr lang="en-US" noProof="0" dirty="0"/>
              <a:t>First level text (Arial 16pt)</a:t>
            </a:r>
          </a:p>
          <a:p>
            <a:pPr lvl="1"/>
            <a:r>
              <a:rPr lang="en-US" noProof="0" dirty="0"/>
              <a:t>Second level (Arial 14pt)</a:t>
            </a:r>
          </a:p>
          <a:p>
            <a:pPr lvl="2"/>
            <a:r>
              <a:rPr lang="en-US" noProof="0" dirty="0"/>
              <a:t>Third level (Arial 14pt)</a:t>
            </a:r>
          </a:p>
          <a:p>
            <a:pPr lvl="3"/>
            <a:r>
              <a:rPr lang="en-US" noProof="0" dirty="0"/>
              <a:t>Fourth level (Arial 12pt)</a:t>
            </a:r>
          </a:p>
          <a:p>
            <a:pPr lvl="4"/>
            <a:r>
              <a:rPr lang="en-US" noProof="0" dirty="0"/>
              <a:t>Fifth level (Arial 12pt)</a:t>
            </a:r>
          </a:p>
        </p:txBody>
      </p:sp>
      <p:sp>
        <p:nvSpPr>
          <p:cNvPr id="15" name="Textplatzhalter 1"/>
          <p:cNvSpPr>
            <a:spLocks noGrp="1"/>
          </p:cNvSpPr>
          <p:nvPr>
            <p:ph type="body" sz="quarter" idx="34" hasCustomPrompt="1"/>
          </p:nvPr>
        </p:nvSpPr>
        <p:spPr>
          <a:xfrm>
            <a:off x="838200" y="3703298"/>
            <a:ext cx="3384000" cy="2122587"/>
          </a:xfrm>
        </p:spPr>
        <p:txBody>
          <a:bodyPr/>
          <a:lstStyle>
            <a:lvl1pPr>
              <a:defRPr sz="1600" baseline="0"/>
            </a:lvl1pPr>
            <a:lvl2pPr>
              <a:defRPr sz="1400" baseline="0"/>
            </a:lvl2pPr>
            <a:lvl3pPr>
              <a:defRPr sz="1400" baseline="0"/>
            </a:lvl3pPr>
            <a:lvl4pPr>
              <a:defRPr sz="1200" baseline="0"/>
            </a:lvl4pPr>
            <a:lvl5pPr>
              <a:defRPr sz="1200" baseline="0"/>
            </a:lvl5pPr>
          </a:lstStyle>
          <a:p>
            <a:pPr lvl="0"/>
            <a:r>
              <a:rPr lang="en-US" noProof="0" dirty="0"/>
              <a:t>First level text (Arial 16pt)</a:t>
            </a:r>
          </a:p>
          <a:p>
            <a:pPr lvl="1"/>
            <a:r>
              <a:rPr lang="en-US" noProof="0" dirty="0"/>
              <a:t>Second level (Arial 14pt)</a:t>
            </a:r>
          </a:p>
          <a:p>
            <a:pPr lvl="2"/>
            <a:r>
              <a:rPr lang="en-US" noProof="0" dirty="0"/>
              <a:t>Third level (Arial 14pt)</a:t>
            </a:r>
          </a:p>
          <a:p>
            <a:pPr lvl="3"/>
            <a:r>
              <a:rPr lang="en-US" noProof="0" dirty="0"/>
              <a:t>Fourth level (Arial 12pt)</a:t>
            </a:r>
          </a:p>
          <a:p>
            <a:pPr lvl="4"/>
            <a:r>
              <a:rPr lang="en-US" noProof="0" dirty="0"/>
              <a:t>Fifth level (Arial 12pt)</a:t>
            </a:r>
          </a:p>
        </p:txBody>
      </p:sp>
      <p:sp>
        <p:nvSpPr>
          <p:cNvPr id="9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31633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Subline (Arial 16pt)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838200" y="2623300"/>
            <a:ext cx="10515600" cy="540000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noProof="0" dirty="0"/>
              <a:t>Title (Arial 28pt)</a:t>
            </a:r>
          </a:p>
        </p:txBody>
      </p:sp>
      <p:sp>
        <p:nvSpPr>
          <p:cNvPr id="13" name="Freihandform 12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876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"/>
          <p:cNvSpPr>
            <a:spLocks noGrp="1"/>
          </p:cNvSpPr>
          <p:nvPr>
            <p:ph type="sldNum" sz="quarter" idx="11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Fußzeilenplatzhalter"/>
          <p:cNvSpPr>
            <a:spLocks noGrp="1"/>
          </p:cNvSpPr>
          <p:nvPr>
            <p:ph type="ftr" sz="quarter" idx="10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12" name="Content"/>
          <p:cNvSpPr>
            <a:spLocks noGrp="1"/>
          </p:cNvSpPr>
          <p:nvPr>
            <p:ph sz="half" idx="1" hasCustomPrompt="1"/>
          </p:nvPr>
        </p:nvSpPr>
        <p:spPr>
          <a:xfrm>
            <a:off x="838200" y="3919300"/>
            <a:ext cx="10515600" cy="1906587"/>
          </a:xfrm>
        </p:spPr>
        <p:txBody>
          <a:bodyPr lIns="720000" rIns="720000" anchor="ctr">
            <a:normAutofit/>
          </a:bodyPr>
          <a:lstStyle>
            <a:lvl1pPr marL="0" indent="0" algn="ctr">
              <a:buNone/>
              <a:defRPr sz="1800" b="0">
                <a:solidFill>
                  <a:schemeClr val="accent3"/>
                </a:solidFill>
              </a:defRPr>
            </a:lvl1pPr>
            <a:lvl2pPr marL="179996" indent="0">
              <a:buNone/>
              <a:defRPr/>
            </a:lvl2pPr>
            <a:lvl3pPr marL="359991" indent="0">
              <a:buNone/>
              <a:defRPr/>
            </a:lvl3pPr>
            <a:lvl4pPr marL="539987" indent="0">
              <a:buNone/>
              <a:defRPr/>
            </a:lvl4pPr>
            <a:lvl5pPr marL="719982" indent="0">
              <a:buNone/>
              <a:defRPr/>
            </a:lvl5pPr>
          </a:lstStyle>
          <a:p>
            <a:pPr lvl="0"/>
            <a:r>
              <a:rPr lang="en-US" noProof="0" dirty="0"/>
              <a:t>This is an example of intro text that is 18pt. This text should be no more than the length of this text*</a:t>
            </a:r>
          </a:p>
        </p:txBody>
      </p:sp>
      <p:sp>
        <p:nvSpPr>
          <p:cNvPr id="9" name="Eine Ecke des Rechtecks abrunden 8"/>
          <p:cNvSpPr/>
          <p:nvPr userDrawn="1"/>
        </p:nvSpPr>
        <p:spPr>
          <a:xfrm flipV="1">
            <a:off x="0" y="0"/>
            <a:ext cx="12192000" cy="2286000"/>
          </a:xfrm>
          <a:prstGeom prst="round1Rect">
            <a:avLst>
              <a:gd name="adj" fmla="val 35543"/>
            </a:avLst>
          </a:pr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 dirty="0"/>
          </a:p>
        </p:txBody>
      </p:sp>
      <p:sp>
        <p:nvSpPr>
          <p:cNvPr id="15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31633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Subline (Arial 16pt)</a:t>
            </a:r>
          </a:p>
        </p:txBody>
      </p:sp>
      <p:sp>
        <p:nvSpPr>
          <p:cNvPr id="18" name="TITLE"/>
          <p:cNvSpPr>
            <a:spLocks noGrp="1"/>
          </p:cNvSpPr>
          <p:nvPr>
            <p:ph type="title" hasCustomPrompt="1"/>
          </p:nvPr>
        </p:nvSpPr>
        <p:spPr>
          <a:xfrm>
            <a:off x="838200" y="2623300"/>
            <a:ext cx="10515600" cy="540000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noProof="0" dirty="0"/>
              <a:t>Title (Arial 28pt)</a:t>
            </a:r>
          </a:p>
        </p:txBody>
      </p:sp>
      <p:sp>
        <p:nvSpPr>
          <p:cNvPr id="14" name="Freihandform 13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0883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Large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liennummernplatzhalter"/>
          <p:cNvSpPr>
            <a:spLocks noGrp="1"/>
          </p:cNvSpPr>
          <p:nvPr>
            <p:ph type="sldNum" sz="quarter" idx="11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Fußzeilenplatzhalter"/>
          <p:cNvSpPr>
            <a:spLocks noGrp="1"/>
          </p:cNvSpPr>
          <p:nvPr>
            <p:ph type="ftr" sz="quarter" idx="10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18" name="Content"/>
          <p:cNvSpPr>
            <a:spLocks noGrp="1"/>
          </p:cNvSpPr>
          <p:nvPr>
            <p:ph sz="half" idx="1" hasCustomPrompt="1"/>
          </p:nvPr>
        </p:nvSpPr>
        <p:spPr>
          <a:xfrm>
            <a:off x="838200" y="3919300"/>
            <a:ext cx="10515600" cy="1906587"/>
          </a:xfrm>
        </p:spPr>
        <p:txBody>
          <a:bodyPr lIns="720000" rIns="720000" anchor="ctr">
            <a:normAutofit/>
          </a:bodyPr>
          <a:lstStyle>
            <a:lvl1pPr marL="0" indent="0" algn="ctr">
              <a:buNone/>
              <a:defRPr sz="1800" b="0">
                <a:solidFill>
                  <a:schemeClr val="accent3"/>
                </a:solidFill>
              </a:defRPr>
            </a:lvl1pPr>
            <a:lvl2pPr marL="179996" indent="0">
              <a:buNone/>
              <a:defRPr/>
            </a:lvl2pPr>
            <a:lvl3pPr marL="359991" indent="0">
              <a:buNone/>
              <a:defRPr/>
            </a:lvl3pPr>
            <a:lvl4pPr marL="539987" indent="0">
              <a:buNone/>
              <a:defRPr/>
            </a:lvl4pPr>
            <a:lvl5pPr marL="719982" indent="0">
              <a:buNone/>
              <a:defRPr/>
            </a:lvl5pPr>
          </a:lstStyle>
          <a:p>
            <a:pPr lvl="0"/>
            <a:r>
              <a:rPr lang="en-US" noProof="0" dirty="0"/>
              <a:t>This is an example of intro text that is 18pt. This text should be no more than the length of this text*</a:t>
            </a:r>
          </a:p>
        </p:txBody>
      </p:sp>
      <p:sp>
        <p:nvSpPr>
          <p:cNvPr id="13" name="Eine Ecke des Rechtecks abrunden 12"/>
          <p:cNvSpPr/>
          <p:nvPr userDrawn="1"/>
        </p:nvSpPr>
        <p:spPr>
          <a:xfrm flipV="1">
            <a:off x="0" y="0"/>
            <a:ext cx="12192000" cy="2286000"/>
          </a:xfrm>
          <a:prstGeom prst="round1Rect">
            <a:avLst>
              <a:gd name="adj" fmla="val 35543"/>
            </a:avLst>
          </a:pr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 dirty="0"/>
          </a:p>
        </p:txBody>
      </p:sp>
      <p:sp>
        <p:nvSpPr>
          <p:cNvPr id="11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31633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lang="en-US" sz="1600" b="0" i="1" kern="1200" cap="none" baseline="0" dirty="0" smtClean="0">
                <a:solidFill>
                  <a:schemeClr val="tx1"/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Subline (Arial 16pt)</a:t>
            </a:r>
          </a:p>
        </p:txBody>
      </p:sp>
      <p:sp>
        <p:nvSpPr>
          <p:cNvPr id="24" name="TITLE"/>
          <p:cNvSpPr>
            <a:spLocks noGrp="1"/>
          </p:cNvSpPr>
          <p:nvPr>
            <p:ph type="title" hasCustomPrompt="1"/>
          </p:nvPr>
        </p:nvSpPr>
        <p:spPr>
          <a:xfrm>
            <a:off x="838200" y="2623300"/>
            <a:ext cx="10515600" cy="540000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noProof="0" dirty="0"/>
              <a:t>Title (Arial 28pt)</a:t>
            </a:r>
          </a:p>
        </p:txBody>
      </p:sp>
      <p:sp>
        <p:nvSpPr>
          <p:cNvPr id="12" name="Freihandform 11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781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ine Ecke des Rechtecks abrunden 95"/>
          <p:cNvSpPr/>
          <p:nvPr userDrawn="1"/>
        </p:nvSpPr>
        <p:spPr>
          <a:xfrm flipV="1">
            <a:off x="9174001" y="4136715"/>
            <a:ext cx="2087999" cy="540000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Eine Ecke des Rechtecks abrunden 94"/>
          <p:cNvSpPr/>
          <p:nvPr userDrawn="1"/>
        </p:nvSpPr>
        <p:spPr>
          <a:xfrm flipV="1">
            <a:off x="9174001" y="3416715"/>
            <a:ext cx="2087999" cy="540000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Eine Ecke des Rechtecks abrunden 93"/>
          <p:cNvSpPr/>
          <p:nvPr userDrawn="1"/>
        </p:nvSpPr>
        <p:spPr>
          <a:xfrm flipV="1">
            <a:off x="6546001" y="4136715"/>
            <a:ext cx="2087999" cy="540000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Eine Ecke des Rechtecks abrunden 92"/>
          <p:cNvSpPr/>
          <p:nvPr userDrawn="1"/>
        </p:nvSpPr>
        <p:spPr>
          <a:xfrm flipV="1">
            <a:off x="3918001" y="5576715"/>
            <a:ext cx="2087999" cy="540000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Eine Ecke des Rechtecks abrunden 91"/>
          <p:cNvSpPr/>
          <p:nvPr userDrawn="1"/>
        </p:nvSpPr>
        <p:spPr>
          <a:xfrm flipV="1">
            <a:off x="3918001" y="4856715"/>
            <a:ext cx="2087999" cy="540000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Eine Ecke des Rechtecks abrunden 90"/>
          <p:cNvSpPr/>
          <p:nvPr userDrawn="1"/>
        </p:nvSpPr>
        <p:spPr>
          <a:xfrm flipV="1">
            <a:off x="1290001" y="4136715"/>
            <a:ext cx="2087999" cy="540000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Eine Ecke des Rechtecks abrunden 72"/>
          <p:cNvSpPr/>
          <p:nvPr userDrawn="1"/>
        </p:nvSpPr>
        <p:spPr>
          <a:xfrm flipV="1">
            <a:off x="1290000" y="3416715"/>
            <a:ext cx="2087999" cy="540000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Eine Ecke des Rechtecks abrunden 58"/>
          <p:cNvSpPr/>
          <p:nvPr userDrawn="1"/>
        </p:nvSpPr>
        <p:spPr>
          <a:xfrm flipV="1">
            <a:off x="4872001" y="1800000"/>
            <a:ext cx="2447999" cy="540000"/>
          </a:xfrm>
          <a:prstGeom prst="round1Rect">
            <a:avLst/>
          </a:prstGeom>
          <a:solidFill>
            <a:srgbClr val="0A8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Eine Ecke des Rechtecks abrunden 56"/>
          <p:cNvSpPr/>
          <p:nvPr userDrawn="1"/>
        </p:nvSpPr>
        <p:spPr>
          <a:xfrm flipV="1">
            <a:off x="6186001" y="3416715"/>
            <a:ext cx="2447999" cy="540000"/>
          </a:xfrm>
          <a:prstGeom prst="round1Rect">
            <a:avLst/>
          </a:prstGeom>
          <a:solidFill>
            <a:srgbClr val="0A8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Eine Ecke des Rechtecks abrunden 54"/>
          <p:cNvSpPr/>
          <p:nvPr userDrawn="1"/>
        </p:nvSpPr>
        <p:spPr>
          <a:xfrm flipV="1">
            <a:off x="3558001" y="4136715"/>
            <a:ext cx="2447999" cy="540000"/>
          </a:xfrm>
          <a:prstGeom prst="round1Rect">
            <a:avLst/>
          </a:prstGeom>
          <a:solidFill>
            <a:srgbClr val="0A8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Eine Ecke des Rechtecks abrunden 52"/>
          <p:cNvSpPr/>
          <p:nvPr userDrawn="1"/>
        </p:nvSpPr>
        <p:spPr>
          <a:xfrm flipV="1">
            <a:off x="3558001" y="3416715"/>
            <a:ext cx="2447999" cy="540000"/>
          </a:xfrm>
          <a:prstGeom prst="round1Rect">
            <a:avLst/>
          </a:prstGeom>
          <a:solidFill>
            <a:srgbClr val="0A8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Eine Ecke des Rechtecks abrunden 51"/>
          <p:cNvSpPr/>
          <p:nvPr userDrawn="1"/>
        </p:nvSpPr>
        <p:spPr>
          <a:xfrm flipV="1">
            <a:off x="8814001" y="2696715"/>
            <a:ext cx="2447999" cy="540000"/>
          </a:xfrm>
          <a:prstGeom prst="round1Rect">
            <a:avLst/>
          </a:prstGeom>
          <a:solidFill>
            <a:srgbClr val="0A8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Eine Ecke des Rechtecks abrunden 50"/>
          <p:cNvSpPr/>
          <p:nvPr userDrawn="1"/>
        </p:nvSpPr>
        <p:spPr>
          <a:xfrm flipV="1">
            <a:off x="6186001" y="2696715"/>
            <a:ext cx="2447999" cy="540000"/>
          </a:xfrm>
          <a:prstGeom prst="round1Rect">
            <a:avLst/>
          </a:prstGeom>
          <a:solidFill>
            <a:srgbClr val="0A8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Eine Ecke des Rechtecks abrunden 49"/>
          <p:cNvSpPr/>
          <p:nvPr userDrawn="1"/>
        </p:nvSpPr>
        <p:spPr>
          <a:xfrm flipV="1">
            <a:off x="3558001" y="2696715"/>
            <a:ext cx="2447999" cy="540000"/>
          </a:xfrm>
          <a:prstGeom prst="round1Rect">
            <a:avLst/>
          </a:prstGeom>
          <a:solidFill>
            <a:srgbClr val="0A8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Eine Ecke des Rechtecks abrunden 48"/>
          <p:cNvSpPr/>
          <p:nvPr userDrawn="1"/>
        </p:nvSpPr>
        <p:spPr>
          <a:xfrm flipV="1">
            <a:off x="930000" y="2697303"/>
            <a:ext cx="2447999" cy="540000"/>
          </a:xfrm>
          <a:prstGeom prst="round1Rect">
            <a:avLst/>
          </a:prstGeom>
          <a:solidFill>
            <a:srgbClr val="0A8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oliennummernplatzhalter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11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Subline (Arial 16pt)</a:t>
            </a:r>
          </a:p>
        </p:txBody>
      </p:sp>
      <p:sp>
        <p:nvSpPr>
          <p:cNvPr id="12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noProof="0" dirty="0"/>
              <a:t>Title (Arial 28pt)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558000" y="2696715"/>
            <a:ext cx="244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Line one</a:t>
            </a:r>
            <a:br>
              <a:rPr lang="en-US" noProof="0" dirty="0"/>
            </a:br>
            <a:r>
              <a:rPr lang="en-US" noProof="0" dirty="0"/>
              <a:t>line two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44" hasCustomPrompt="1"/>
          </p:nvPr>
        </p:nvSpPr>
        <p:spPr>
          <a:xfrm>
            <a:off x="930000" y="2696715"/>
            <a:ext cx="244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Line one</a:t>
            </a:r>
            <a:br>
              <a:rPr lang="en-US" noProof="0" dirty="0"/>
            </a:br>
            <a:r>
              <a:rPr lang="en-US" noProof="0" dirty="0"/>
              <a:t>line two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45" hasCustomPrompt="1"/>
          </p:nvPr>
        </p:nvSpPr>
        <p:spPr>
          <a:xfrm>
            <a:off x="8814000" y="2696715"/>
            <a:ext cx="244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Line one</a:t>
            </a:r>
            <a:br>
              <a:rPr lang="en-US" noProof="0" dirty="0"/>
            </a:br>
            <a:r>
              <a:rPr lang="en-US" noProof="0" dirty="0"/>
              <a:t>line two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46" hasCustomPrompt="1"/>
          </p:nvPr>
        </p:nvSpPr>
        <p:spPr>
          <a:xfrm>
            <a:off x="6186000" y="2696715"/>
            <a:ext cx="244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Line one</a:t>
            </a:r>
            <a:br>
              <a:rPr lang="en-US" noProof="0" dirty="0"/>
            </a:br>
            <a:r>
              <a:rPr lang="en-US" noProof="0" dirty="0"/>
              <a:t>line two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47" hasCustomPrompt="1"/>
          </p:nvPr>
        </p:nvSpPr>
        <p:spPr>
          <a:xfrm>
            <a:off x="4872000" y="1800000"/>
            <a:ext cx="244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Line one</a:t>
            </a:r>
            <a:br>
              <a:rPr lang="en-US" noProof="0" dirty="0"/>
            </a:br>
            <a:r>
              <a:rPr lang="en-US" noProof="0" dirty="0"/>
              <a:t>line two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48" hasCustomPrompt="1"/>
          </p:nvPr>
        </p:nvSpPr>
        <p:spPr>
          <a:xfrm>
            <a:off x="3558000" y="3416715"/>
            <a:ext cx="244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Line one</a:t>
            </a:r>
            <a:br>
              <a:rPr lang="en-US" noProof="0" dirty="0"/>
            </a:br>
            <a:r>
              <a:rPr lang="en-US" noProof="0" dirty="0"/>
              <a:t>line two</a:t>
            </a:r>
          </a:p>
        </p:txBody>
      </p:sp>
      <p:sp>
        <p:nvSpPr>
          <p:cNvPr id="56" name="Text Placeholder 4"/>
          <p:cNvSpPr>
            <a:spLocks noGrp="1"/>
          </p:cNvSpPr>
          <p:nvPr>
            <p:ph type="body" sz="quarter" idx="49" hasCustomPrompt="1"/>
          </p:nvPr>
        </p:nvSpPr>
        <p:spPr>
          <a:xfrm>
            <a:off x="3558000" y="4136715"/>
            <a:ext cx="244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Line one</a:t>
            </a:r>
            <a:br>
              <a:rPr lang="en-US" noProof="0" dirty="0"/>
            </a:br>
            <a:r>
              <a:rPr lang="en-US" noProof="0" dirty="0"/>
              <a:t>line two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3918000" y="4856715"/>
            <a:ext cx="208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Line one</a:t>
            </a:r>
            <a:br>
              <a:rPr lang="en-US" noProof="0" dirty="0"/>
            </a:br>
            <a:r>
              <a:rPr lang="en-US" noProof="0" dirty="0"/>
              <a:t>line two</a:t>
            </a:r>
          </a:p>
        </p:txBody>
      </p:sp>
      <p:sp>
        <p:nvSpPr>
          <p:cNvPr id="60" name="Text Placeholder 4"/>
          <p:cNvSpPr>
            <a:spLocks noGrp="1"/>
          </p:cNvSpPr>
          <p:nvPr>
            <p:ph type="body" sz="quarter" idx="51" hasCustomPrompt="1"/>
          </p:nvPr>
        </p:nvSpPr>
        <p:spPr>
          <a:xfrm>
            <a:off x="3918000" y="5576715"/>
            <a:ext cx="208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Line one</a:t>
            </a:r>
            <a:br>
              <a:rPr lang="en-US" noProof="0" dirty="0"/>
            </a:br>
            <a:r>
              <a:rPr lang="en-US" noProof="0" dirty="0"/>
              <a:t>line two</a:t>
            </a:r>
          </a:p>
        </p:txBody>
      </p:sp>
      <p:sp>
        <p:nvSpPr>
          <p:cNvPr id="61" name="Text Placeholder 4"/>
          <p:cNvSpPr>
            <a:spLocks noGrp="1"/>
          </p:cNvSpPr>
          <p:nvPr>
            <p:ph type="body" sz="quarter" idx="52" hasCustomPrompt="1"/>
          </p:nvPr>
        </p:nvSpPr>
        <p:spPr>
          <a:xfrm>
            <a:off x="6186000" y="3416715"/>
            <a:ext cx="244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Line one</a:t>
            </a:r>
            <a:br>
              <a:rPr lang="en-US" noProof="0" dirty="0"/>
            </a:br>
            <a:r>
              <a:rPr lang="en-US" noProof="0" dirty="0"/>
              <a:t>line two</a:t>
            </a:r>
          </a:p>
        </p:txBody>
      </p:sp>
      <p:sp>
        <p:nvSpPr>
          <p:cNvPr id="62" name="Text Placeholder 4"/>
          <p:cNvSpPr>
            <a:spLocks noGrp="1"/>
          </p:cNvSpPr>
          <p:nvPr>
            <p:ph type="body" sz="quarter" idx="53" hasCustomPrompt="1"/>
          </p:nvPr>
        </p:nvSpPr>
        <p:spPr>
          <a:xfrm>
            <a:off x="6546000" y="4136715"/>
            <a:ext cx="208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Line one</a:t>
            </a:r>
            <a:br>
              <a:rPr lang="en-US" noProof="0" dirty="0"/>
            </a:br>
            <a:r>
              <a:rPr lang="en-US" noProof="0" dirty="0"/>
              <a:t>line two</a:t>
            </a:r>
          </a:p>
        </p:txBody>
      </p:sp>
      <p:sp>
        <p:nvSpPr>
          <p:cNvPr id="63" name="Text Placeholder 4"/>
          <p:cNvSpPr>
            <a:spLocks noGrp="1"/>
          </p:cNvSpPr>
          <p:nvPr>
            <p:ph type="body" sz="quarter" idx="54" hasCustomPrompt="1"/>
          </p:nvPr>
        </p:nvSpPr>
        <p:spPr>
          <a:xfrm>
            <a:off x="9174000" y="3416715"/>
            <a:ext cx="208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Line one</a:t>
            </a:r>
            <a:br>
              <a:rPr lang="en-US" noProof="0" dirty="0"/>
            </a:br>
            <a:r>
              <a:rPr lang="en-US" noProof="0" dirty="0"/>
              <a:t>line two</a:t>
            </a:r>
          </a:p>
        </p:txBody>
      </p:sp>
      <p:sp>
        <p:nvSpPr>
          <p:cNvPr id="64" name="Text Placeholder 4"/>
          <p:cNvSpPr>
            <a:spLocks noGrp="1"/>
          </p:cNvSpPr>
          <p:nvPr>
            <p:ph type="body" sz="quarter" idx="55" hasCustomPrompt="1"/>
          </p:nvPr>
        </p:nvSpPr>
        <p:spPr>
          <a:xfrm>
            <a:off x="9174000" y="4136715"/>
            <a:ext cx="208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Line one</a:t>
            </a:r>
            <a:br>
              <a:rPr lang="en-US" noProof="0" dirty="0"/>
            </a:br>
            <a:r>
              <a:rPr lang="en-US" noProof="0" dirty="0"/>
              <a:t>line two</a:t>
            </a:r>
          </a:p>
        </p:txBody>
      </p:sp>
      <p:sp>
        <p:nvSpPr>
          <p:cNvPr id="65" name="Text Placeholder 4"/>
          <p:cNvSpPr>
            <a:spLocks noGrp="1"/>
          </p:cNvSpPr>
          <p:nvPr>
            <p:ph type="body" sz="quarter" idx="56" hasCustomPrompt="1"/>
          </p:nvPr>
        </p:nvSpPr>
        <p:spPr>
          <a:xfrm>
            <a:off x="1290000" y="3416715"/>
            <a:ext cx="208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Line one</a:t>
            </a:r>
            <a:br>
              <a:rPr lang="en-US" noProof="0" dirty="0"/>
            </a:br>
            <a:r>
              <a:rPr lang="en-US" noProof="0" dirty="0"/>
              <a:t>line two</a:t>
            </a:r>
          </a:p>
        </p:txBody>
      </p:sp>
      <p:sp>
        <p:nvSpPr>
          <p:cNvPr id="66" name="Text Placeholder 4"/>
          <p:cNvSpPr>
            <a:spLocks noGrp="1"/>
          </p:cNvSpPr>
          <p:nvPr>
            <p:ph type="body" sz="quarter" idx="57" hasCustomPrompt="1"/>
          </p:nvPr>
        </p:nvSpPr>
        <p:spPr>
          <a:xfrm>
            <a:off x="1290000" y="4136715"/>
            <a:ext cx="2088000" cy="540000"/>
          </a:xfrm>
          <a:prstGeom prst="rect">
            <a:avLst/>
          </a:prstGeom>
          <a:noFill/>
          <a:ln>
            <a:noFill/>
          </a:ln>
        </p:spPr>
        <p:txBody>
          <a:bodyPr vert="horz" bIns="36000" anchor="ctr" anchorCtr="0"/>
          <a:lstStyle>
            <a:lvl1pPr marL="0" indent="0" algn="ctr">
              <a:spcBef>
                <a:spcPts val="0"/>
              </a:spcBef>
              <a:buNone/>
              <a:defRPr sz="1400" b="0" i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Line one</a:t>
            </a:r>
            <a:br>
              <a:rPr lang="en-US" noProof="0" dirty="0"/>
            </a:br>
            <a:r>
              <a:rPr lang="en-US" noProof="0" dirty="0"/>
              <a:t>line two</a:t>
            </a:r>
          </a:p>
        </p:txBody>
      </p:sp>
      <p:grpSp>
        <p:nvGrpSpPr>
          <p:cNvPr id="78" name="Gruppierung 77"/>
          <p:cNvGrpSpPr/>
          <p:nvPr userDrawn="1"/>
        </p:nvGrpSpPr>
        <p:grpSpPr>
          <a:xfrm>
            <a:off x="1110000" y="3236715"/>
            <a:ext cx="180000" cy="1170000"/>
            <a:chOff x="1110000" y="3236715"/>
            <a:chExt cx="180000" cy="1170000"/>
          </a:xfrm>
        </p:grpSpPr>
        <p:cxnSp>
          <p:nvCxnSpPr>
            <p:cNvPr id="4" name="Gerade Verbindung 3"/>
            <p:cNvCxnSpPr/>
            <p:nvPr userDrawn="1"/>
          </p:nvCxnSpPr>
          <p:spPr>
            <a:xfrm flipH="1" flipV="1">
              <a:off x="1110000" y="4402862"/>
              <a:ext cx="180000" cy="3853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5"/>
            <p:cNvCxnSpPr/>
            <p:nvPr userDrawn="1"/>
          </p:nvCxnSpPr>
          <p:spPr>
            <a:xfrm flipV="1">
              <a:off x="1110000" y="3236715"/>
              <a:ext cx="0" cy="1166147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66"/>
            <p:cNvCxnSpPr/>
            <p:nvPr userDrawn="1"/>
          </p:nvCxnSpPr>
          <p:spPr>
            <a:xfrm flipH="1" flipV="1">
              <a:off x="1110000" y="3684789"/>
              <a:ext cx="180000" cy="3853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Gerade Verbindung 67"/>
          <p:cNvCxnSpPr/>
          <p:nvPr userDrawn="1"/>
        </p:nvCxnSpPr>
        <p:spPr>
          <a:xfrm flipV="1">
            <a:off x="2154000" y="2516715"/>
            <a:ext cx="0" cy="180000"/>
          </a:xfrm>
          <a:prstGeom prst="line">
            <a:avLst/>
          </a:prstGeom>
          <a:ln w="12700" cap="rnd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/>
          <p:cNvCxnSpPr/>
          <p:nvPr userDrawn="1"/>
        </p:nvCxnSpPr>
        <p:spPr>
          <a:xfrm flipV="1">
            <a:off x="4782000" y="2516715"/>
            <a:ext cx="0" cy="180000"/>
          </a:xfrm>
          <a:prstGeom prst="line">
            <a:avLst/>
          </a:prstGeom>
          <a:ln w="12700" cap="rnd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/>
          <p:cNvCxnSpPr/>
          <p:nvPr userDrawn="1"/>
        </p:nvCxnSpPr>
        <p:spPr>
          <a:xfrm flipV="1">
            <a:off x="7410000" y="2516715"/>
            <a:ext cx="0" cy="180000"/>
          </a:xfrm>
          <a:prstGeom prst="line">
            <a:avLst/>
          </a:prstGeom>
          <a:ln w="12700" cap="rnd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/>
          <p:cNvCxnSpPr/>
          <p:nvPr userDrawn="1"/>
        </p:nvCxnSpPr>
        <p:spPr>
          <a:xfrm flipV="1">
            <a:off x="10038000" y="2516715"/>
            <a:ext cx="0" cy="180000"/>
          </a:xfrm>
          <a:prstGeom prst="line">
            <a:avLst/>
          </a:prstGeom>
          <a:ln w="12700" cap="rnd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/>
          <p:cNvCxnSpPr/>
          <p:nvPr userDrawn="1"/>
        </p:nvCxnSpPr>
        <p:spPr>
          <a:xfrm flipH="1">
            <a:off x="2154000" y="2516715"/>
            <a:ext cx="7884000" cy="1"/>
          </a:xfrm>
          <a:prstGeom prst="line">
            <a:avLst/>
          </a:prstGeom>
          <a:ln w="12700" cap="rnd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/>
          <p:cNvCxnSpPr/>
          <p:nvPr userDrawn="1"/>
        </p:nvCxnSpPr>
        <p:spPr>
          <a:xfrm flipV="1">
            <a:off x="6096000" y="2336715"/>
            <a:ext cx="0" cy="180000"/>
          </a:xfrm>
          <a:prstGeom prst="line">
            <a:avLst/>
          </a:prstGeom>
          <a:ln w="12700" cap="rnd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/>
          <p:cNvCxnSpPr/>
          <p:nvPr userDrawn="1"/>
        </p:nvCxnSpPr>
        <p:spPr>
          <a:xfrm flipV="1">
            <a:off x="4782000" y="3236715"/>
            <a:ext cx="0" cy="180000"/>
          </a:xfrm>
          <a:prstGeom prst="line">
            <a:avLst/>
          </a:prstGeom>
          <a:ln w="12700" cap="rnd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75"/>
          <p:cNvCxnSpPr/>
          <p:nvPr userDrawn="1"/>
        </p:nvCxnSpPr>
        <p:spPr>
          <a:xfrm flipV="1">
            <a:off x="4782000" y="3956715"/>
            <a:ext cx="0" cy="180000"/>
          </a:xfrm>
          <a:prstGeom prst="line">
            <a:avLst/>
          </a:prstGeom>
          <a:ln w="12700" cap="rnd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/>
          <p:cNvCxnSpPr/>
          <p:nvPr userDrawn="1"/>
        </p:nvCxnSpPr>
        <p:spPr>
          <a:xfrm flipV="1">
            <a:off x="7410000" y="3236715"/>
            <a:ext cx="0" cy="180000"/>
          </a:xfrm>
          <a:prstGeom prst="line">
            <a:avLst/>
          </a:prstGeom>
          <a:ln w="12700" cap="rnd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uppierung 78"/>
          <p:cNvGrpSpPr/>
          <p:nvPr userDrawn="1"/>
        </p:nvGrpSpPr>
        <p:grpSpPr>
          <a:xfrm>
            <a:off x="3738000" y="4676715"/>
            <a:ext cx="180000" cy="1170000"/>
            <a:chOff x="1110000" y="3236715"/>
            <a:chExt cx="180000" cy="1170000"/>
          </a:xfrm>
        </p:grpSpPr>
        <p:cxnSp>
          <p:nvCxnSpPr>
            <p:cNvPr id="80" name="Gerade Verbindung 79"/>
            <p:cNvCxnSpPr/>
            <p:nvPr userDrawn="1"/>
          </p:nvCxnSpPr>
          <p:spPr>
            <a:xfrm flipH="1" flipV="1">
              <a:off x="1110000" y="4402862"/>
              <a:ext cx="180000" cy="3853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80"/>
            <p:cNvCxnSpPr/>
            <p:nvPr userDrawn="1"/>
          </p:nvCxnSpPr>
          <p:spPr>
            <a:xfrm flipV="1">
              <a:off x="1110000" y="3236715"/>
              <a:ext cx="0" cy="1166147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81"/>
            <p:cNvCxnSpPr/>
            <p:nvPr userDrawn="1"/>
          </p:nvCxnSpPr>
          <p:spPr>
            <a:xfrm flipH="1" flipV="1">
              <a:off x="1110000" y="3684789"/>
              <a:ext cx="180000" cy="3853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uppierung 82"/>
          <p:cNvGrpSpPr/>
          <p:nvPr userDrawn="1"/>
        </p:nvGrpSpPr>
        <p:grpSpPr>
          <a:xfrm>
            <a:off x="8994000" y="3236715"/>
            <a:ext cx="180000" cy="1170000"/>
            <a:chOff x="1110000" y="3236715"/>
            <a:chExt cx="180000" cy="1170000"/>
          </a:xfrm>
        </p:grpSpPr>
        <p:cxnSp>
          <p:nvCxnSpPr>
            <p:cNvPr id="84" name="Gerade Verbindung 83"/>
            <p:cNvCxnSpPr/>
            <p:nvPr userDrawn="1"/>
          </p:nvCxnSpPr>
          <p:spPr>
            <a:xfrm flipH="1" flipV="1">
              <a:off x="1110000" y="4402862"/>
              <a:ext cx="180000" cy="3853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/>
            <p:cNvCxnSpPr/>
            <p:nvPr userDrawn="1"/>
          </p:nvCxnSpPr>
          <p:spPr>
            <a:xfrm flipV="1">
              <a:off x="1110000" y="3236715"/>
              <a:ext cx="0" cy="1166147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85"/>
            <p:cNvCxnSpPr/>
            <p:nvPr userDrawn="1"/>
          </p:nvCxnSpPr>
          <p:spPr>
            <a:xfrm flipH="1" flipV="1">
              <a:off x="1110000" y="3684789"/>
              <a:ext cx="180000" cy="3853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uppierung 86"/>
          <p:cNvGrpSpPr/>
          <p:nvPr userDrawn="1"/>
        </p:nvGrpSpPr>
        <p:grpSpPr>
          <a:xfrm>
            <a:off x="6366000" y="3956716"/>
            <a:ext cx="180000" cy="451926"/>
            <a:chOff x="1110000" y="3236716"/>
            <a:chExt cx="180000" cy="451926"/>
          </a:xfrm>
        </p:grpSpPr>
        <p:cxnSp>
          <p:nvCxnSpPr>
            <p:cNvPr id="89" name="Gerade Verbindung 88"/>
            <p:cNvCxnSpPr/>
            <p:nvPr userDrawn="1"/>
          </p:nvCxnSpPr>
          <p:spPr>
            <a:xfrm flipV="1">
              <a:off x="1110000" y="3236716"/>
              <a:ext cx="0" cy="446146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89"/>
            <p:cNvCxnSpPr/>
            <p:nvPr userDrawn="1"/>
          </p:nvCxnSpPr>
          <p:spPr>
            <a:xfrm flipH="1" flipV="1">
              <a:off x="1110000" y="3684789"/>
              <a:ext cx="180000" cy="3853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: Content (blue)">
    <p:bg>
      <p:bgPr>
        <a:gradFill flip="none" rotWithShape="1">
          <a:gsLst>
            <a:gs pos="0">
              <a:srgbClr val="205A88"/>
            </a:gs>
            <a:gs pos="100000">
              <a:srgbClr val="0A86C9"/>
            </a:gs>
            <a:gs pos="75000">
              <a:srgbClr val="0A86C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"/>
          <p:cNvSpPr>
            <a:spLocks noGrp="1"/>
          </p:cNvSpPr>
          <p:nvPr>
            <p:ph type="sldNum" sz="quarter" idx="23"/>
          </p:nvPr>
        </p:nvSpPr>
        <p:spPr>
          <a:xfrm>
            <a:off x="10993800" y="6452600"/>
            <a:ext cx="3600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4369200" y="6452600"/>
            <a:ext cx="6624600" cy="180000"/>
          </a:xfrm>
        </p:spPr>
        <p:txBody>
          <a:bodyPr/>
          <a:lstStyle>
            <a:lvl1pPr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  <p:sp>
        <p:nvSpPr>
          <p:cNvPr id="16" name="Asterisk"/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5825885"/>
            <a:ext cx="10515600" cy="360000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*This is an example of asterisk text</a:t>
            </a:r>
          </a:p>
        </p:txBody>
      </p:sp>
      <p:sp>
        <p:nvSpPr>
          <p:cNvPr id="10" name="Hide"/>
          <p:cNvSpPr/>
          <p:nvPr userDrawn="1"/>
        </p:nvSpPr>
        <p:spPr>
          <a:xfrm>
            <a:off x="0" y="6221888"/>
            <a:ext cx="2052000" cy="6361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 dirty="0"/>
          </a:p>
        </p:txBody>
      </p:sp>
      <p:sp>
        <p:nvSpPr>
          <p:cNvPr id="8" name="Content"/>
          <p:cNvSpPr>
            <a:spLocks noGrp="1"/>
          </p:cNvSpPr>
          <p:nvPr>
            <p:ph idx="1" hasCustomPrompt="1"/>
          </p:nvPr>
        </p:nvSpPr>
        <p:spPr>
          <a:xfrm>
            <a:off x="838200" y="2016001"/>
            <a:ext cx="10515601" cy="3809887"/>
          </a:xfrm>
        </p:spPr>
        <p:txBody>
          <a:bodyPr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First level text (Arial 18pt)</a:t>
            </a:r>
          </a:p>
          <a:p>
            <a:pPr lvl="1"/>
            <a:r>
              <a:rPr lang="en-US" noProof="0" dirty="0"/>
              <a:t>Second level (Arial 16pt)</a:t>
            </a:r>
          </a:p>
          <a:p>
            <a:pPr lvl="2"/>
            <a:r>
              <a:rPr lang="en-US" noProof="0" dirty="0"/>
              <a:t>Third level (Arial 16pt)</a:t>
            </a:r>
          </a:p>
          <a:p>
            <a:pPr lvl="3"/>
            <a:r>
              <a:rPr lang="en-US" noProof="0" dirty="0"/>
              <a:t>Fourth level (Arial 14pt)</a:t>
            </a:r>
          </a:p>
          <a:p>
            <a:pPr lvl="4"/>
            <a:r>
              <a:rPr lang="en-US" noProof="0" dirty="0"/>
              <a:t>Fifth level (Arial 12pt)</a:t>
            </a:r>
          </a:p>
        </p:txBody>
      </p:sp>
      <p:sp>
        <p:nvSpPr>
          <p:cNvPr id="11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lang="en-US" sz="1600" b="0" i="1" kern="1200" cap="none" baseline="0" dirty="0" smtClean="0">
                <a:solidFill>
                  <a:schemeClr val="bg1">
                    <a:alpha val="7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Subline (Arial 16pt)</a:t>
            </a:r>
          </a:p>
        </p:txBody>
      </p:sp>
      <p:sp>
        <p:nvSpPr>
          <p:cNvPr id="17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 algn="l">
              <a:defRPr cap="none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(Arial 28pt)</a:t>
            </a:r>
          </a:p>
        </p:txBody>
      </p:sp>
      <p:pic>
        <p:nvPicPr>
          <p:cNvPr id="15" name="LOGO">
            <a:extLst>
              <a:ext uri="{FF2B5EF4-FFF2-40B4-BE49-F238E27FC236}">
                <a16:creationId xmlns:a16="http://schemas.microsoft.com/office/drawing/2014/main" id="{6176B271-E52C-4849-B22A-675E431090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70600"/>
            <a:ext cx="106457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120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Rounded Rectangle Content"/>
          <p:cNvSpPr/>
          <p:nvPr userDrawn="1"/>
        </p:nvSpPr>
        <p:spPr>
          <a:xfrm flipV="1">
            <a:off x="-1" y="0"/>
            <a:ext cx="11520000" cy="6300000"/>
          </a:xfrm>
          <a:prstGeom prst="round1Rect">
            <a:avLst>
              <a:gd name="adj" fmla="val 21397"/>
            </a:avLst>
          </a:prstGeom>
          <a:solidFill>
            <a:srgbClr val="0A86C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351" noProof="0" dirty="0"/>
          </a:p>
        </p:txBody>
      </p:sp>
      <p:sp>
        <p:nvSpPr>
          <p:cNvPr id="10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9634188" y="6452600"/>
            <a:ext cx="1371597" cy="180000"/>
          </a:xfrm>
        </p:spPr>
        <p:txBody>
          <a:bodyPr/>
          <a:lstStyle>
            <a:lvl1pPr algn="ctr"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01" y="576000"/>
            <a:ext cx="1892572" cy="288000"/>
          </a:xfrm>
          <a:prstGeom prst="rect">
            <a:avLst/>
          </a:prstGeom>
        </p:spPr>
      </p:pic>
      <p:sp>
        <p:nvSpPr>
          <p:cNvPr id="12" name="SUBLINE"/>
          <p:cNvSpPr>
            <a:spLocks noGrp="1"/>
          </p:cNvSpPr>
          <p:nvPr>
            <p:ph type="body" idx="1" hasCustomPrompt="1"/>
          </p:nvPr>
        </p:nvSpPr>
        <p:spPr>
          <a:xfrm>
            <a:off x="576001" y="4680000"/>
            <a:ext cx="8100000" cy="1440000"/>
          </a:xfrm>
        </p:spPr>
        <p:txBody>
          <a:bodyPr>
            <a:norm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Subline (Arial 18pt)</a:t>
            </a:r>
          </a:p>
        </p:txBody>
      </p:sp>
      <p:sp>
        <p:nvSpPr>
          <p:cNvPr id="11" name="TITLE"/>
          <p:cNvSpPr>
            <a:spLocks noGrp="1"/>
          </p:cNvSpPr>
          <p:nvPr>
            <p:ph type="title" hasCustomPrompt="1"/>
          </p:nvPr>
        </p:nvSpPr>
        <p:spPr>
          <a:xfrm>
            <a:off x="576001" y="2903541"/>
            <a:ext cx="8100000" cy="1596459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CLOSING SLIDE (Arial 48pt)</a:t>
            </a:r>
          </a:p>
        </p:txBody>
      </p:sp>
    </p:spTree>
    <p:extLst>
      <p:ext uri="{BB962C8B-B14F-4D97-AF65-F5344CB8AC3E}">
        <p14:creationId xmlns:p14="http://schemas.microsoft.com/office/powerpoint/2010/main" val="2467224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1" y="0"/>
            <a:ext cx="12179300" cy="6858000"/>
          </a:xfrm>
          <a:prstGeom prst="rect">
            <a:avLst/>
          </a:prstGeom>
        </p:spPr>
      </p:pic>
      <p:sp>
        <p:nvSpPr>
          <p:cNvPr id="9" name="Rounded Rectangle Content"/>
          <p:cNvSpPr/>
          <p:nvPr userDrawn="1"/>
        </p:nvSpPr>
        <p:spPr>
          <a:xfrm flipV="1">
            <a:off x="-1" y="0"/>
            <a:ext cx="11520000" cy="6300000"/>
          </a:xfrm>
          <a:prstGeom prst="round1Rect">
            <a:avLst>
              <a:gd name="adj" fmla="val 21397"/>
            </a:avLst>
          </a:prstGeom>
          <a:solidFill>
            <a:srgbClr val="0A86C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351" noProof="0" dirty="0"/>
          </a:p>
        </p:txBody>
      </p:sp>
      <p:sp>
        <p:nvSpPr>
          <p:cNvPr id="10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9634188" y="6452600"/>
            <a:ext cx="1371597" cy="180000"/>
          </a:xfrm>
        </p:spPr>
        <p:txBody>
          <a:bodyPr/>
          <a:lstStyle>
            <a:lvl1pPr algn="ctr"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01" y="576000"/>
            <a:ext cx="1892572" cy="288000"/>
          </a:xfrm>
          <a:prstGeom prst="rect">
            <a:avLst/>
          </a:prstGeom>
        </p:spPr>
      </p:pic>
      <p:sp>
        <p:nvSpPr>
          <p:cNvPr id="12" name="SUBLINE"/>
          <p:cNvSpPr>
            <a:spLocks noGrp="1"/>
          </p:cNvSpPr>
          <p:nvPr>
            <p:ph type="body" idx="1" hasCustomPrompt="1"/>
          </p:nvPr>
        </p:nvSpPr>
        <p:spPr>
          <a:xfrm>
            <a:off x="576001" y="4680000"/>
            <a:ext cx="8100000" cy="1440000"/>
          </a:xfrm>
        </p:spPr>
        <p:txBody>
          <a:bodyPr>
            <a:norm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Subline (Arial 18pt)</a:t>
            </a:r>
          </a:p>
        </p:txBody>
      </p:sp>
      <p:sp>
        <p:nvSpPr>
          <p:cNvPr id="11" name="TITLE"/>
          <p:cNvSpPr>
            <a:spLocks noGrp="1"/>
          </p:cNvSpPr>
          <p:nvPr>
            <p:ph type="title" hasCustomPrompt="1"/>
          </p:nvPr>
        </p:nvSpPr>
        <p:spPr>
          <a:xfrm>
            <a:off x="576001" y="2903541"/>
            <a:ext cx="8100000" cy="1596459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CLOSING SLIDE (Arial 48pt)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ounded Rectangle Content"/>
          <p:cNvSpPr/>
          <p:nvPr userDrawn="1"/>
        </p:nvSpPr>
        <p:spPr>
          <a:xfrm flipV="1">
            <a:off x="-1" y="0"/>
            <a:ext cx="6082301" cy="6300000"/>
          </a:xfrm>
          <a:prstGeom prst="round1Rect">
            <a:avLst>
              <a:gd name="adj" fmla="val 21397"/>
            </a:avLst>
          </a:prstGeom>
          <a:solidFill>
            <a:srgbClr val="0A86C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 dirty="0"/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51" y="576000"/>
            <a:ext cx="1892572" cy="288000"/>
          </a:xfrm>
          <a:prstGeom prst="rect">
            <a:avLst/>
          </a:prstGeom>
        </p:spPr>
      </p:pic>
      <p:sp>
        <p:nvSpPr>
          <p:cNvPr id="8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895384"/>
            <a:ext cx="5220000" cy="111512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sz="1600" b="1" cap="none" baseline="0" noProof="0" dirty="0"/>
              <a:t>Presenter Name (16PT)</a:t>
            </a:r>
          </a:p>
          <a:p>
            <a:r>
              <a:rPr lang="en-US" sz="1600" cap="none" baseline="0" noProof="0" dirty="0"/>
              <a:t>Month date, year</a:t>
            </a:r>
          </a:p>
        </p:txBody>
      </p:sp>
      <p:sp>
        <p:nvSpPr>
          <p:cNvPr id="10" name="SUBLINE"/>
          <p:cNvSpPr>
            <a:spLocks noGrp="1"/>
          </p:cNvSpPr>
          <p:nvPr>
            <p:ph type="subTitle" idx="1" hasCustomPrompt="1"/>
          </p:nvPr>
        </p:nvSpPr>
        <p:spPr>
          <a:xfrm>
            <a:off x="576000" y="3800564"/>
            <a:ext cx="5220000" cy="80865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0" cap="all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 dirty="0"/>
              <a:t>Subline (Arial 18pt)</a:t>
            </a:r>
          </a:p>
        </p:txBody>
      </p:sp>
      <p:sp>
        <p:nvSpPr>
          <p:cNvPr id="15" name="TITLE"/>
          <p:cNvSpPr>
            <a:spLocks noGrp="1"/>
          </p:cNvSpPr>
          <p:nvPr>
            <p:ph type="ctrTitle" hasCustomPrompt="1"/>
          </p:nvPr>
        </p:nvSpPr>
        <p:spPr>
          <a:xfrm>
            <a:off x="576000" y="1746608"/>
            <a:ext cx="5220000" cy="1980000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(Arial 48pt)</a:t>
            </a:r>
          </a:p>
        </p:txBody>
      </p:sp>
      <p:sp>
        <p:nvSpPr>
          <p:cNvPr id="16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10487878" y="6452600"/>
            <a:ext cx="1371595" cy="180000"/>
          </a:xfrm>
        </p:spPr>
        <p:txBody>
          <a:bodyPr/>
          <a:lstStyle>
            <a:lvl1pPr algn="ctr"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9" name="Rounded Rectangle Content"/>
          <p:cNvSpPr/>
          <p:nvPr userDrawn="1"/>
        </p:nvSpPr>
        <p:spPr>
          <a:xfrm flipV="1">
            <a:off x="-1" y="0"/>
            <a:ext cx="11520000" cy="6300000"/>
          </a:xfrm>
          <a:prstGeom prst="round1Rect">
            <a:avLst>
              <a:gd name="adj" fmla="val 21397"/>
            </a:avLst>
          </a:prstGeom>
          <a:solidFill>
            <a:srgbClr val="0A86C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351" noProof="0" dirty="0"/>
          </a:p>
        </p:txBody>
      </p:sp>
      <p:sp>
        <p:nvSpPr>
          <p:cNvPr id="10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9634188" y="6452600"/>
            <a:ext cx="1371597" cy="180000"/>
          </a:xfrm>
        </p:spPr>
        <p:txBody>
          <a:bodyPr/>
          <a:lstStyle>
            <a:lvl1pPr algn="ctr"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01" y="576000"/>
            <a:ext cx="1892572" cy="288000"/>
          </a:xfrm>
          <a:prstGeom prst="rect">
            <a:avLst/>
          </a:prstGeom>
        </p:spPr>
      </p:pic>
      <p:sp>
        <p:nvSpPr>
          <p:cNvPr id="12" name="SUBLINE"/>
          <p:cNvSpPr>
            <a:spLocks noGrp="1"/>
          </p:cNvSpPr>
          <p:nvPr>
            <p:ph type="body" idx="1" hasCustomPrompt="1"/>
          </p:nvPr>
        </p:nvSpPr>
        <p:spPr>
          <a:xfrm>
            <a:off x="576001" y="4680000"/>
            <a:ext cx="8100000" cy="1440000"/>
          </a:xfrm>
        </p:spPr>
        <p:txBody>
          <a:bodyPr>
            <a:norm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Subline (Arial 18pt)</a:t>
            </a:r>
          </a:p>
        </p:txBody>
      </p:sp>
      <p:sp>
        <p:nvSpPr>
          <p:cNvPr id="11" name="TITLE"/>
          <p:cNvSpPr>
            <a:spLocks noGrp="1"/>
          </p:cNvSpPr>
          <p:nvPr>
            <p:ph type="title" hasCustomPrompt="1"/>
          </p:nvPr>
        </p:nvSpPr>
        <p:spPr>
          <a:xfrm>
            <a:off x="576001" y="2903541"/>
            <a:ext cx="8100000" cy="1596459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CLOSING SLIDE (Arial 48pt)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tandard: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136000" y="6452600"/>
            <a:ext cx="48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 i="0">
                <a:solidFill>
                  <a:schemeClr val="tx1">
                    <a:alpha val="7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BB7F249F-CCCE-DA49-A761-E31751E19E88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2303200" y="6452600"/>
            <a:ext cx="8832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>
                    <a:alpha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noProof="0" dirty="0"/>
          </a:p>
        </p:txBody>
      </p:sp>
      <p:sp>
        <p:nvSpPr>
          <p:cNvPr id="8" name="Asterisk"/>
          <p:cNvSpPr>
            <a:spLocks noGrp="1"/>
          </p:cNvSpPr>
          <p:nvPr>
            <p:ph type="body" sz="quarter" idx="32" hasCustomPrompt="1"/>
          </p:nvPr>
        </p:nvSpPr>
        <p:spPr>
          <a:xfrm>
            <a:off x="576000" y="5825885"/>
            <a:ext cx="11040000" cy="360000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/>
              <a:t>*This is an example of asterisk text</a:t>
            </a:r>
          </a:p>
        </p:txBody>
      </p:sp>
      <p:sp>
        <p:nvSpPr>
          <p:cNvPr id="16" name="Content"/>
          <p:cNvSpPr>
            <a:spLocks noGrp="1"/>
          </p:cNvSpPr>
          <p:nvPr>
            <p:ph idx="1" hasCustomPrompt="1"/>
          </p:nvPr>
        </p:nvSpPr>
        <p:spPr>
          <a:xfrm>
            <a:off x="576000" y="1618149"/>
            <a:ext cx="11040000" cy="42084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First level text (Arial 18pt)</a:t>
            </a:r>
          </a:p>
          <a:p>
            <a:pPr lvl="1"/>
            <a:r>
              <a:rPr lang="en-US" noProof="0"/>
              <a:t>Second level (Arial 16pt)</a:t>
            </a:r>
          </a:p>
          <a:p>
            <a:pPr lvl="2"/>
            <a:r>
              <a:rPr lang="en-US" noProof="0"/>
              <a:t>Third level (Arial 16pt)</a:t>
            </a:r>
          </a:p>
          <a:p>
            <a:pPr lvl="3"/>
            <a:r>
              <a:rPr lang="en-US" noProof="0"/>
              <a:t>Fourth level (Arial 14pt)</a:t>
            </a:r>
          </a:p>
          <a:p>
            <a:pPr lvl="4"/>
            <a:r>
              <a:rPr lang="en-US" noProof="0"/>
              <a:t>Fifth level (Arial 12pt)</a:t>
            </a:r>
          </a:p>
        </p:txBody>
      </p:sp>
      <p:sp>
        <p:nvSpPr>
          <p:cNvPr id="15" name="SUBLINE"/>
          <p:cNvSpPr>
            <a:spLocks noGrp="1"/>
          </p:cNvSpPr>
          <p:nvPr>
            <p:ph type="body" sz="quarter" idx="24" hasCustomPrompt="1"/>
          </p:nvPr>
        </p:nvSpPr>
        <p:spPr>
          <a:xfrm>
            <a:off x="576000" y="970149"/>
            <a:ext cx="11040000" cy="3600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Subline (Arial 16pt)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576000" y="540000"/>
            <a:ext cx="11040000" cy="4320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noProof="0"/>
              <a:t>Title (Arial 24pt)</a:t>
            </a:r>
          </a:p>
        </p:txBody>
      </p:sp>
    </p:spTree>
    <p:extLst>
      <p:ext uri="{BB962C8B-B14F-4D97-AF65-F5344CB8AC3E}">
        <p14:creationId xmlns:p14="http://schemas.microsoft.com/office/powerpoint/2010/main" val="26038096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ullets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 (Arial - 28pt)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843845" y="5295799"/>
            <a:ext cx="5952067" cy="277813"/>
          </a:xfrm>
          <a:prstGeom prst="rect">
            <a:avLst/>
          </a:prstGeom>
        </p:spPr>
        <p:txBody>
          <a:bodyPr/>
          <a:lstStyle>
            <a:lvl1pPr>
              <a:buNone/>
              <a:defRPr sz="1200" b="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*This is an example of asterisk text (Arial - 12pt - italic)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69981" y="1425654"/>
            <a:ext cx="10770695" cy="3719889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600"/>
              </a:spcAft>
              <a:buClr>
                <a:srgbClr val="0A86C9"/>
              </a:buClr>
              <a:defRPr sz="2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-182880">
              <a:spcBef>
                <a:spcPts val="0"/>
              </a:spcBef>
              <a:spcAft>
                <a:spcPts val="600"/>
              </a:spcAft>
              <a:buClr>
                <a:srgbClr val="0A86C9"/>
              </a:buClr>
              <a:defRPr sz="16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 marL="640080" indent="-182880">
              <a:spcBef>
                <a:spcPts val="0"/>
              </a:spcBef>
              <a:spcAft>
                <a:spcPts val="600"/>
              </a:spcAft>
              <a:buClr>
                <a:srgbClr val="0A86C9"/>
              </a:buClr>
              <a:buFont typeface="Wingdings" pitchFamily="2" charset="2"/>
              <a:buChar char="§"/>
              <a:defRPr sz="1600" i="0">
                <a:solidFill>
                  <a:schemeClr val="bg2"/>
                </a:solidFill>
                <a:latin typeface="+mj-lt"/>
                <a:cs typeface="Arial" pitchFamily="34" charset="0"/>
              </a:defRPr>
            </a:lvl3pPr>
            <a:lvl4pPr marL="914400" indent="-182880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400" baseline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/>
              <a:t>Click to edit Master text styles (Arial – 20pt)</a:t>
            </a:r>
          </a:p>
          <a:p>
            <a:pPr lvl="1"/>
            <a:r>
              <a:rPr lang="en-US"/>
              <a:t>Second level (Arial – 16pt)</a:t>
            </a:r>
          </a:p>
          <a:p>
            <a:pPr lvl="2"/>
            <a:r>
              <a:rPr lang="en-US"/>
              <a:t>Third level (Arial – 16pt)</a:t>
            </a:r>
          </a:p>
          <a:p>
            <a:pPr lvl="3"/>
            <a:r>
              <a:rPr lang="en-US"/>
              <a:t>Fourth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3518329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60085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136000" y="6452600"/>
            <a:ext cx="48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 i="0">
                <a:solidFill>
                  <a:schemeClr val="tx1">
                    <a:alpha val="7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2303200" y="6452600"/>
            <a:ext cx="8832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>
                    <a:alpha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noProof="0" dirty="0"/>
          </a:p>
        </p:txBody>
      </p:sp>
      <p:sp>
        <p:nvSpPr>
          <p:cNvPr id="9" name="SUBLINE"/>
          <p:cNvSpPr>
            <a:spLocks noGrp="1"/>
          </p:cNvSpPr>
          <p:nvPr>
            <p:ph type="body" sz="quarter" idx="24" hasCustomPrompt="1"/>
          </p:nvPr>
        </p:nvSpPr>
        <p:spPr>
          <a:xfrm>
            <a:off x="576000" y="970149"/>
            <a:ext cx="11040000" cy="3600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Subline (Arial 16pt)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576000" y="540000"/>
            <a:ext cx="11040000" cy="432000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noProof="0"/>
              <a:t>Title (Arial 24pt)</a:t>
            </a:r>
          </a:p>
        </p:txBody>
      </p:sp>
    </p:spTree>
    <p:extLst>
      <p:ext uri="{BB962C8B-B14F-4D97-AF65-F5344CB8AC3E}">
        <p14:creationId xmlns:p14="http://schemas.microsoft.com/office/powerpoint/2010/main" val="12654930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: Content 2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136000" y="6452600"/>
            <a:ext cx="48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 i="0">
                <a:solidFill>
                  <a:schemeClr val="tx1">
                    <a:alpha val="7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2303200" y="6452600"/>
            <a:ext cx="8832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>
                    <a:alpha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noProof="0" dirty="0"/>
          </a:p>
        </p:txBody>
      </p:sp>
      <p:sp>
        <p:nvSpPr>
          <p:cNvPr id="16" name="Content"/>
          <p:cNvSpPr>
            <a:spLocks noGrp="1"/>
          </p:cNvSpPr>
          <p:nvPr>
            <p:ph idx="1" hasCustomPrompt="1"/>
          </p:nvPr>
        </p:nvSpPr>
        <p:spPr>
          <a:xfrm>
            <a:off x="576000" y="1618149"/>
            <a:ext cx="11040000" cy="42084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First level text (Arial 18pt)</a:t>
            </a:r>
          </a:p>
          <a:p>
            <a:pPr lvl="1"/>
            <a:r>
              <a:rPr lang="en-US" noProof="0"/>
              <a:t>Second level (Arial 16pt)</a:t>
            </a:r>
          </a:p>
          <a:p>
            <a:pPr lvl="2"/>
            <a:r>
              <a:rPr lang="en-US" noProof="0"/>
              <a:t>Third level (Arial 16pt)</a:t>
            </a:r>
          </a:p>
          <a:p>
            <a:pPr lvl="3"/>
            <a:r>
              <a:rPr lang="en-US" noProof="0"/>
              <a:t>Fourth level (Arial 14pt)</a:t>
            </a:r>
          </a:p>
          <a:p>
            <a:pPr lvl="4"/>
            <a:r>
              <a:rPr lang="en-US" noProof="0"/>
              <a:t>Fifth level (Arial 12pt)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576000" y="540000"/>
            <a:ext cx="11040000" cy="4320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noProof="0"/>
              <a:t>Title (Arial 24pt)</a:t>
            </a:r>
          </a:p>
        </p:txBody>
      </p:sp>
    </p:spTree>
    <p:extLst>
      <p:ext uri="{BB962C8B-B14F-4D97-AF65-F5344CB8AC3E}">
        <p14:creationId xmlns:p14="http://schemas.microsoft.com/office/powerpoint/2010/main" val="12876969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65088"/>
            <a:ext cx="9505949" cy="6207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967" y="1279526"/>
            <a:ext cx="11036300" cy="4640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66311" y="6400075"/>
            <a:ext cx="654959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1E828B-1076-44A8-B624-46882D42964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3632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: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9" name="Asterisk"/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5825885"/>
            <a:ext cx="10515600" cy="360000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noProof="0"/>
              <a:t>*This is an example of asterisk text</a:t>
            </a:r>
          </a:p>
        </p:txBody>
      </p:sp>
      <p:sp>
        <p:nvSpPr>
          <p:cNvPr id="3" name="Content"/>
          <p:cNvSpPr>
            <a:spLocks noGrp="1"/>
          </p:cNvSpPr>
          <p:nvPr>
            <p:ph idx="1" hasCustomPrompt="1"/>
          </p:nvPr>
        </p:nvSpPr>
        <p:spPr>
          <a:xfrm>
            <a:off x="838200" y="2015999"/>
            <a:ext cx="10515600" cy="3808800"/>
          </a:xfrm>
        </p:spPr>
        <p:txBody>
          <a:bodyPr/>
          <a:lstStyle/>
          <a:p>
            <a:pPr lvl="0"/>
            <a:r>
              <a:rPr lang="en-US" noProof="0"/>
              <a:t>First level text (Arial 18pt)</a:t>
            </a:r>
          </a:p>
          <a:p>
            <a:pPr lvl="1"/>
            <a:r>
              <a:rPr lang="en-US" noProof="0"/>
              <a:t>Second level (Arial 16pt)</a:t>
            </a:r>
          </a:p>
          <a:p>
            <a:pPr lvl="2"/>
            <a:r>
              <a:rPr lang="en-US" noProof="0"/>
              <a:t>Third level (Arial 16pt)</a:t>
            </a:r>
          </a:p>
          <a:p>
            <a:pPr lvl="3"/>
            <a:r>
              <a:rPr lang="en-US" noProof="0"/>
              <a:t>Fourth level (Arial 14pt)</a:t>
            </a:r>
          </a:p>
          <a:p>
            <a:pPr lvl="4"/>
            <a:r>
              <a:rPr lang="en-US" noProof="0"/>
              <a:t>Fifth level (Arial 12pt)</a:t>
            </a:r>
          </a:p>
        </p:txBody>
      </p:sp>
      <p:sp>
        <p:nvSpPr>
          <p:cNvPr id="7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Subline (Arial 16pt)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noProof="0"/>
              <a:t>Title (Arial 28pt)</a:t>
            </a:r>
          </a:p>
        </p:txBody>
      </p:sp>
    </p:spTree>
    <p:extLst>
      <p:ext uri="{BB962C8B-B14F-4D97-AF65-F5344CB8AC3E}">
        <p14:creationId xmlns:p14="http://schemas.microsoft.com/office/powerpoint/2010/main" val="26959663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sterisk"/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5825885"/>
            <a:ext cx="10515600" cy="360000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noProof="0"/>
              <a:t>*This is an example of asterisk text</a:t>
            </a:r>
          </a:p>
        </p:txBody>
      </p:sp>
      <p:sp>
        <p:nvSpPr>
          <p:cNvPr id="9" name="Foliennummernplatzhalter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11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Subline (Arial 16pt)</a:t>
            </a:r>
          </a:p>
        </p:txBody>
      </p:sp>
      <p:sp>
        <p:nvSpPr>
          <p:cNvPr id="12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noProof="0"/>
              <a:t>Title (Arial 28pt)</a:t>
            </a:r>
          </a:p>
        </p:txBody>
      </p:sp>
    </p:spTree>
    <p:extLst>
      <p:ext uri="{BB962C8B-B14F-4D97-AF65-F5344CB8AC3E}">
        <p14:creationId xmlns:p14="http://schemas.microsoft.com/office/powerpoint/2010/main" val="1282143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 (Arial - 28pt)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3918" y="566739"/>
            <a:ext cx="8394135" cy="369887"/>
          </a:xfrm>
          <a:prstGeom prst="rect">
            <a:avLst/>
          </a:prstGeom>
        </p:spPr>
        <p:txBody>
          <a:bodyPr/>
          <a:lstStyle>
            <a:lvl1pPr>
              <a:buNone/>
              <a:defRPr sz="1900" i="1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This is an example of a subhead (Arial - 19pt - italic)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435506" y="6493830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9D9D9D"/>
                </a:solidFill>
                <a:latin typeface="Arial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662051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ounded Rectangle Content"/>
          <p:cNvSpPr/>
          <p:nvPr userDrawn="1"/>
        </p:nvSpPr>
        <p:spPr>
          <a:xfrm flipV="1">
            <a:off x="-1" y="0"/>
            <a:ext cx="6082301" cy="6300000"/>
          </a:xfrm>
          <a:prstGeom prst="round1Rect">
            <a:avLst>
              <a:gd name="adj" fmla="val 21397"/>
            </a:avLst>
          </a:prstGeom>
          <a:solidFill>
            <a:srgbClr val="0A86C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 dirty="0"/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51" y="576000"/>
            <a:ext cx="1892572" cy="288000"/>
          </a:xfrm>
          <a:prstGeom prst="rect">
            <a:avLst/>
          </a:prstGeom>
        </p:spPr>
      </p:pic>
      <p:sp>
        <p:nvSpPr>
          <p:cNvPr id="8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895384"/>
            <a:ext cx="5220000" cy="111512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sz="1600" b="1" cap="none" baseline="0" noProof="0" dirty="0"/>
              <a:t>Presenter Name (16PT)</a:t>
            </a:r>
          </a:p>
          <a:p>
            <a:r>
              <a:rPr lang="en-US" sz="1600" cap="none" baseline="0" noProof="0" dirty="0"/>
              <a:t>Month date, year</a:t>
            </a:r>
          </a:p>
        </p:txBody>
      </p:sp>
      <p:sp>
        <p:nvSpPr>
          <p:cNvPr id="10" name="SUBLINE"/>
          <p:cNvSpPr>
            <a:spLocks noGrp="1"/>
          </p:cNvSpPr>
          <p:nvPr>
            <p:ph type="subTitle" idx="1" hasCustomPrompt="1"/>
          </p:nvPr>
        </p:nvSpPr>
        <p:spPr>
          <a:xfrm>
            <a:off x="576000" y="3800564"/>
            <a:ext cx="5220000" cy="80865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0" cap="all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 dirty="0"/>
              <a:t>Subline (Arial 18pt)</a:t>
            </a:r>
          </a:p>
        </p:txBody>
      </p:sp>
      <p:sp>
        <p:nvSpPr>
          <p:cNvPr id="15" name="TITLE"/>
          <p:cNvSpPr>
            <a:spLocks noGrp="1"/>
          </p:cNvSpPr>
          <p:nvPr>
            <p:ph type="ctrTitle" hasCustomPrompt="1"/>
          </p:nvPr>
        </p:nvSpPr>
        <p:spPr>
          <a:xfrm>
            <a:off x="576000" y="1746608"/>
            <a:ext cx="5220000" cy="1980000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(Arial 48pt)</a:t>
            </a:r>
          </a:p>
        </p:txBody>
      </p:sp>
      <p:sp>
        <p:nvSpPr>
          <p:cNvPr id="16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10487878" y="6452600"/>
            <a:ext cx="1371595" cy="180000"/>
          </a:xfrm>
        </p:spPr>
        <p:txBody>
          <a:bodyPr/>
          <a:lstStyle>
            <a:lvl1pPr algn="ctr"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0667640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: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65F817-7009-DF4E-B311-C58A57909F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1713809"/>
            <a:ext cx="12191997" cy="5143499"/>
          </a:xfrm>
          <a:prstGeom prst="rect">
            <a:avLst/>
          </a:prstGeom>
        </p:spPr>
      </p:pic>
      <p:sp>
        <p:nvSpPr>
          <p:cNvPr id="6" name="Foliennummernplatzhalt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  <p:sp>
        <p:nvSpPr>
          <p:cNvPr id="3" name="Content"/>
          <p:cNvSpPr>
            <a:spLocks noGrp="1"/>
          </p:cNvSpPr>
          <p:nvPr>
            <p:ph idx="1" hasCustomPrompt="1"/>
          </p:nvPr>
        </p:nvSpPr>
        <p:spPr>
          <a:xfrm>
            <a:off x="838200" y="2015999"/>
            <a:ext cx="10515600" cy="3808800"/>
          </a:xfrm>
        </p:spPr>
        <p:txBody>
          <a:bodyPr/>
          <a:lstStyle/>
          <a:p>
            <a:pPr lvl="0"/>
            <a:r>
              <a:rPr lang="en-US" noProof="0" dirty="0"/>
              <a:t>First level text (Arial 18pt)</a:t>
            </a:r>
          </a:p>
          <a:p>
            <a:pPr lvl="1"/>
            <a:r>
              <a:rPr lang="en-US" noProof="0" dirty="0"/>
              <a:t>Second level (Arial 16pt)</a:t>
            </a:r>
          </a:p>
          <a:p>
            <a:pPr lvl="2"/>
            <a:r>
              <a:rPr lang="en-US" noProof="0" dirty="0"/>
              <a:t>Third level (Arial 16pt)</a:t>
            </a:r>
          </a:p>
          <a:p>
            <a:pPr lvl="3"/>
            <a:r>
              <a:rPr lang="en-US" noProof="0" dirty="0"/>
              <a:t>Fourth level (Arial 14pt)</a:t>
            </a:r>
          </a:p>
          <a:p>
            <a:pPr lvl="4"/>
            <a:r>
              <a:rPr lang="en-US" noProof="0" dirty="0"/>
              <a:t>Fifth level (Arial 12pt)</a:t>
            </a:r>
          </a:p>
        </p:txBody>
      </p:sp>
      <p:sp>
        <p:nvSpPr>
          <p:cNvPr id="7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en-US" sz="12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Subline (Arial 16pt)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noProof="0" dirty="0"/>
              <a:t>Title (Arial 28pt)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EE79E7F-69CF-C142-BA54-F255F8F563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6975"/>
            <a:ext cx="1419429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399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FFBBEA0-78B5-434A-A649-81AD9C198B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1"/>
            <a:ext cx="12191997" cy="5143499"/>
          </a:xfrm>
          <a:prstGeom prst="rect">
            <a:avLst/>
          </a:prstGeom>
        </p:spPr>
      </p:pic>
      <p:sp>
        <p:nvSpPr>
          <p:cNvPr id="9" name="Foliennummernplatzhalter"/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11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1260000"/>
            <a:ext cx="10515600" cy="3600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lang="en-US" sz="12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 dirty="0"/>
              <a:t>Subline (Arial 16pt)</a:t>
            </a:r>
          </a:p>
        </p:txBody>
      </p:sp>
      <p:sp>
        <p:nvSpPr>
          <p:cNvPr id="12" name="TITLE"/>
          <p:cNvSpPr>
            <a:spLocks noGrp="1"/>
          </p:cNvSpPr>
          <p:nvPr>
            <p:ph type="title" hasCustomPrompt="1"/>
          </p:nvPr>
        </p:nvSpPr>
        <p:spPr>
          <a:xfrm>
            <a:off x="838200" y="720000"/>
            <a:ext cx="10515600" cy="540000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noProof="0" dirty="0"/>
              <a:t>Title (Arial 28pt)</a:t>
            </a:r>
          </a:p>
        </p:txBody>
      </p:sp>
      <p:sp>
        <p:nvSpPr>
          <p:cNvPr id="7" name="Freihandform 12">
            <a:extLst>
              <a:ext uri="{FF2B5EF4-FFF2-40B4-BE49-F238E27FC236}">
                <a16:creationId xmlns:a16="http://schemas.microsoft.com/office/drawing/2014/main" id="{3A362912-179A-7447-9D7D-E20B2DBD5FCC}"/>
              </a:ext>
            </a:extLst>
          </p:cNvPr>
          <p:cNvSpPr/>
          <p:nvPr userDrawn="1"/>
        </p:nvSpPr>
        <p:spPr>
          <a:xfrm>
            <a:off x="2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Content">
            <a:extLst>
              <a:ext uri="{FF2B5EF4-FFF2-40B4-BE49-F238E27FC236}">
                <a16:creationId xmlns:a16="http://schemas.microsoft.com/office/drawing/2014/main" id="{AF8E567C-7F7B-AB45-BFE0-0BEC97075B5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015999"/>
            <a:ext cx="10515600" cy="3808800"/>
          </a:xfrm>
        </p:spPr>
        <p:txBody>
          <a:bodyPr/>
          <a:lstStyle/>
          <a:p>
            <a:pPr lvl="0"/>
            <a:r>
              <a:rPr lang="en-US" noProof="0" dirty="0"/>
              <a:t>First level text (Arial 18pt)</a:t>
            </a:r>
          </a:p>
          <a:p>
            <a:pPr lvl="1"/>
            <a:r>
              <a:rPr lang="en-US" noProof="0" dirty="0"/>
              <a:t>Second level (Arial 16pt)</a:t>
            </a:r>
          </a:p>
          <a:p>
            <a:pPr lvl="2"/>
            <a:r>
              <a:rPr lang="en-US" noProof="0" dirty="0"/>
              <a:t>Third level (Arial 16pt)</a:t>
            </a:r>
          </a:p>
          <a:p>
            <a:pPr lvl="3"/>
            <a:r>
              <a:rPr lang="en-US" noProof="0" dirty="0"/>
              <a:t>Fourth level (Arial 14pt)</a:t>
            </a:r>
          </a:p>
          <a:p>
            <a:pPr lvl="4"/>
            <a:r>
              <a:rPr lang="en-US" noProof="0" dirty="0"/>
              <a:t>Fifth level (Arial 12pt)</a:t>
            </a:r>
          </a:p>
        </p:txBody>
      </p:sp>
    </p:spTree>
    <p:extLst>
      <p:ext uri="{BB962C8B-B14F-4D97-AF65-F5344CB8AC3E}">
        <p14:creationId xmlns:p14="http://schemas.microsoft.com/office/powerpoint/2010/main" val="3964423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1" y="0"/>
            <a:ext cx="12179300" cy="6858000"/>
          </a:xfrm>
          <a:prstGeom prst="rect">
            <a:avLst/>
          </a:prstGeom>
        </p:spPr>
      </p:pic>
      <p:sp>
        <p:nvSpPr>
          <p:cNvPr id="11" name="Rounded Rectangle Content"/>
          <p:cNvSpPr/>
          <p:nvPr userDrawn="1"/>
        </p:nvSpPr>
        <p:spPr>
          <a:xfrm flipV="1">
            <a:off x="-1" y="0"/>
            <a:ext cx="6082301" cy="6300000"/>
          </a:xfrm>
          <a:prstGeom prst="round1Rect">
            <a:avLst>
              <a:gd name="adj" fmla="val 21397"/>
            </a:avLst>
          </a:prstGeom>
          <a:solidFill>
            <a:srgbClr val="0A86C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 dirty="0"/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51" y="576000"/>
            <a:ext cx="1892572" cy="288000"/>
          </a:xfrm>
          <a:prstGeom prst="rect">
            <a:avLst/>
          </a:prstGeom>
        </p:spPr>
      </p:pic>
      <p:sp>
        <p:nvSpPr>
          <p:cNvPr id="8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895384"/>
            <a:ext cx="5220000" cy="111512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sz="1600" b="1" cap="none" baseline="0" noProof="0" dirty="0"/>
              <a:t>Presenter Name (16PT)</a:t>
            </a:r>
          </a:p>
          <a:p>
            <a:r>
              <a:rPr lang="en-US" sz="1600" cap="none" baseline="0" noProof="0" dirty="0"/>
              <a:t>Month date, year</a:t>
            </a:r>
          </a:p>
        </p:txBody>
      </p:sp>
      <p:sp>
        <p:nvSpPr>
          <p:cNvPr id="10" name="SUBLINE"/>
          <p:cNvSpPr>
            <a:spLocks noGrp="1"/>
          </p:cNvSpPr>
          <p:nvPr>
            <p:ph type="subTitle" idx="1" hasCustomPrompt="1"/>
          </p:nvPr>
        </p:nvSpPr>
        <p:spPr>
          <a:xfrm>
            <a:off x="576000" y="3800564"/>
            <a:ext cx="5220000" cy="80865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0" cap="all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 dirty="0"/>
              <a:t>Subline (Arial 18pt)</a:t>
            </a:r>
          </a:p>
        </p:txBody>
      </p:sp>
      <p:sp>
        <p:nvSpPr>
          <p:cNvPr id="15" name="TITLE"/>
          <p:cNvSpPr>
            <a:spLocks noGrp="1"/>
          </p:cNvSpPr>
          <p:nvPr>
            <p:ph type="ctrTitle" hasCustomPrompt="1"/>
          </p:nvPr>
        </p:nvSpPr>
        <p:spPr>
          <a:xfrm>
            <a:off x="576000" y="1746608"/>
            <a:ext cx="5220000" cy="1980000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(Arial 48pt)</a:t>
            </a:r>
          </a:p>
        </p:txBody>
      </p:sp>
      <p:sp>
        <p:nvSpPr>
          <p:cNvPr id="16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10487878" y="6452600"/>
            <a:ext cx="1371595" cy="180000"/>
          </a:xfrm>
        </p:spPr>
        <p:txBody>
          <a:bodyPr/>
          <a:lstStyle>
            <a:lvl1pPr algn="ctr"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94516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1" name="Rounded Rectangle Content"/>
          <p:cNvSpPr/>
          <p:nvPr userDrawn="1"/>
        </p:nvSpPr>
        <p:spPr>
          <a:xfrm flipV="1">
            <a:off x="-1" y="0"/>
            <a:ext cx="6082301" cy="6300000"/>
          </a:xfrm>
          <a:prstGeom prst="round1Rect">
            <a:avLst>
              <a:gd name="adj" fmla="val 21397"/>
            </a:avLst>
          </a:prstGeom>
          <a:solidFill>
            <a:srgbClr val="0A86C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 dirty="0"/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51" y="576000"/>
            <a:ext cx="1892572" cy="288000"/>
          </a:xfrm>
          <a:prstGeom prst="rect">
            <a:avLst/>
          </a:prstGeom>
        </p:spPr>
      </p:pic>
      <p:sp>
        <p:nvSpPr>
          <p:cNvPr id="8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895384"/>
            <a:ext cx="5220000" cy="111512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sz="1600" b="1" cap="none" baseline="0" noProof="0" dirty="0"/>
              <a:t>Presenter Name (16PT)</a:t>
            </a:r>
          </a:p>
          <a:p>
            <a:r>
              <a:rPr lang="en-US" sz="1600" cap="none" baseline="0" noProof="0" dirty="0"/>
              <a:t>Month date, year</a:t>
            </a:r>
          </a:p>
        </p:txBody>
      </p:sp>
      <p:sp>
        <p:nvSpPr>
          <p:cNvPr id="10" name="SUBLINE"/>
          <p:cNvSpPr>
            <a:spLocks noGrp="1"/>
          </p:cNvSpPr>
          <p:nvPr>
            <p:ph type="subTitle" idx="1" hasCustomPrompt="1"/>
          </p:nvPr>
        </p:nvSpPr>
        <p:spPr>
          <a:xfrm>
            <a:off x="576000" y="3800564"/>
            <a:ext cx="5220000" cy="80865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0" cap="all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 dirty="0"/>
              <a:t>Subline (Arial 18pt)</a:t>
            </a:r>
          </a:p>
        </p:txBody>
      </p:sp>
      <p:sp>
        <p:nvSpPr>
          <p:cNvPr id="15" name="TITLE"/>
          <p:cNvSpPr>
            <a:spLocks noGrp="1"/>
          </p:cNvSpPr>
          <p:nvPr>
            <p:ph type="ctrTitle" hasCustomPrompt="1"/>
          </p:nvPr>
        </p:nvSpPr>
        <p:spPr>
          <a:xfrm>
            <a:off x="576000" y="1746608"/>
            <a:ext cx="5220000" cy="1980000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(Arial 48pt)</a:t>
            </a:r>
          </a:p>
        </p:txBody>
      </p:sp>
      <p:sp>
        <p:nvSpPr>
          <p:cNvPr id="16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10487878" y="6452600"/>
            <a:ext cx="1371595" cy="180000"/>
          </a:xfrm>
        </p:spPr>
        <p:txBody>
          <a:bodyPr/>
          <a:lstStyle>
            <a:lvl1pPr algn="ctr"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144212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42" y="0"/>
            <a:ext cx="2184400" cy="6858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9090" y="1606"/>
            <a:ext cx="10002910" cy="6854786"/>
          </a:xfrm>
          <a:prstGeom prst="rect">
            <a:avLst/>
          </a:prstGeom>
        </p:spPr>
      </p:pic>
      <p:sp>
        <p:nvSpPr>
          <p:cNvPr id="11" name="Rounded Rectangle Content"/>
          <p:cNvSpPr/>
          <p:nvPr userDrawn="1"/>
        </p:nvSpPr>
        <p:spPr>
          <a:xfrm flipV="1">
            <a:off x="-1" y="0"/>
            <a:ext cx="6082301" cy="6300000"/>
          </a:xfrm>
          <a:prstGeom prst="round1Rect">
            <a:avLst>
              <a:gd name="adj" fmla="val 21397"/>
            </a:avLst>
          </a:prstGeom>
          <a:solidFill>
            <a:srgbClr val="0A86C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 dirty="0"/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51" y="576000"/>
            <a:ext cx="1892572" cy="288000"/>
          </a:xfrm>
          <a:prstGeom prst="rect">
            <a:avLst/>
          </a:prstGeom>
        </p:spPr>
      </p:pic>
      <p:sp>
        <p:nvSpPr>
          <p:cNvPr id="8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895384"/>
            <a:ext cx="5220000" cy="111512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sz="1600" b="1" cap="none" baseline="0" noProof="0" dirty="0"/>
              <a:t>Presenter Name (16PT)</a:t>
            </a:r>
          </a:p>
          <a:p>
            <a:r>
              <a:rPr lang="en-US" sz="1600" cap="none" baseline="0" noProof="0" dirty="0"/>
              <a:t>Month date, year</a:t>
            </a:r>
          </a:p>
        </p:txBody>
      </p:sp>
      <p:sp>
        <p:nvSpPr>
          <p:cNvPr id="10" name="SUBLINE"/>
          <p:cNvSpPr>
            <a:spLocks noGrp="1"/>
          </p:cNvSpPr>
          <p:nvPr>
            <p:ph type="subTitle" idx="1" hasCustomPrompt="1"/>
          </p:nvPr>
        </p:nvSpPr>
        <p:spPr>
          <a:xfrm>
            <a:off x="576000" y="3800564"/>
            <a:ext cx="5220000" cy="80865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0" cap="all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 dirty="0"/>
              <a:t>Subline (Arial 18pt)</a:t>
            </a:r>
          </a:p>
        </p:txBody>
      </p:sp>
      <p:sp>
        <p:nvSpPr>
          <p:cNvPr id="15" name="TITLE"/>
          <p:cNvSpPr>
            <a:spLocks noGrp="1"/>
          </p:cNvSpPr>
          <p:nvPr>
            <p:ph type="ctrTitle" hasCustomPrompt="1"/>
          </p:nvPr>
        </p:nvSpPr>
        <p:spPr>
          <a:xfrm>
            <a:off x="576000" y="1746608"/>
            <a:ext cx="5220000" cy="1980000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(Arial 48pt)</a:t>
            </a:r>
          </a:p>
        </p:txBody>
      </p:sp>
      <p:sp>
        <p:nvSpPr>
          <p:cNvPr id="16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10487878" y="6452600"/>
            <a:ext cx="1371595" cy="180000"/>
          </a:xfrm>
        </p:spPr>
        <p:txBody>
          <a:bodyPr/>
          <a:lstStyle>
            <a:lvl1pPr algn="ctr"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1" y="0"/>
            <a:ext cx="12192000" cy="6858000"/>
          </a:xfrm>
          <a:prstGeom prst="rect">
            <a:avLst/>
          </a:prstGeom>
        </p:spPr>
      </p:pic>
      <p:sp>
        <p:nvSpPr>
          <p:cNvPr id="11" name="Rounded Rectangle Content"/>
          <p:cNvSpPr/>
          <p:nvPr userDrawn="1"/>
        </p:nvSpPr>
        <p:spPr>
          <a:xfrm flipV="1">
            <a:off x="-1" y="0"/>
            <a:ext cx="6082301" cy="6300000"/>
          </a:xfrm>
          <a:prstGeom prst="round1Rect">
            <a:avLst>
              <a:gd name="adj" fmla="val 21397"/>
            </a:avLst>
          </a:prstGeom>
          <a:solidFill>
            <a:srgbClr val="0A86C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noProof="0" dirty="0"/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51" y="576000"/>
            <a:ext cx="1892572" cy="288000"/>
          </a:xfrm>
          <a:prstGeom prst="rect">
            <a:avLst/>
          </a:prstGeom>
        </p:spPr>
      </p:pic>
      <p:sp>
        <p:nvSpPr>
          <p:cNvPr id="8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895384"/>
            <a:ext cx="5220000" cy="111512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sz="1600" b="1" cap="none" baseline="0" noProof="0" dirty="0"/>
              <a:t>Presenter Name (16PT)</a:t>
            </a:r>
          </a:p>
          <a:p>
            <a:r>
              <a:rPr lang="en-US" sz="1600" cap="none" baseline="0" noProof="0" dirty="0"/>
              <a:t>Month date, year</a:t>
            </a:r>
          </a:p>
        </p:txBody>
      </p:sp>
      <p:sp>
        <p:nvSpPr>
          <p:cNvPr id="10" name="SUBLINE"/>
          <p:cNvSpPr>
            <a:spLocks noGrp="1"/>
          </p:cNvSpPr>
          <p:nvPr>
            <p:ph type="subTitle" idx="1" hasCustomPrompt="1"/>
          </p:nvPr>
        </p:nvSpPr>
        <p:spPr>
          <a:xfrm>
            <a:off x="576000" y="3800564"/>
            <a:ext cx="5220000" cy="80865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0" cap="all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 dirty="0"/>
              <a:t>Subline (Arial 18pt)</a:t>
            </a:r>
          </a:p>
        </p:txBody>
      </p:sp>
      <p:sp>
        <p:nvSpPr>
          <p:cNvPr id="15" name="TITLE"/>
          <p:cNvSpPr>
            <a:spLocks noGrp="1"/>
          </p:cNvSpPr>
          <p:nvPr>
            <p:ph type="ctrTitle" hasCustomPrompt="1"/>
          </p:nvPr>
        </p:nvSpPr>
        <p:spPr>
          <a:xfrm>
            <a:off x="576000" y="1746608"/>
            <a:ext cx="5220000" cy="1980000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(Arial 48pt)</a:t>
            </a:r>
          </a:p>
        </p:txBody>
      </p:sp>
      <p:sp>
        <p:nvSpPr>
          <p:cNvPr id="16" name="Fußzeilenplatzhalter"/>
          <p:cNvSpPr>
            <a:spLocks noGrp="1"/>
          </p:cNvSpPr>
          <p:nvPr>
            <p:ph type="ftr" sz="quarter" idx="22"/>
          </p:nvPr>
        </p:nvSpPr>
        <p:spPr>
          <a:xfrm>
            <a:off x="10487878" y="6452600"/>
            <a:ext cx="1371595" cy="180000"/>
          </a:xfrm>
        </p:spPr>
        <p:txBody>
          <a:bodyPr/>
          <a:lstStyle>
            <a:lvl1pPr algn="ctr">
              <a:defRPr>
                <a:solidFill>
                  <a:schemeClr val="bg1">
                    <a:alpha val="75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0993800" y="6452600"/>
            <a:ext cx="36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 i="0">
                <a:solidFill>
                  <a:schemeClr val="tx1">
                    <a:alpha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BB7F249F-CCCE-DA49-A761-E31751E19E8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4369200" y="6452600"/>
            <a:ext cx="66246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 cap="all" baseline="0">
                <a:solidFill>
                  <a:schemeClr val="tx1">
                    <a:alpha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838200" y="1607798"/>
            <a:ext cx="10515600" cy="456916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First level text (Arial 18pt)</a:t>
            </a:r>
          </a:p>
          <a:p>
            <a:pPr lvl="1"/>
            <a:r>
              <a:rPr lang="en-US" noProof="0" dirty="0"/>
              <a:t>Second level (Arial 16pt)</a:t>
            </a:r>
          </a:p>
          <a:p>
            <a:pPr lvl="2"/>
            <a:r>
              <a:rPr lang="en-US" noProof="0" dirty="0"/>
              <a:t>Third level (Arial 16pt)</a:t>
            </a:r>
          </a:p>
          <a:p>
            <a:pPr lvl="3"/>
            <a:r>
              <a:rPr lang="en-US" noProof="0" dirty="0"/>
              <a:t>Fourth level (Arial 14pt)</a:t>
            </a:r>
          </a:p>
          <a:p>
            <a:pPr lvl="4"/>
            <a:r>
              <a:rPr lang="en-US" noProof="0" dirty="0"/>
              <a:t>Fifth level (Arial 12pt)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8200" y="720000"/>
            <a:ext cx="10515600" cy="54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noProof="0" dirty="0"/>
              <a:t>Title (Arial 28pt)</a:t>
            </a:r>
          </a:p>
        </p:txBody>
      </p:sp>
      <p:sp>
        <p:nvSpPr>
          <p:cNvPr id="13" name="Freihandform 12"/>
          <p:cNvSpPr/>
          <p:nvPr userDrawn="1"/>
        </p:nvSpPr>
        <p:spPr>
          <a:xfrm>
            <a:off x="1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0FEC29A5-5EBE-1F4F-8499-3E296D29CF58}"/>
              </a:ext>
            </a:extLst>
          </p:cNvPr>
          <p:cNvPicPr>
            <a:picLocks noChangeAspect="1"/>
          </p:cNvPicPr>
          <p:nvPr userDrawn="1"/>
        </p:nvPicPr>
        <p:blipFill>
          <a:blip r:embed="rId53" cstate="email">
            <a:lum bright="-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70600"/>
            <a:ext cx="106457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0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684" r:id="rId3"/>
    <p:sldLayoutId id="2147483735" r:id="rId4"/>
    <p:sldLayoutId id="2147483649" r:id="rId5"/>
    <p:sldLayoutId id="2147483711" r:id="rId6"/>
    <p:sldLayoutId id="2147483685" r:id="rId7"/>
    <p:sldLayoutId id="2147483730" r:id="rId8"/>
    <p:sldLayoutId id="2147483734" r:id="rId9"/>
    <p:sldLayoutId id="2147483743" r:id="rId10"/>
    <p:sldLayoutId id="2147483745" r:id="rId11"/>
    <p:sldLayoutId id="2147483651" r:id="rId12"/>
    <p:sldLayoutId id="2147483737" r:id="rId13"/>
    <p:sldLayoutId id="2147483716" r:id="rId14"/>
    <p:sldLayoutId id="2147483718" r:id="rId15"/>
    <p:sldLayoutId id="2147483715" r:id="rId16"/>
    <p:sldLayoutId id="2147483733" r:id="rId17"/>
    <p:sldLayoutId id="2147483736" r:id="rId18"/>
    <p:sldLayoutId id="2147483701" r:id="rId19"/>
    <p:sldLayoutId id="2147483727" r:id="rId20"/>
    <p:sldLayoutId id="2147483662" r:id="rId21"/>
    <p:sldLayoutId id="2147483650" r:id="rId22"/>
    <p:sldLayoutId id="2147483728" r:id="rId23"/>
    <p:sldLayoutId id="2147483668" r:id="rId24"/>
    <p:sldLayoutId id="2147483652" r:id="rId25"/>
    <p:sldLayoutId id="2147483729" r:id="rId26"/>
    <p:sldLayoutId id="2147483723" r:id="rId27"/>
    <p:sldLayoutId id="2147483726" r:id="rId28"/>
    <p:sldLayoutId id="2147483719" r:id="rId29"/>
    <p:sldLayoutId id="2147483663" r:id="rId30"/>
    <p:sldLayoutId id="2147483720" r:id="rId31"/>
    <p:sldLayoutId id="2147483664" r:id="rId32"/>
    <p:sldLayoutId id="2147483689" r:id="rId33"/>
    <p:sldLayoutId id="2147483692" r:id="rId34"/>
    <p:sldLayoutId id="2147483688" r:id="rId35"/>
    <p:sldLayoutId id="2147483725" r:id="rId36"/>
    <p:sldLayoutId id="2147483697" r:id="rId37"/>
    <p:sldLayoutId id="2147483667" r:id="rId38"/>
    <p:sldLayoutId id="2147483731" r:id="rId39"/>
    <p:sldLayoutId id="2147483732" r:id="rId40"/>
    <p:sldLayoutId id="2147483746" r:id="rId41"/>
    <p:sldLayoutId id="2147483747" r:id="rId42"/>
    <p:sldLayoutId id="2147483748" r:id="rId43"/>
    <p:sldLayoutId id="2147483749" r:id="rId44"/>
    <p:sldLayoutId id="2147483750" r:id="rId45"/>
    <p:sldLayoutId id="2147483751" r:id="rId46"/>
    <p:sldLayoutId id="2147483752" r:id="rId47"/>
    <p:sldLayoutId id="2147483753" r:id="rId48"/>
    <p:sldLayoutId id="2147483754" r:id="rId49"/>
    <p:sldLayoutId id="2147483755" r:id="rId50"/>
    <p:sldLayoutId id="2147483757" r:id="rId51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800" b="1" i="0" kern="1200" cap="none" baseline="0">
          <a:solidFill>
            <a:srgbClr val="0A86C9"/>
          </a:solidFill>
          <a:latin typeface="Arial" charset="0"/>
          <a:ea typeface="Arial" charset="0"/>
          <a:cs typeface="Arial" charset="0"/>
        </a:defRPr>
      </a:lvl1pPr>
    </p:titleStyle>
    <p:bodyStyle>
      <a:lvl1pPr marL="180000" indent="-180000" algn="l" defTabSz="914377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charset="0"/>
        <a:buChar char="•"/>
        <a:defRPr sz="1800" b="0" i="0" kern="1200" baseline="0">
          <a:solidFill>
            <a:schemeClr val="accent6">
              <a:lumMod val="25000"/>
            </a:schemeClr>
          </a:solidFill>
          <a:latin typeface="Arial" charset="0"/>
          <a:ea typeface="Arial" charset="0"/>
          <a:cs typeface="Arial" charset="0"/>
        </a:defRPr>
      </a:lvl1pPr>
      <a:lvl2pPr marL="359991" indent="-179996" algn="l" defTabSz="914377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Symbol" charset="2"/>
        <a:buChar char="-"/>
        <a:defRPr sz="1600" b="0" i="0" kern="1200" baseline="0">
          <a:solidFill>
            <a:schemeClr val="accent6">
              <a:lumMod val="25000"/>
            </a:schemeClr>
          </a:solidFill>
          <a:latin typeface="Arial" charset="0"/>
          <a:ea typeface="Arial" charset="0"/>
          <a:cs typeface="Arial" charset="0"/>
        </a:defRPr>
      </a:lvl2pPr>
      <a:lvl3pPr marL="539987" indent="-179996" algn="l" defTabSz="914377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600" b="0" i="0" kern="1200" baseline="0">
          <a:solidFill>
            <a:schemeClr val="accent6">
              <a:lumMod val="25000"/>
            </a:schemeClr>
          </a:solidFill>
          <a:latin typeface="Arial" charset="0"/>
          <a:ea typeface="Arial" charset="0"/>
          <a:cs typeface="Arial" charset="0"/>
        </a:defRPr>
      </a:lvl3pPr>
      <a:lvl4pPr marL="719982" indent="-179996" algn="l" defTabSz="914377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/>
        <a:buChar char="•"/>
        <a:defRPr sz="1400" b="0" i="0" kern="1200" baseline="0">
          <a:solidFill>
            <a:schemeClr val="accent6">
              <a:lumMod val="25000"/>
            </a:schemeClr>
          </a:solidFill>
          <a:latin typeface="Arial" charset="0"/>
          <a:ea typeface="Arial" charset="0"/>
          <a:cs typeface="Arial" charset="0"/>
        </a:defRPr>
      </a:lvl4pPr>
      <a:lvl5pPr marL="899978" indent="-179996" algn="l" defTabSz="914377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Symbol" charset="2"/>
        <a:buChar char="-"/>
        <a:defRPr sz="1200" b="0" i="0" kern="1200" baseline="0">
          <a:solidFill>
            <a:schemeClr val="accent6">
              <a:lumMod val="25000"/>
            </a:schemeClr>
          </a:solidFill>
          <a:latin typeface="Arial" charset="0"/>
          <a:ea typeface="Arial" charset="0"/>
          <a:cs typeface="Arial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hyperlink" Target="https://www.techvalidate.com/product-research/aci-merchant-fraud-solutions/facts/D47-52C-E8D" TargetMode="External"/><Relationship Id="rId2" Type="http://schemas.openxmlformats.org/officeDocument/2006/relationships/hyperlink" Target="https://www.google.co.uk/url?sa=i&amp;rct=j&amp;q=&amp;esrc=s&amp;source=images&amp;cd=&amp;cad=rja&amp;uact=8&amp;ved=2ahUKEwj47Yu4ur_eAhUBuRoKHZPLB5sQjRx6BAgBEAU&amp;url=https://techeast.com/events/national-technology-awards-gala-dinner-ceremony-17-may-2018/&amp;psig=AOvVaw0F5RUpEI-PmA2QAz6M4TdP&amp;ust=1541583024353199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techvalidate.com/product-research/aci-merchant-fraud-solutions/facts/63C-C96-67C" TargetMode="External"/><Relationship Id="rId5" Type="http://schemas.openxmlformats.org/officeDocument/2006/relationships/hyperlink" Target="https://www.techvalidate.com/product-research/aci-merchant-fraud-solutions/facts/379-19C-F50" TargetMode="Externa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1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jpeg"/><Relationship Id="rId25" Type="http://schemas.openxmlformats.org/officeDocument/2006/relationships/image" Target="../media/image76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32" Type="http://schemas.openxmlformats.org/officeDocument/2006/relationships/image" Target="../media/image83.png"/><Relationship Id="rId5" Type="http://schemas.openxmlformats.org/officeDocument/2006/relationships/image" Target="../media/image56.jpeg"/><Relationship Id="rId15" Type="http://schemas.openxmlformats.org/officeDocument/2006/relationships/image" Target="../media/image66.png"/><Relationship Id="rId23" Type="http://schemas.openxmlformats.org/officeDocument/2006/relationships/image" Target="../media/image74.jpeg"/><Relationship Id="rId28" Type="http://schemas.openxmlformats.org/officeDocument/2006/relationships/image" Target="../media/image79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31" Type="http://schemas.openxmlformats.org/officeDocument/2006/relationships/image" Target="../media/image8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svg"/><Relationship Id="rId30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429EAB-1329-4476-9590-15890CB75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491" y="2580495"/>
            <a:ext cx="5220000" cy="1980000"/>
          </a:xfr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z="3600" dirty="0">
                <a:latin typeface="Arial"/>
                <a:cs typeface="Arial"/>
              </a:rPr>
              <a:t>Emirates Airlines</a:t>
            </a:r>
            <a:endParaRPr lang="en-US" sz="3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9BE53-7D70-4CC8-B71A-74C34090856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noProof="0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273419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BE8F6C-0462-438A-92EC-9C1B6AC3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KPIs – customer examples &amp; awards</a:t>
            </a:r>
          </a:p>
        </p:txBody>
      </p:sp>
    </p:spTree>
    <p:extLst>
      <p:ext uri="{BB962C8B-B14F-4D97-AF65-F5344CB8AC3E}">
        <p14:creationId xmlns:p14="http://schemas.microsoft.com/office/powerpoint/2010/main" val="272512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11E622-A2C4-429F-9162-4DC3E6229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03F88D-9480-4954-9E87-E1C87F8D6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3019AE-2BBC-46C1-922B-96E4F07FD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Awards and Accolades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1BBC09-DBF0-4C57-86CB-46C777D63FAD}"/>
              </a:ext>
            </a:extLst>
          </p:cNvPr>
          <p:cNvGrpSpPr/>
          <p:nvPr/>
        </p:nvGrpSpPr>
        <p:grpSpPr>
          <a:xfrm>
            <a:off x="838800" y="1645561"/>
            <a:ext cx="5115766" cy="1916789"/>
            <a:chOff x="838800" y="1645561"/>
            <a:chExt cx="5115766" cy="191678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9E80D27-FE66-485F-ACF5-0E7F03C959CC}"/>
                </a:ext>
              </a:extLst>
            </p:cNvPr>
            <p:cNvSpPr/>
            <p:nvPr/>
          </p:nvSpPr>
          <p:spPr>
            <a:xfrm>
              <a:off x="838800" y="1645561"/>
              <a:ext cx="5115766" cy="19167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b="1" dirty="0"/>
            </a:p>
          </p:txBody>
        </p:sp>
        <p:pic>
          <p:nvPicPr>
            <p:cNvPr id="9" name="irc_mi" descr="Image result for national technology awards logo">
              <a:hlinkClick r:id="rId2"/>
              <a:extLst>
                <a:ext uri="{FF2B5EF4-FFF2-40B4-BE49-F238E27FC236}">
                  <a16:creationId xmlns:a16="http://schemas.microsoft.com/office/drawing/2014/main" id="{D1A3BBC4-BA17-4EC8-9AAC-C94050A80DC8}"/>
                </a:ext>
              </a:extLst>
            </p:cNvPr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505" y="2150026"/>
              <a:ext cx="2044777" cy="9078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8CE78E1-C906-40B0-B788-43F8A5B6B25B}"/>
                </a:ext>
              </a:extLst>
            </p:cNvPr>
            <p:cNvSpPr/>
            <p:nvPr/>
          </p:nvSpPr>
          <p:spPr>
            <a:xfrm>
              <a:off x="3182986" y="1772959"/>
              <a:ext cx="2621875" cy="1661993"/>
            </a:xfrm>
            <a:prstGeom prst="rect">
              <a:avLst/>
            </a:prstGeom>
          </p:spPr>
          <p:txBody>
            <a:bodyPr wrap="square" lIns="0" tIns="0" rIns="0" anchor="ctr">
              <a:spAutoFit/>
            </a:bodyPr>
            <a:lstStyle/>
            <a:p>
              <a:r>
                <a:rPr lang="en-GB" sz="1600" b="1" dirty="0">
                  <a:solidFill>
                    <a:schemeClr val="accent1"/>
                  </a:solidFill>
                </a:rPr>
                <a:t>Security Innovation of the Year 2018</a:t>
              </a:r>
              <a:br>
                <a:rPr lang="en-US" sz="1600" b="1" dirty="0">
                  <a:solidFill>
                    <a:schemeClr val="accent1"/>
                  </a:solidFill>
                </a:rPr>
              </a:br>
              <a:r>
                <a:rPr lang="en-GB" sz="1400" dirty="0">
                  <a:solidFill>
                    <a:schemeClr val="accent6">
                      <a:lumMod val="25000"/>
                    </a:schemeClr>
                  </a:solidFill>
                </a:rPr>
                <a:t>Awarded to ACI for the real-time fraud management and adaptive machine learning capabilities of its payments risk management solutions.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553E815-20A7-46C9-8036-2B0E67A4F5A9}"/>
              </a:ext>
            </a:extLst>
          </p:cNvPr>
          <p:cNvSpPr/>
          <p:nvPr/>
        </p:nvSpPr>
        <p:spPr>
          <a:xfrm>
            <a:off x="6238034" y="1645561"/>
            <a:ext cx="5115766" cy="19167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271126-D193-46E3-9603-63F75FF0B0FF}"/>
              </a:ext>
            </a:extLst>
          </p:cNvPr>
          <p:cNvSpPr/>
          <p:nvPr/>
        </p:nvSpPr>
        <p:spPr>
          <a:xfrm>
            <a:off x="8582220" y="1888375"/>
            <a:ext cx="2621875" cy="1431161"/>
          </a:xfrm>
          <a:prstGeom prst="rect">
            <a:avLst/>
          </a:prstGeom>
        </p:spPr>
        <p:txBody>
          <a:bodyPr wrap="square" lIns="0" tIns="0" rIns="0" anchor="ctr">
            <a:spAutoFit/>
          </a:bodyPr>
          <a:lstStyle/>
          <a:p>
            <a:r>
              <a:rPr lang="en-GB" sz="1600" b="1" dirty="0">
                <a:solidFill>
                  <a:schemeClr val="accent1"/>
                </a:solidFill>
              </a:rPr>
              <a:t>Best ID, Security and</a:t>
            </a:r>
            <a:br>
              <a:rPr lang="en-GB" sz="1600" b="1" dirty="0">
                <a:solidFill>
                  <a:schemeClr val="accent1"/>
                </a:solidFill>
              </a:rPr>
            </a:br>
            <a:r>
              <a:rPr lang="en-GB" sz="1600" b="1" dirty="0">
                <a:solidFill>
                  <a:schemeClr val="accent1"/>
                </a:solidFill>
              </a:rPr>
              <a:t>Anti-Fraud Solution 2018 International Award 2017</a:t>
            </a:r>
            <a:br>
              <a:rPr lang="en-US" sz="1600" b="1" dirty="0">
                <a:solidFill>
                  <a:schemeClr val="accent1"/>
                </a:solidFill>
              </a:rPr>
            </a:b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UP</a:t>
            </a:r>
            <a:r>
              <a:rPr lang="en-GB" sz="1400" baseline="30000" dirty="0">
                <a:solidFill>
                  <a:schemeClr val="accent6">
                    <a:lumMod val="25000"/>
                  </a:schemeClr>
                </a:solidFill>
              </a:rPr>
              <a:t>®</a:t>
            </a: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 eCommerce Payments™ solution</a:t>
            </a:r>
          </a:p>
          <a:p>
            <a:endParaRPr lang="en-GB" sz="1400" dirty="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029C334-9756-4F61-872D-9496033296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7740" y="1977392"/>
            <a:ext cx="2044776" cy="12531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DD86A65-18B4-4376-AD44-2F06C505F5A4}"/>
              </a:ext>
            </a:extLst>
          </p:cNvPr>
          <p:cNvSpPr/>
          <p:nvPr/>
        </p:nvSpPr>
        <p:spPr>
          <a:xfrm>
            <a:off x="0" y="3810000"/>
            <a:ext cx="12192000" cy="251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15E049-3342-4A67-98B7-64BF4C179B6E}"/>
              </a:ext>
            </a:extLst>
          </p:cNvPr>
          <p:cNvSpPr/>
          <p:nvPr/>
        </p:nvSpPr>
        <p:spPr>
          <a:xfrm>
            <a:off x="838199" y="4055435"/>
            <a:ext cx="4332889" cy="144142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pPr>
              <a:spcBef>
                <a:spcPts val="800"/>
              </a:spcBef>
            </a:pP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“ACI ReD Shield helped turn a $4M annual fraud loss into a less than $250K annual fraud loss over the last four years. It allowed us to implement an automated fraud prevention program without having to create</a:t>
            </a:r>
            <a:br>
              <a:rPr lang="en-GB" sz="1400" dirty="0">
                <a:solidFill>
                  <a:schemeClr val="accent6">
                    <a:lumMod val="25000"/>
                  </a:schemeClr>
                </a:solidFill>
              </a:rPr>
            </a:b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a manual review team and process.”</a:t>
            </a:r>
          </a:p>
          <a:p>
            <a:pPr>
              <a:spcBef>
                <a:spcPts val="800"/>
              </a:spcBef>
            </a:pPr>
            <a:r>
              <a:rPr lang="en-GB" sz="1400" b="1" spc="-30" dirty="0">
                <a:solidFill>
                  <a:schemeClr val="accent1"/>
                </a:solidFill>
              </a:rPr>
              <a:t>IT Systems Analyst, Large Enterprise Food Company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4FD5E5-63A0-4FAA-AAA8-461111FAEC9B}"/>
              </a:ext>
            </a:extLst>
          </p:cNvPr>
          <p:cNvSpPr/>
          <p:nvPr/>
        </p:nvSpPr>
        <p:spPr>
          <a:xfrm>
            <a:off x="5431078" y="4055435"/>
            <a:ext cx="2806416" cy="144142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pPr>
              <a:spcBef>
                <a:spcPts val="800"/>
              </a:spcBef>
            </a:pP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“With implementation of the product level detail, we’ve been able to</a:t>
            </a:r>
            <a:br>
              <a:rPr lang="en-GB" sz="1400" dirty="0">
                <a:solidFill>
                  <a:schemeClr val="accent6">
                    <a:lumMod val="25000"/>
                  </a:schemeClr>
                </a:solidFill>
              </a:rPr>
            </a:b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stop over 95% of losses on our high-risk products. We’ve seen our chargebacks fall dramatically.”</a:t>
            </a:r>
          </a:p>
          <a:p>
            <a:pPr>
              <a:spcBef>
                <a:spcPts val="800"/>
              </a:spcBef>
            </a:pPr>
            <a:r>
              <a:rPr lang="en-GB" sz="1400" b="1" dirty="0">
                <a:solidFill>
                  <a:schemeClr val="accent1"/>
                </a:solidFill>
              </a:rPr>
              <a:t>Fraud Analyst, Large Retailer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F57E0D-FB84-427A-8465-D50C36B06B23}"/>
              </a:ext>
            </a:extLst>
          </p:cNvPr>
          <p:cNvSpPr/>
          <p:nvPr/>
        </p:nvSpPr>
        <p:spPr>
          <a:xfrm>
            <a:off x="8582220" y="4055435"/>
            <a:ext cx="2771580" cy="144142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pPr>
              <a:spcBef>
                <a:spcPts val="800"/>
              </a:spcBef>
            </a:pP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“The ACI risk analyst team are complete rock stars and incredibly talented. We would be lost</a:t>
            </a:r>
            <a:br>
              <a:rPr lang="en-GB" sz="1400" dirty="0">
                <a:solidFill>
                  <a:schemeClr val="accent6">
                    <a:lumMod val="25000"/>
                  </a:schemeClr>
                </a:solidFill>
              </a:rPr>
            </a:b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without them.”</a:t>
            </a:r>
          </a:p>
          <a:p>
            <a:pPr>
              <a:spcBef>
                <a:spcPts val="800"/>
              </a:spcBef>
            </a:pPr>
            <a:r>
              <a:rPr lang="en-GB" sz="1400" b="1" spc="-40" dirty="0">
                <a:solidFill>
                  <a:schemeClr val="accent1"/>
                </a:solidFill>
              </a:rPr>
              <a:t>Director of Fraud, Large Enterprise Consumer Products Company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36800E99-C80F-4E06-8B83-89B304465946}"/>
              </a:ext>
            </a:extLst>
          </p:cNvPr>
          <p:cNvSpPr txBox="1">
            <a:spLocks/>
          </p:cNvSpPr>
          <p:nvPr/>
        </p:nvSpPr>
        <p:spPr>
          <a:xfrm>
            <a:off x="838800" y="5862597"/>
            <a:ext cx="1737360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A86C9"/>
              </a:buClr>
              <a:defRPr/>
            </a:pPr>
            <a:r>
              <a:rPr lang="en-US" sz="1400" b="1" dirty="0">
                <a:solidFill>
                  <a:schemeClr val="accent6">
                    <a:lumMod val="25000"/>
                  </a:schemeClr>
                </a:solidFill>
                <a:latin typeface="Arial" panose="020B060402020202020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TVID: 379-19C-F50</a:t>
            </a:r>
            <a:endParaRPr lang="en-US" sz="1400" b="1" dirty="0">
              <a:solidFill>
                <a:schemeClr val="accent6">
                  <a:lumMod val="25000"/>
                </a:schemeClr>
              </a:solidFill>
              <a:latin typeface="Arial" panose="020B0604020202020204"/>
            </a:endParaRP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D76C202C-16FC-4F24-B134-282103C219F8}"/>
              </a:ext>
            </a:extLst>
          </p:cNvPr>
          <p:cNvSpPr txBox="1">
            <a:spLocks/>
          </p:cNvSpPr>
          <p:nvPr/>
        </p:nvSpPr>
        <p:spPr>
          <a:xfrm>
            <a:off x="5431077" y="5864322"/>
            <a:ext cx="1737360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A86C9"/>
              </a:buClr>
              <a:defRPr/>
            </a:pPr>
            <a:r>
              <a:rPr lang="en-US" sz="1400" b="1" dirty="0">
                <a:solidFill>
                  <a:schemeClr val="accent6">
                    <a:lumMod val="25000"/>
                  </a:schemeClr>
                </a:solidFill>
                <a:latin typeface="Arial" panose="020B060402020202020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TVID: 63C-C96-67C</a:t>
            </a:r>
            <a:r>
              <a:rPr lang="en-US" sz="1400" b="1" dirty="0">
                <a:solidFill>
                  <a:schemeClr val="accent6">
                    <a:lumMod val="25000"/>
                  </a:schemeClr>
                </a:solidFill>
                <a:latin typeface="Arial" panose="020B0604020202020204"/>
              </a:rPr>
              <a:t>.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DDBDA759-7E1C-496A-9357-7F7D912D0F90}"/>
              </a:ext>
            </a:extLst>
          </p:cNvPr>
          <p:cNvSpPr txBox="1">
            <a:spLocks/>
          </p:cNvSpPr>
          <p:nvPr/>
        </p:nvSpPr>
        <p:spPr>
          <a:xfrm>
            <a:off x="8582220" y="5860873"/>
            <a:ext cx="1737360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A86C9"/>
              </a:buClr>
              <a:defRPr/>
            </a:pPr>
            <a:r>
              <a:rPr lang="en-US" sz="1400" b="1" dirty="0">
                <a:solidFill>
                  <a:schemeClr val="accent6">
                    <a:lumMod val="25000"/>
                  </a:schemeClr>
                </a:solidFill>
                <a:latin typeface="Arial" panose="020B0604020202020204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TVID: D47-52C-E8D</a:t>
            </a:r>
            <a:endParaRPr lang="en-US" sz="1400" b="1" dirty="0">
              <a:solidFill>
                <a:schemeClr val="accent6">
                  <a:lumMod val="25000"/>
                </a:schemeClr>
              </a:solidFill>
              <a:latin typeface="Arial" panose="020B0604020202020204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FFB0E6-5463-4E92-8CB1-83D407E0C736}"/>
              </a:ext>
            </a:extLst>
          </p:cNvPr>
          <p:cNvCxnSpPr>
            <a:cxnSpLocks/>
          </p:cNvCxnSpPr>
          <p:nvPr/>
        </p:nvCxnSpPr>
        <p:spPr>
          <a:xfrm>
            <a:off x="838200" y="5680589"/>
            <a:ext cx="552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3D36297-98CB-4987-A492-02374AC3B582}"/>
              </a:ext>
            </a:extLst>
          </p:cNvPr>
          <p:cNvCxnSpPr>
            <a:cxnSpLocks/>
          </p:cNvCxnSpPr>
          <p:nvPr/>
        </p:nvCxnSpPr>
        <p:spPr>
          <a:xfrm>
            <a:off x="5431077" y="5680589"/>
            <a:ext cx="552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6C3B2CE-C813-4DD3-A3FA-361D5C17D643}"/>
              </a:ext>
            </a:extLst>
          </p:cNvPr>
          <p:cNvCxnSpPr>
            <a:cxnSpLocks/>
          </p:cNvCxnSpPr>
          <p:nvPr/>
        </p:nvCxnSpPr>
        <p:spPr>
          <a:xfrm>
            <a:off x="8582220" y="5680589"/>
            <a:ext cx="552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525939E2-83BC-4FC7-B9A3-BDF1B2CCE17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6398" y="5874797"/>
            <a:ext cx="949952" cy="19104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573D48A-2A99-4BFC-9BF4-B47B8440A73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7541" y="5874797"/>
            <a:ext cx="949952" cy="19104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8C522F2-5AF4-4A67-B764-2AE3E3928A6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848" y="5874797"/>
            <a:ext cx="949952" cy="191044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D51C470-7414-48A0-A9E0-1E2D8030F8AA}"/>
              </a:ext>
            </a:extLst>
          </p:cNvPr>
          <p:cNvCxnSpPr>
            <a:cxnSpLocks/>
          </p:cNvCxnSpPr>
          <p:nvPr/>
        </p:nvCxnSpPr>
        <p:spPr>
          <a:xfrm>
            <a:off x="5258714" y="4055435"/>
            <a:ext cx="0" cy="20243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B930EC-11AF-4FB2-AEDA-53B769EF9D25}"/>
              </a:ext>
            </a:extLst>
          </p:cNvPr>
          <p:cNvCxnSpPr>
            <a:cxnSpLocks/>
          </p:cNvCxnSpPr>
          <p:nvPr/>
        </p:nvCxnSpPr>
        <p:spPr>
          <a:xfrm>
            <a:off x="8409858" y="4055435"/>
            <a:ext cx="0" cy="20243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16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results!</a:t>
            </a:r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 ReD Shield</a:t>
            </a:r>
            <a:r>
              <a:rPr lang="en-US" baseline="30000" dirty="0"/>
              <a:t>®</a:t>
            </a:r>
            <a:r>
              <a:rPr lang="en-US" dirty="0"/>
              <a:t> Case Studies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680F805-D877-4FA1-9D68-7320770BF8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645561"/>
            <a:ext cx="12191999" cy="1794288"/>
          </a:xfrm>
          <a:prstGeom prst="rect">
            <a:avLst/>
          </a:prstGeom>
        </p:spPr>
      </p:pic>
      <p:sp>
        <p:nvSpPr>
          <p:cNvPr id="55" name="Content Placeholder 13">
            <a:extLst>
              <a:ext uri="{FF2B5EF4-FFF2-40B4-BE49-F238E27FC236}">
                <a16:creationId xmlns:a16="http://schemas.microsoft.com/office/drawing/2014/main" id="{EF04212E-9312-4B37-849C-2E110A6CC185}"/>
              </a:ext>
            </a:extLst>
          </p:cNvPr>
          <p:cNvSpPr txBox="1">
            <a:spLocks/>
          </p:cNvSpPr>
          <p:nvPr/>
        </p:nvSpPr>
        <p:spPr>
          <a:xfrm>
            <a:off x="838800" y="4198639"/>
            <a:ext cx="3270624" cy="37084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80000" indent="-18000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Char char="•"/>
              <a:defRPr sz="18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359991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b="0" i="0" u="none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539987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719982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899978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spcBef>
                <a:spcPts val="1000"/>
              </a:spcBef>
              <a:buNone/>
            </a:pPr>
            <a:r>
              <a:rPr lang="en-US" sz="2000" b="1" dirty="0">
                <a:solidFill>
                  <a:schemeClr val="accent1"/>
                </a:solidFill>
              </a:rPr>
              <a:t>Crew Clothing</a:t>
            </a:r>
          </a:p>
        </p:txBody>
      </p:sp>
      <p:sp>
        <p:nvSpPr>
          <p:cNvPr id="56" name="Content Placeholder 13">
            <a:extLst>
              <a:ext uri="{FF2B5EF4-FFF2-40B4-BE49-F238E27FC236}">
                <a16:creationId xmlns:a16="http://schemas.microsoft.com/office/drawing/2014/main" id="{51C7A086-4D33-4015-8EB5-151878AEA226}"/>
              </a:ext>
            </a:extLst>
          </p:cNvPr>
          <p:cNvSpPr txBox="1">
            <a:spLocks/>
          </p:cNvSpPr>
          <p:nvPr/>
        </p:nvSpPr>
        <p:spPr>
          <a:xfrm>
            <a:off x="4460988" y="4198639"/>
            <a:ext cx="3270624" cy="37084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80000" indent="-18000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Char char="•"/>
              <a:defRPr sz="18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359991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b="0" i="0" u="none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539987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719982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899978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spcBef>
                <a:spcPts val="1000"/>
              </a:spcBef>
              <a:buNone/>
            </a:pPr>
            <a:r>
              <a:rPr lang="en-US" sz="2000" b="1" dirty="0">
                <a:solidFill>
                  <a:schemeClr val="accent1"/>
                </a:solidFill>
              </a:rPr>
              <a:t>Aegean Airlines</a:t>
            </a:r>
          </a:p>
        </p:txBody>
      </p:sp>
      <p:sp>
        <p:nvSpPr>
          <p:cNvPr id="57" name="Content Placeholder 13">
            <a:extLst>
              <a:ext uri="{FF2B5EF4-FFF2-40B4-BE49-F238E27FC236}">
                <a16:creationId xmlns:a16="http://schemas.microsoft.com/office/drawing/2014/main" id="{31AB80DB-7EF8-40EF-827E-786604BFEA64}"/>
              </a:ext>
            </a:extLst>
          </p:cNvPr>
          <p:cNvSpPr txBox="1">
            <a:spLocks/>
          </p:cNvSpPr>
          <p:nvPr/>
        </p:nvSpPr>
        <p:spPr>
          <a:xfrm>
            <a:off x="8083176" y="4198639"/>
            <a:ext cx="3270624" cy="37084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80000" indent="-18000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Char char="•"/>
              <a:defRPr sz="18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359991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b="0" i="0" u="none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539987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719982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899978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spcBef>
                <a:spcPts val="1000"/>
              </a:spcBef>
              <a:buNone/>
            </a:pPr>
            <a:r>
              <a:rPr lang="en-US" sz="2000" b="1" dirty="0">
                <a:solidFill>
                  <a:schemeClr val="accent1"/>
                </a:solidFill>
              </a:rPr>
              <a:t>Voyages-SNCF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C0C23A6-F72D-4838-8CC5-1BE62C22F12E}"/>
              </a:ext>
            </a:extLst>
          </p:cNvPr>
          <p:cNvGrpSpPr/>
          <p:nvPr/>
        </p:nvGrpSpPr>
        <p:grpSpPr>
          <a:xfrm>
            <a:off x="1823642" y="2778530"/>
            <a:ext cx="1300940" cy="1300940"/>
            <a:chOff x="1823642" y="2888259"/>
            <a:chExt cx="1300940" cy="130094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2D436BB-2312-4A80-8F3C-35D47424386E}"/>
                </a:ext>
              </a:extLst>
            </p:cNvPr>
            <p:cNvSpPr/>
            <p:nvPr/>
          </p:nvSpPr>
          <p:spPr>
            <a:xfrm>
              <a:off x="1823642" y="2888259"/>
              <a:ext cx="1300940" cy="130094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40C1F92-A1FA-4CB2-9DBB-74D9C891B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9990" y="3154607"/>
              <a:ext cx="768245" cy="768245"/>
            </a:xfrm>
            <a:prstGeom prst="rect">
              <a:avLst/>
            </a:prstGeom>
          </p:spPr>
        </p:pic>
      </p:grpSp>
      <p:sp>
        <p:nvSpPr>
          <p:cNvPr id="63" name="Content Placeholder 13">
            <a:extLst>
              <a:ext uri="{FF2B5EF4-FFF2-40B4-BE49-F238E27FC236}">
                <a16:creationId xmlns:a16="http://schemas.microsoft.com/office/drawing/2014/main" id="{A87B1F5C-C1C4-493B-9FA7-DA66C5C5D327}"/>
              </a:ext>
            </a:extLst>
          </p:cNvPr>
          <p:cNvSpPr txBox="1">
            <a:spLocks/>
          </p:cNvSpPr>
          <p:nvPr/>
        </p:nvSpPr>
        <p:spPr>
          <a:xfrm>
            <a:off x="838800" y="4708925"/>
            <a:ext cx="3270624" cy="5232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180000" indent="-18000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Char char="•"/>
              <a:defRPr sz="18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359991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b="0" i="0" u="none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539987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719982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899978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spcBef>
                <a:spcPts val="1000"/>
              </a:spcBef>
              <a:buNone/>
            </a:pPr>
            <a:r>
              <a:rPr lang="en-GB" dirty="0"/>
              <a:t>Reduced deny rate by</a:t>
            </a:r>
            <a:br>
              <a:rPr lang="en-GB" dirty="0"/>
            </a:br>
            <a:r>
              <a:rPr lang="en-GB" sz="1800" b="1" dirty="0"/>
              <a:t>12% to 3%</a:t>
            </a:r>
          </a:p>
        </p:txBody>
      </p:sp>
      <p:sp>
        <p:nvSpPr>
          <p:cNvPr id="64" name="Content Placeholder 13">
            <a:extLst>
              <a:ext uri="{FF2B5EF4-FFF2-40B4-BE49-F238E27FC236}">
                <a16:creationId xmlns:a16="http://schemas.microsoft.com/office/drawing/2014/main" id="{D4493ACD-46A5-471B-8B2F-730AC03FC68A}"/>
              </a:ext>
            </a:extLst>
          </p:cNvPr>
          <p:cNvSpPr txBox="1">
            <a:spLocks/>
          </p:cNvSpPr>
          <p:nvPr/>
        </p:nvSpPr>
        <p:spPr>
          <a:xfrm>
            <a:off x="838800" y="5371590"/>
            <a:ext cx="3270624" cy="5232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180000" indent="-18000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Char char="•"/>
              <a:defRPr sz="18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359991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b="0" i="0" u="none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539987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719982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899978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spcBef>
                <a:spcPts val="1000"/>
              </a:spcBef>
              <a:buNone/>
            </a:pPr>
            <a:r>
              <a:rPr lang="en-GB" dirty="0"/>
              <a:t>Reduced fraud rate from</a:t>
            </a:r>
            <a:br>
              <a:rPr lang="en-GB" dirty="0"/>
            </a:br>
            <a:r>
              <a:rPr lang="en-GB" sz="1800" b="1" dirty="0"/>
              <a:t>1% to 0.5%</a:t>
            </a:r>
          </a:p>
        </p:txBody>
      </p:sp>
      <p:sp>
        <p:nvSpPr>
          <p:cNvPr id="67" name="Content Placeholder 13">
            <a:extLst>
              <a:ext uri="{FF2B5EF4-FFF2-40B4-BE49-F238E27FC236}">
                <a16:creationId xmlns:a16="http://schemas.microsoft.com/office/drawing/2014/main" id="{6260B994-EEAD-4003-BBAD-56DFA0EEC8A7}"/>
              </a:ext>
            </a:extLst>
          </p:cNvPr>
          <p:cNvSpPr txBox="1">
            <a:spLocks/>
          </p:cNvSpPr>
          <p:nvPr/>
        </p:nvSpPr>
        <p:spPr>
          <a:xfrm>
            <a:off x="4460988" y="4708925"/>
            <a:ext cx="3270624" cy="98488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180000" indent="-18000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Char char="•"/>
              <a:defRPr sz="18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359991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b="0" i="0" u="none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539987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719982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899978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spcBef>
                <a:spcPts val="1000"/>
              </a:spcBef>
              <a:buNone/>
            </a:pPr>
            <a:r>
              <a:rPr lang="en-GB" dirty="0"/>
              <a:t>Over the first </a:t>
            </a:r>
            <a:r>
              <a:rPr lang="en-GB" b="1" dirty="0"/>
              <a:t>12 months </a:t>
            </a:r>
            <a:r>
              <a:rPr lang="en-GB" dirty="0"/>
              <a:t>of</a:t>
            </a:r>
            <a:br>
              <a:rPr lang="en-GB" dirty="0"/>
            </a:br>
            <a:r>
              <a:rPr lang="en-GB" dirty="0"/>
              <a:t>the contract, ACI helped stop </a:t>
            </a:r>
            <a:r>
              <a:rPr lang="en-GB" b="1" dirty="0"/>
              <a:t>97%</a:t>
            </a:r>
            <a:br>
              <a:rPr lang="en-GB" b="1" dirty="0"/>
            </a:br>
            <a:r>
              <a:rPr lang="en-GB" dirty="0"/>
              <a:t>of confirmed fraud, saving over </a:t>
            </a:r>
            <a:r>
              <a:rPr lang="en-GB" b="1" dirty="0"/>
              <a:t>€3,000,000</a:t>
            </a:r>
          </a:p>
        </p:txBody>
      </p:sp>
      <p:sp>
        <p:nvSpPr>
          <p:cNvPr id="68" name="Content Placeholder 13">
            <a:extLst>
              <a:ext uri="{FF2B5EF4-FFF2-40B4-BE49-F238E27FC236}">
                <a16:creationId xmlns:a16="http://schemas.microsoft.com/office/drawing/2014/main" id="{7E516344-643E-4B3E-B944-FFEB0D46A58E}"/>
              </a:ext>
            </a:extLst>
          </p:cNvPr>
          <p:cNvSpPr txBox="1">
            <a:spLocks/>
          </p:cNvSpPr>
          <p:nvPr/>
        </p:nvSpPr>
        <p:spPr>
          <a:xfrm>
            <a:off x="8082576" y="4708925"/>
            <a:ext cx="3270624" cy="147732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180000" indent="-18000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Char char="•"/>
              <a:defRPr sz="18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359991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b="0" i="0" u="none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539987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719982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899978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spcBef>
                <a:spcPts val="1000"/>
              </a:spcBef>
              <a:buNone/>
            </a:pPr>
            <a:r>
              <a:rPr lang="en-GB" dirty="0"/>
              <a:t>Over the last </a:t>
            </a:r>
            <a:r>
              <a:rPr lang="en-GB" b="1" dirty="0"/>
              <a:t>3 years </a:t>
            </a:r>
            <a:r>
              <a:rPr lang="en-GB" dirty="0"/>
              <a:t>reduced</a:t>
            </a:r>
            <a:br>
              <a:rPr lang="en-GB" dirty="0"/>
            </a:br>
            <a:r>
              <a:rPr lang="en-GB" dirty="0"/>
              <a:t>fraud rate on both domestic and cross-border transactions by </a:t>
            </a:r>
            <a:r>
              <a:rPr lang="en-GB" b="1" dirty="0"/>
              <a:t>66%,</a:t>
            </a:r>
            <a:r>
              <a:rPr lang="en-GB" dirty="0"/>
              <a:t> delivering a smoother customer experience and protecting</a:t>
            </a:r>
            <a:br>
              <a:rPr lang="en-GB" dirty="0"/>
            </a:br>
            <a:r>
              <a:rPr lang="en-GB" dirty="0"/>
              <a:t>brand reputation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8693966-993C-40D2-9150-7804D5513102}"/>
              </a:ext>
            </a:extLst>
          </p:cNvPr>
          <p:cNvGrpSpPr/>
          <p:nvPr/>
        </p:nvGrpSpPr>
        <p:grpSpPr>
          <a:xfrm>
            <a:off x="5445528" y="2778530"/>
            <a:ext cx="1300940" cy="1300940"/>
            <a:chOff x="5445528" y="2888259"/>
            <a:chExt cx="1300940" cy="130094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6DD4607-5639-417E-A883-2341F87BEAE4}"/>
                </a:ext>
              </a:extLst>
            </p:cNvPr>
            <p:cNvSpPr/>
            <p:nvPr/>
          </p:nvSpPr>
          <p:spPr>
            <a:xfrm>
              <a:off x="5445528" y="2888259"/>
              <a:ext cx="1300940" cy="130094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BD87711-2EBA-4235-A875-C85BBAD20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4624" y="3353917"/>
              <a:ext cx="1202748" cy="369625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933BC38-21B5-4C2C-9160-D46CC2CB16D9}"/>
              </a:ext>
            </a:extLst>
          </p:cNvPr>
          <p:cNvGrpSpPr/>
          <p:nvPr/>
        </p:nvGrpSpPr>
        <p:grpSpPr>
          <a:xfrm>
            <a:off x="9068018" y="2778530"/>
            <a:ext cx="1300940" cy="1300940"/>
            <a:chOff x="9068018" y="2888259"/>
            <a:chExt cx="1300940" cy="130094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F9161ED-1288-4341-9914-6AC4E64C7040}"/>
                </a:ext>
              </a:extLst>
            </p:cNvPr>
            <p:cNvSpPr/>
            <p:nvPr/>
          </p:nvSpPr>
          <p:spPr>
            <a:xfrm>
              <a:off x="9068018" y="2888259"/>
              <a:ext cx="1300940" cy="130094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6B320BB-B48E-4DCA-B1D8-59695658E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21990" y="3260798"/>
              <a:ext cx="992997" cy="5558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F42E237-774D-4065-A5B9-3F3EE1594BD9}"/>
              </a:ext>
            </a:extLst>
          </p:cNvPr>
          <p:cNvSpPr txBox="1"/>
          <p:nvPr/>
        </p:nvSpPr>
        <p:spPr>
          <a:xfrm>
            <a:off x="6857992" y="390295"/>
            <a:ext cx="4135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REPLACE CREW CLOTHING WITH JAL</a:t>
            </a:r>
          </a:p>
          <a:p>
            <a:r>
              <a:rPr lang="en-GB" sz="2400" dirty="0">
                <a:solidFill>
                  <a:srgbClr val="FF0000"/>
                </a:solidFill>
              </a:rPr>
              <a:t>OR FIJI AIRWAYS</a:t>
            </a:r>
          </a:p>
        </p:txBody>
      </p:sp>
    </p:spTree>
    <p:extLst>
      <p:ext uri="{BB962C8B-B14F-4D97-AF65-F5344CB8AC3E}">
        <p14:creationId xmlns:p14="http://schemas.microsoft.com/office/powerpoint/2010/main" val="337981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ACI Red Shield</a:t>
            </a:r>
            <a:r>
              <a:rPr lang="en-US" baseline="30000" dirty="0"/>
              <a:t>®</a:t>
            </a:r>
            <a:r>
              <a:rPr lang="en-US" dirty="0"/>
              <a:t> customer research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Take Our Word for It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180E9FC1-801B-4327-A0D1-05521E56BBFB}"/>
              </a:ext>
            </a:extLst>
          </p:cNvPr>
          <p:cNvSpPr txBox="1">
            <a:spLocks/>
          </p:cNvSpPr>
          <p:nvPr/>
        </p:nvSpPr>
        <p:spPr>
          <a:xfrm>
            <a:off x="838200" y="6123501"/>
            <a:ext cx="10515600" cy="16158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0000" indent="-18000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Char char="•"/>
              <a:defRPr sz="18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359991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539987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719982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899978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Source: TechValidate survey of 23 users of ACI ReD Shield.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E83BC9B-721A-453A-852A-C271627BEBB0}"/>
              </a:ext>
            </a:extLst>
          </p:cNvPr>
          <p:cNvSpPr/>
          <p:nvPr/>
        </p:nvSpPr>
        <p:spPr>
          <a:xfrm>
            <a:off x="838800" y="1645561"/>
            <a:ext cx="10515600" cy="7261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Note: 7 people answered “I don’t know/not applicable.”</a:t>
            </a:r>
            <a:br>
              <a:rPr lang="en-GB" sz="1600" b="1" dirty="0"/>
            </a:br>
            <a:r>
              <a:rPr lang="en-GB" sz="1600" b="1" dirty="0"/>
              <a:t>Their responses have been excluded from this chart, and from the sample size.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7C5B563-8973-4646-8D0D-4037B11FD3D6}"/>
              </a:ext>
            </a:extLst>
          </p:cNvPr>
          <p:cNvSpPr/>
          <p:nvPr/>
        </p:nvSpPr>
        <p:spPr>
          <a:xfrm>
            <a:off x="838800" y="2536171"/>
            <a:ext cx="6213640" cy="34198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0DE8B00-2857-4CA6-BAAE-B0D0D68BA7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4642" y="3658953"/>
            <a:ext cx="3616180" cy="213891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2020F5C-BC82-4209-9763-57F3FFA79065}"/>
              </a:ext>
            </a:extLst>
          </p:cNvPr>
          <p:cNvSpPr/>
          <p:nvPr/>
        </p:nvSpPr>
        <p:spPr>
          <a:xfrm>
            <a:off x="989722" y="2694289"/>
            <a:ext cx="598602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How long after you deployed the solution did you begin seeing fraud management benefits?</a:t>
            </a:r>
            <a:br>
              <a:rPr lang="en-US" sz="1600" b="1" dirty="0">
                <a:solidFill>
                  <a:schemeClr val="accent1"/>
                </a:solidFill>
              </a:rPr>
            </a:b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(i.e., reductions in losses, improvements in efficiency/resources or both)?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F827F0-B78C-4E6B-9F0C-68F07B3844F1}"/>
              </a:ext>
            </a:extLst>
          </p:cNvPr>
          <p:cNvSpPr/>
          <p:nvPr/>
        </p:nvSpPr>
        <p:spPr>
          <a:xfrm>
            <a:off x="7277586" y="2620467"/>
            <a:ext cx="407561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OUT OF 23</a:t>
            </a:r>
            <a:br>
              <a:rPr lang="en-US" sz="1600" b="1" dirty="0">
                <a:solidFill>
                  <a:schemeClr val="accent1"/>
                </a:solidFill>
              </a:rPr>
            </a:br>
            <a:r>
              <a:rPr lang="en-US" sz="1600" b="1" dirty="0">
                <a:solidFill>
                  <a:schemeClr val="accent6">
                    <a:lumMod val="25000"/>
                  </a:schemeClr>
                </a:solidFill>
              </a:rPr>
              <a:t>ACI customers surveyed</a:t>
            </a:r>
            <a:endParaRPr lang="en-US" sz="14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BDFD4D8-8DDC-4BF0-8D36-F21B11FFFA4A}"/>
              </a:ext>
            </a:extLst>
          </p:cNvPr>
          <p:cNvCxnSpPr>
            <a:cxnSpLocks/>
          </p:cNvCxnSpPr>
          <p:nvPr/>
        </p:nvCxnSpPr>
        <p:spPr>
          <a:xfrm>
            <a:off x="7277586" y="3389723"/>
            <a:ext cx="4075614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6270256-0CC9-45E9-AB45-FCE208E7A8B5}"/>
              </a:ext>
            </a:extLst>
          </p:cNvPr>
          <p:cNvSpPr/>
          <p:nvPr/>
        </p:nvSpPr>
        <p:spPr>
          <a:xfrm>
            <a:off x="7277586" y="3543425"/>
            <a:ext cx="407561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47%</a:t>
            </a:r>
            <a:br>
              <a:rPr lang="en-US" sz="1600" b="1" dirty="0">
                <a:solidFill>
                  <a:schemeClr val="accent1"/>
                </a:solidFill>
              </a:rPr>
            </a:b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of customers experienced fraud management benefits from ACI Red Shield in the </a:t>
            </a:r>
            <a:r>
              <a:rPr lang="en-GB" sz="1400" b="1" dirty="0">
                <a:solidFill>
                  <a:schemeClr val="accent6">
                    <a:lumMod val="25000"/>
                  </a:schemeClr>
                </a:solidFill>
              </a:rPr>
              <a:t>first 30 days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A0181E-1FF9-4D91-BB3D-B15EBD4BB2CF}"/>
              </a:ext>
            </a:extLst>
          </p:cNvPr>
          <p:cNvSpPr/>
          <p:nvPr/>
        </p:nvSpPr>
        <p:spPr>
          <a:xfrm>
            <a:off x="7277586" y="4551096"/>
            <a:ext cx="1531134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73%</a:t>
            </a:r>
            <a:br>
              <a:rPr lang="en-US" sz="1600" b="1" dirty="0">
                <a:solidFill>
                  <a:schemeClr val="accent1"/>
                </a:solidFill>
              </a:rPr>
            </a:b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in the </a:t>
            </a:r>
            <a:r>
              <a:rPr lang="en-GB" sz="1400" b="1" dirty="0">
                <a:solidFill>
                  <a:schemeClr val="accent6">
                    <a:lumMod val="25000"/>
                  </a:schemeClr>
                </a:solidFill>
              </a:rPr>
              <a:t>first 60 days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30BD4CC-09A2-4585-A522-73A17C1FF4C3}"/>
              </a:ext>
            </a:extLst>
          </p:cNvPr>
          <p:cNvSpPr/>
          <p:nvPr/>
        </p:nvSpPr>
        <p:spPr>
          <a:xfrm>
            <a:off x="9411812" y="4551096"/>
            <a:ext cx="1942588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86%</a:t>
            </a:r>
            <a:br>
              <a:rPr lang="en-US" sz="1600" b="1" dirty="0">
                <a:solidFill>
                  <a:schemeClr val="accent1"/>
                </a:solidFill>
              </a:rPr>
            </a:b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in the </a:t>
            </a:r>
            <a:r>
              <a:rPr lang="en-GB" sz="1400" b="1" dirty="0">
                <a:solidFill>
                  <a:schemeClr val="accent6">
                    <a:lumMod val="25000"/>
                  </a:schemeClr>
                </a:solidFill>
              </a:rPr>
              <a:t>first 90 days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EEEACA-6642-4566-9574-B0EDABF22A43}"/>
              </a:ext>
            </a:extLst>
          </p:cNvPr>
          <p:cNvSpPr/>
          <p:nvPr/>
        </p:nvSpPr>
        <p:spPr>
          <a:xfrm>
            <a:off x="7277586" y="5348469"/>
            <a:ext cx="4076214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100%</a:t>
            </a:r>
            <a:br>
              <a:rPr lang="en-US" sz="1600" b="1" dirty="0">
                <a:solidFill>
                  <a:schemeClr val="accent1"/>
                </a:solidFill>
              </a:rPr>
            </a:b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saw benefit in the </a:t>
            </a:r>
            <a:r>
              <a:rPr lang="en-GB" sz="1400" b="1" dirty="0">
                <a:solidFill>
                  <a:schemeClr val="accent6">
                    <a:lumMod val="25000"/>
                  </a:schemeClr>
                </a:solidFill>
              </a:rPr>
              <a:t>first 6 months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8C3AE7-B51A-4307-8B7B-808E632A348A}"/>
              </a:ext>
            </a:extLst>
          </p:cNvPr>
          <p:cNvCxnSpPr>
            <a:cxnSpLocks/>
          </p:cNvCxnSpPr>
          <p:nvPr/>
        </p:nvCxnSpPr>
        <p:spPr>
          <a:xfrm>
            <a:off x="7277586" y="4416593"/>
            <a:ext cx="407561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8993B9E-0893-47B3-BFEB-48D5BDC25B78}"/>
              </a:ext>
            </a:extLst>
          </p:cNvPr>
          <p:cNvCxnSpPr>
            <a:cxnSpLocks/>
          </p:cNvCxnSpPr>
          <p:nvPr/>
        </p:nvCxnSpPr>
        <p:spPr>
          <a:xfrm>
            <a:off x="7277586" y="5211393"/>
            <a:ext cx="407561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181387E-1C12-4FFF-A873-F1F759C35966}"/>
              </a:ext>
            </a:extLst>
          </p:cNvPr>
          <p:cNvCxnSpPr>
            <a:cxnSpLocks/>
          </p:cNvCxnSpPr>
          <p:nvPr/>
        </p:nvCxnSpPr>
        <p:spPr>
          <a:xfrm>
            <a:off x="9110266" y="4551096"/>
            <a:ext cx="0" cy="5232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99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9CE364-3C5E-4EC1-88B8-0DD42CA0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B77FD-CF5C-4702-A425-1EADE05EE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4CC8EA5-1D93-4B9B-BF66-931EF018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469EE9-6F13-48A6-A511-9156DD4C9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831" y="365255"/>
            <a:ext cx="5505539" cy="165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3995EC-66C9-45EB-916E-17A05A4AC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40" y="5831722"/>
            <a:ext cx="3657600" cy="466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1C703B-80DF-4A3C-9288-FA288368B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2" y="1305695"/>
            <a:ext cx="4314825" cy="523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91CF27-3926-48F2-8FD6-42559461D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247" y="5779751"/>
            <a:ext cx="2190750" cy="45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3EAA4D-ACB6-45EF-85D0-2372F64A3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7207" y="4603236"/>
            <a:ext cx="2524125" cy="742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E8AE65-3527-45BC-A616-A2DE6D282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610" y="4595883"/>
            <a:ext cx="2771775" cy="695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C80CCC-09F3-4181-AEAB-A45779CB19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7207" y="5717422"/>
            <a:ext cx="2390775" cy="58102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05315C-5E07-4768-9814-AB0578F25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0" y="1875265"/>
            <a:ext cx="10515600" cy="285096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/>
              <a:t>For the last several months ReD Shield decisioned </a:t>
            </a:r>
            <a:r>
              <a:rPr lang="en-US" dirty="0">
                <a:solidFill>
                  <a:schemeClr val="accent2"/>
                </a:solidFill>
              </a:rPr>
              <a:t>16% or 94M </a:t>
            </a:r>
            <a:r>
              <a:rPr lang="en-US" dirty="0"/>
              <a:t>by volume or </a:t>
            </a:r>
            <a:r>
              <a:rPr lang="en-US" dirty="0">
                <a:solidFill>
                  <a:schemeClr val="accent2"/>
                </a:solidFill>
              </a:rPr>
              <a:t>27% or $18B</a:t>
            </a:r>
            <a:r>
              <a:rPr lang="en-US" dirty="0"/>
              <a:t> payment transactions, which doesn’t include event decisioning. </a:t>
            </a:r>
          </a:p>
          <a:p>
            <a:pPr lvl="1">
              <a:lnSpc>
                <a:spcPct val="170000"/>
              </a:lnSpc>
            </a:pPr>
            <a:r>
              <a:rPr lang="en-US" dirty="0"/>
              <a:t>Average Transaction Value(ATV) of Travel – Overall $19</a:t>
            </a:r>
          </a:p>
          <a:p>
            <a:pPr lvl="1">
              <a:lnSpc>
                <a:spcPct val="170000"/>
              </a:lnSpc>
            </a:pPr>
            <a:r>
              <a:rPr lang="en-US" dirty="0"/>
              <a:t>Average Transaction Value (ATV) within Travel – Airline is $60</a:t>
            </a:r>
          </a:p>
          <a:p>
            <a:pPr lvl="1">
              <a:lnSpc>
                <a:spcPct val="170000"/>
              </a:lnSpc>
            </a:pPr>
            <a:r>
              <a:rPr lang="en-US" dirty="0"/>
              <a:t>Average Transaction Value (ATV) within Travel – Agency is $436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solidFill>
                  <a:schemeClr val="accent2"/>
                </a:solidFill>
              </a:rPr>
              <a:t>1% or 899K by volume or 3% or $484M is fraud detected</a:t>
            </a:r>
            <a:r>
              <a:rPr lang="en-US" dirty="0"/>
              <a:t>, with a low average ticket value of $38 which has reduced as a number of clients have experienced a increase in card testing on their site more often trainlines. </a:t>
            </a:r>
          </a:p>
          <a:p>
            <a:pPr marL="0" indent="0">
              <a:lnSpc>
                <a:spcPct val="170000"/>
              </a:lnSpc>
              <a:buNone/>
            </a:pPr>
            <a:endParaRPr lang="en-US" dirty="0"/>
          </a:p>
          <a:p>
            <a:pPr>
              <a:lnSpc>
                <a:spcPct val="170000"/>
              </a:lnSpc>
            </a:pPr>
            <a:endParaRPr lang="en-US" dirty="0"/>
          </a:p>
          <a:p>
            <a:pPr>
              <a:lnSpc>
                <a:spcPct val="170000"/>
              </a:lnSpc>
            </a:pPr>
            <a:endParaRPr lang="en-US" dirty="0"/>
          </a:p>
        </p:txBody>
      </p:sp>
      <p:pic>
        <p:nvPicPr>
          <p:cNvPr id="4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1B9C4F43-27FD-455C-99D9-48C4C435E5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5059" y="4724599"/>
            <a:ext cx="1972236" cy="94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1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EC7FCEFE-377E-42AD-AA6A-ECA4E4DD8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A3DCE2-E36A-4DAF-8138-826A1A02854A}" type="slidenum"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7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75000"/>
                </a:srgbClr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94" name="Fußzeilenplatzhalter 1"/>
          <p:cNvSpPr>
            <a:spLocks noGrp="1"/>
          </p:cNvSpPr>
          <p:nvPr>
            <p:ph type="ftr" sz="quarter" idx="11"/>
          </p:nvPr>
        </p:nvSpPr>
        <p:spPr>
          <a:xfrm>
            <a:off x="4369200" y="6463751"/>
            <a:ext cx="6624600" cy="180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alpha val="5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Confidential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284065-9822-42F8-91CC-8CD3413E92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Supporting business growth in real time</a:t>
            </a:r>
            <a:r>
              <a:rPr lang="en-GB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ACI ReD Shield</a:t>
            </a:r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38200" y="720000"/>
            <a:ext cx="10515600" cy="540000"/>
          </a:xfrm>
        </p:spPr>
        <p:txBody>
          <a:bodyPr>
            <a:normAutofit/>
          </a:bodyPr>
          <a:lstStyle/>
          <a:p>
            <a:r>
              <a:rPr lang="en-US" dirty="0"/>
              <a:t>Production Results from the New Technology – Singapore Air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081B8D7-BC19-4C8C-BFA7-B5256DA791BF}"/>
              </a:ext>
            </a:extLst>
          </p:cNvPr>
          <p:cNvSpPr/>
          <p:nvPr/>
        </p:nvSpPr>
        <p:spPr>
          <a:xfrm>
            <a:off x="838200" y="1645920"/>
            <a:ext cx="1051560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Our KPIs for Merchant Business Empowerment and Risk Management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A8B317C-E7C9-40B2-9660-6268EC98197D}"/>
              </a:ext>
            </a:extLst>
          </p:cNvPr>
          <p:cNvGrpSpPr/>
          <p:nvPr/>
        </p:nvGrpSpPr>
        <p:grpSpPr>
          <a:xfrm>
            <a:off x="4616450" y="5532120"/>
            <a:ext cx="2959100" cy="215444"/>
            <a:chOff x="4616450" y="5873234"/>
            <a:chExt cx="2959100" cy="215444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2551519-A5BE-4384-8BD8-8E55C9E8B5F9}"/>
                </a:ext>
              </a:extLst>
            </p:cNvPr>
            <p:cNvGrpSpPr/>
            <p:nvPr/>
          </p:nvGrpSpPr>
          <p:grpSpPr>
            <a:xfrm>
              <a:off x="4616450" y="5873234"/>
              <a:ext cx="1435536" cy="215444"/>
              <a:chOff x="3136900" y="5873234"/>
              <a:chExt cx="1435536" cy="215444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C30C92D1-9C63-423C-9735-C261630A857D}"/>
                  </a:ext>
                </a:extLst>
              </p:cNvPr>
              <p:cNvSpPr/>
              <p:nvPr/>
            </p:nvSpPr>
            <p:spPr>
              <a:xfrm>
                <a:off x="3136900" y="5875020"/>
                <a:ext cx="182880" cy="1828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6C46A91-2E94-47CA-9189-E9C504185E9C}"/>
                  </a:ext>
                </a:extLst>
              </p:cNvPr>
              <p:cNvSpPr/>
              <p:nvPr/>
            </p:nvSpPr>
            <p:spPr>
              <a:xfrm>
                <a:off x="3475156" y="5873234"/>
                <a:ext cx="1097280" cy="21544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86C9"/>
                  </a:buClr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25000"/>
                      </a:scheme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Market avg. 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20F2FF9-DCD8-43D2-8EC3-6CF46B30BA63}"/>
                </a:ext>
              </a:extLst>
            </p:cNvPr>
            <p:cNvGrpSpPr/>
            <p:nvPr/>
          </p:nvGrpSpPr>
          <p:grpSpPr>
            <a:xfrm>
              <a:off x="6140014" y="5873234"/>
              <a:ext cx="1435536" cy="215444"/>
              <a:chOff x="3136900" y="5873234"/>
              <a:chExt cx="1435536" cy="215444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5C607D2-DAB9-462B-8187-BD79D13D8E4D}"/>
                  </a:ext>
                </a:extLst>
              </p:cNvPr>
              <p:cNvSpPr/>
              <p:nvPr/>
            </p:nvSpPr>
            <p:spPr>
              <a:xfrm>
                <a:off x="3136900" y="5875020"/>
                <a:ext cx="182880" cy="18288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F685020-A7F3-4148-991A-91C3C3AEADD6}"/>
                  </a:ext>
                </a:extLst>
              </p:cNvPr>
              <p:cNvSpPr/>
              <p:nvPr/>
            </p:nvSpPr>
            <p:spPr>
              <a:xfrm>
                <a:off x="3475156" y="5873234"/>
                <a:ext cx="1097280" cy="21544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86C9"/>
                  </a:buClr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25000"/>
                      </a:scheme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ACI avg. </a:t>
                </a:r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EBD76E57-07EE-4FE6-A1E5-6851B95FB388}"/>
              </a:ext>
            </a:extLst>
          </p:cNvPr>
          <p:cNvSpPr/>
          <p:nvPr/>
        </p:nvSpPr>
        <p:spPr>
          <a:xfrm>
            <a:off x="838200" y="5846232"/>
            <a:ext cx="10515600" cy="368690"/>
          </a:xfrm>
          <a:prstGeom prst="rect">
            <a:avLst/>
          </a:prstGeom>
          <a:solidFill>
            <a:schemeClr val="accent2"/>
          </a:solidFill>
          <a:ln/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1200"/>
              </a:spcBef>
              <a:defRPr/>
            </a:pPr>
            <a:r>
              <a:rPr lang="en-US" sz="1400" b="1" dirty="0">
                <a:solidFill>
                  <a:schemeClr val="bg1"/>
                </a:solidFill>
              </a:rPr>
              <a:t>Challenges – </a:t>
            </a:r>
            <a:r>
              <a:rPr lang="en-US" sz="1400" dirty="0">
                <a:solidFill>
                  <a:schemeClr val="bg1"/>
                </a:solidFill>
              </a:rPr>
              <a:t>Can be decisioned automatically using automated data authentication capabilities and features.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BCE7B5C-B64A-4115-84EA-9D7861AB7CDC}"/>
              </a:ext>
            </a:extLst>
          </p:cNvPr>
          <p:cNvSpPr/>
          <p:nvPr/>
        </p:nvSpPr>
        <p:spPr>
          <a:xfrm>
            <a:off x="838200" y="2103120"/>
            <a:ext cx="10515600" cy="182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Full transparency of all KPIs </a:t>
            </a:r>
          </a:p>
        </p:txBody>
      </p:sp>
      <p:graphicFrame>
        <p:nvGraphicFramePr>
          <p:cNvPr id="83" name="Chart 82">
            <a:extLst>
              <a:ext uri="{FF2B5EF4-FFF2-40B4-BE49-F238E27FC236}">
                <a16:creationId xmlns:a16="http://schemas.microsoft.com/office/drawing/2014/main" id="{72CE836C-244A-486D-ACA8-2920D04E28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6502041"/>
              </p:ext>
            </p:extLst>
          </p:nvPr>
        </p:nvGraphicFramePr>
        <p:xfrm>
          <a:off x="838200" y="2397866"/>
          <a:ext cx="2377440" cy="3108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4" name="Chart 83">
            <a:extLst>
              <a:ext uri="{FF2B5EF4-FFF2-40B4-BE49-F238E27FC236}">
                <a16:creationId xmlns:a16="http://schemas.microsoft.com/office/drawing/2014/main" id="{D8F8ACB6-38E0-4225-AAAC-E9ED37301A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0907714"/>
              </p:ext>
            </p:extLst>
          </p:nvPr>
        </p:nvGraphicFramePr>
        <p:xfrm>
          <a:off x="3550920" y="2397866"/>
          <a:ext cx="2377440" cy="3108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5" name="Chart 84">
            <a:extLst>
              <a:ext uri="{FF2B5EF4-FFF2-40B4-BE49-F238E27FC236}">
                <a16:creationId xmlns:a16="http://schemas.microsoft.com/office/drawing/2014/main" id="{526640AD-F03B-4372-9D88-070DB00CA6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9981254"/>
              </p:ext>
            </p:extLst>
          </p:nvPr>
        </p:nvGraphicFramePr>
        <p:xfrm>
          <a:off x="6263640" y="2397866"/>
          <a:ext cx="2377440" cy="3108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6" name="Chart 85">
            <a:extLst>
              <a:ext uri="{FF2B5EF4-FFF2-40B4-BE49-F238E27FC236}">
                <a16:creationId xmlns:a16="http://schemas.microsoft.com/office/drawing/2014/main" id="{7A489728-8F24-4403-AA8A-91728111B2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592666"/>
              </p:ext>
            </p:extLst>
          </p:nvPr>
        </p:nvGraphicFramePr>
        <p:xfrm>
          <a:off x="8976360" y="2397866"/>
          <a:ext cx="2377440" cy="3108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7" name="TextBox 86">
            <a:extLst>
              <a:ext uri="{FF2B5EF4-FFF2-40B4-BE49-F238E27FC236}">
                <a16:creationId xmlns:a16="http://schemas.microsoft.com/office/drawing/2014/main" id="{54015839-1E10-4401-B6FC-57739DBF9D0B}"/>
              </a:ext>
            </a:extLst>
          </p:cNvPr>
          <p:cNvSpPr txBox="1"/>
          <p:nvPr/>
        </p:nvSpPr>
        <p:spPr>
          <a:xfrm>
            <a:off x="6363912" y="2704861"/>
            <a:ext cx="2176896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Of all 34% are canceled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952596-57CA-42C8-98A3-8A94D5A55E2A}"/>
              </a:ext>
            </a:extLst>
          </p:cNvPr>
          <p:cNvCxnSpPr>
            <a:cxnSpLocks/>
          </p:cNvCxnSpPr>
          <p:nvPr/>
        </p:nvCxnSpPr>
        <p:spPr>
          <a:xfrm>
            <a:off x="3383280" y="2397866"/>
            <a:ext cx="0" cy="3017520"/>
          </a:xfrm>
          <a:prstGeom prst="lin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D324928-CB66-483B-AC24-81A90D9AEE2D}"/>
              </a:ext>
            </a:extLst>
          </p:cNvPr>
          <p:cNvCxnSpPr>
            <a:cxnSpLocks/>
          </p:cNvCxnSpPr>
          <p:nvPr/>
        </p:nvCxnSpPr>
        <p:spPr>
          <a:xfrm>
            <a:off x="6096000" y="2397866"/>
            <a:ext cx="0" cy="3017520"/>
          </a:xfrm>
          <a:prstGeom prst="lin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B766534-EAB1-432C-9E3D-7B660ED2EF0B}"/>
              </a:ext>
            </a:extLst>
          </p:cNvPr>
          <p:cNvCxnSpPr>
            <a:cxnSpLocks/>
          </p:cNvCxnSpPr>
          <p:nvPr/>
        </p:nvCxnSpPr>
        <p:spPr>
          <a:xfrm>
            <a:off x="8808720" y="2397866"/>
            <a:ext cx="0" cy="3017520"/>
          </a:xfrm>
          <a:prstGeom prst="lin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7390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1A811F4-3BC9-42C1-852D-0ABE5BAF6AAD}"/>
              </a:ext>
            </a:extLst>
          </p:cNvPr>
          <p:cNvSpPr txBox="1">
            <a:spLocks/>
          </p:cNvSpPr>
          <p:nvPr/>
        </p:nvSpPr>
        <p:spPr>
          <a:xfrm>
            <a:off x="576000" y="1149292"/>
            <a:ext cx="4457394" cy="5083728"/>
          </a:xfrm>
          <a:prstGeom prst="rect">
            <a:avLst/>
          </a:prstGeo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Char char="•"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sz="1600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D3DC7D9F-544E-46CB-AD23-E77D5EA9D571}"/>
              </a:ext>
            </a:extLst>
          </p:cNvPr>
          <p:cNvSpPr txBox="1">
            <a:spLocks/>
          </p:cNvSpPr>
          <p:nvPr/>
        </p:nvSpPr>
        <p:spPr>
          <a:xfrm>
            <a:off x="5845685" y="1149292"/>
            <a:ext cx="4457394" cy="5303308"/>
          </a:xfrm>
          <a:prstGeom prst="rect">
            <a:avLst/>
          </a:prstGeo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Char char="•"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C18BDEA-1B13-473B-A466-33936515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A3DCE2-E36A-4DAF-8138-826A1A02854A}" type="slidenum"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7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75000"/>
                </a:srgbClr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038E2C67-73D1-472B-8EA7-D47FD24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alpha val="5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Confidential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BF21AD2-F7DC-4550-B395-58A5649FBED6}"/>
              </a:ext>
            </a:extLst>
          </p:cNvPr>
          <p:cNvSpPr txBox="1">
            <a:spLocks/>
          </p:cNvSpPr>
          <p:nvPr/>
        </p:nvSpPr>
        <p:spPr>
          <a:xfrm>
            <a:off x="838200" y="575036"/>
            <a:ext cx="10515600" cy="54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none" baseline="0">
                <a:solidFill>
                  <a:srgbClr val="0A86C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Production Results from the New Technology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7CCA7FD-8025-43B0-B3E4-FDFB317E1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19" y="1631047"/>
            <a:ext cx="7936998" cy="42335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364091-58F9-4F0A-A6E8-2BCB95E5F823}"/>
              </a:ext>
            </a:extLst>
          </p:cNvPr>
          <p:cNvSpPr txBox="1"/>
          <p:nvPr/>
        </p:nvSpPr>
        <p:spPr>
          <a:xfrm>
            <a:off x="8218452" y="1552988"/>
            <a:ext cx="287701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ACI delivered uplift in approval rate from </a:t>
            </a:r>
          </a:p>
          <a:p>
            <a:pPr algn="ctr"/>
            <a:endParaRPr lang="en-GB" dirty="0"/>
          </a:p>
          <a:p>
            <a:pPr algn="ctr"/>
            <a:r>
              <a:rPr lang="en-GB" sz="4000" dirty="0"/>
              <a:t>96.9%</a:t>
            </a:r>
          </a:p>
          <a:p>
            <a:pPr algn="ctr"/>
            <a:r>
              <a:rPr lang="en-GB" sz="2000" dirty="0"/>
              <a:t>to </a:t>
            </a:r>
          </a:p>
          <a:p>
            <a:pPr algn="ctr"/>
            <a:r>
              <a:rPr lang="en-GB" sz="4000" dirty="0"/>
              <a:t>98.11%</a:t>
            </a:r>
          </a:p>
          <a:p>
            <a:pPr algn="ctr"/>
            <a:r>
              <a:rPr lang="en-GB" sz="2000" dirty="0"/>
              <a:t>with</a:t>
            </a:r>
          </a:p>
          <a:p>
            <a:pPr algn="ctr"/>
            <a:r>
              <a:rPr lang="en-GB" sz="4000" dirty="0"/>
              <a:t>0.01%</a:t>
            </a:r>
            <a:r>
              <a:rPr lang="en-GB" sz="3600" dirty="0"/>
              <a:t> </a:t>
            </a:r>
            <a:r>
              <a:rPr lang="en-GB" sz="2800" dirty="0"/>
              <a:t>chargebacks</a:t>
            </a:r>
          </a:p>
          <a:p>
            <a:pPr algn="ctr"/>
            <a:r>
              <a:rPr lang="en-GB" sz="2000" dirty="0"/>
              <a:t>on</a:t>
            </a:r>
          </a:p>
          <a:p>
            <a:pPr algn="ctr"/>
            <a:r>
              <a:rPr lang="en-GB" sz="2000" dirty="0"/>
              <a:t>International Traffic</a:t>
            </a:r>
            <a:r>
              <a:rPr lang="en-GB" sz="3600" dirty="0"/>
              <a:t> </a:t>
            </a:r>
          </a:p>
          <a:p>
            <a:pPr algn="ctr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710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Model performance use case – Travel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838200" y="720000"/>
            <a:ext cx="10515600" cy="540000"/>
          </a:xfrm>
        </p:spPr>
        <p:txBody>
          <a:bodyPr>
            <a:normAutofit/>
          </a:bodyPr>
          <a:lstStyle/>
          <a:p>
            <a:r>
              <a:rPr lang="en-US" dirty="0"/>
              <a:t>Consortium Approach to Travel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9A40F0F-F2E4-4268-B71C-CF087E4A54A0}"/>
              </a:ext>
            </a:extLst>
          </p:cNvPr>
          <p:cNvSpPr/>
          <p:nvPr/>
        </p:nvSpPr>
        <p:spPr>
          <a:xfrm>
            <a:off x="1832752" y="1878589"/>
            <a:ext cx="2115008" cy="353943"/>
          </a:xfrm>
          <a:prstGeom prst="rect">
            <a:avLst/>
          </a:prstGeom>
        </p:spPr>
        <p:txBody>
          <a:bodyPr wrap="square" lIns="0" tIns="0" rIns="0" anchor="ctr">
            <a:spAutoFit/>
          </a:bodyPr>
          <a:lstStyle/>
          <a:p>
            <a:r>
              <a:rPr lang="en-GB" sz="2000" b="1" dirty="0">
                <a:solidFill>
                  <a:schemeClr val="accent1"/>
                </a:solidFill>
              </a:rPr>
              <a:t>ABOUT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284D6F-8A94-4CD9-9D98-46913109A262}"/>
              </a:ext>
            </a:extLst>
          </p:cNvPr>
          <p:cNvGrpSpPr/>
          <p:nvPr/>
        </p:nvGrpSpPr>
        <p:grpSpPr>
          <a:xfrm>
            <a:off x="838800" y="1679420"/>
            <a:ext cx="752281" cy="752281"/>
            <a:chOff x="838800" y="1800000"/>
            <a:chExt cx="905100" cy="9051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A4BC759-20F4-42A7-A277-2AA3DAB3A667}"/>
                </a:ext>
              </a:extLst>
            </p:cNvPr>
            <p:cNvSpPr/>
            <p:nvPr/>
          </p:nvSpPr>
          <p:spPr>
            <a:xfrm>
              <a:off x="838800" y="1800000"/>
              <a:ext cx="905100" cy="90510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58" name="Freeform 77">
              <a:extLst>
                <a:ext uri="{FF2B5EF4-FFF2-40B4-BE49-F238E27FC236}">
                  <a16:creationId xmlns:a16="http://schemas.microsoft.com/office/drawing/2014/main" id="{431EEF31-9388-4396-BEAB-6259350630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3605" y="2014805"/>
              <a:ext cx="475490" cy="475487"/>
            </a:xfrm>
            <a:custGeom>
              <a:avLst/>
              <a:gdLst>
                <a:gd name="T0" fmla="*/ 1518 w 1519"/>
                <a:gd name="T1" fmla="*/ 1365 h 1519"/>
                <a:gd name="T2" fmla="*/ 1365 w 1519"/>
                <a:gd name="T3" fmla="*/ 1518 h 1519"/>
                <a:gd name="T4" fmla="*/ 1061 w 1519"/>
                <a:gd name="T5" fmla="*/ 1213 h 1519"/>
                <a:gd name="T6" fmla="*/ 1099 w 1519"/>
                <a:gd name="T7" fmla="*/ 1175 h 1519"/>
                <a:gd name="T8" fmla="*/ 990 w 1519"/>
                <a:gd name="T9" fmla="*/ 1067 h 1519"/>
                <a:gd name="T10" fmla="*/ 1067 w 1519"/>
                <a:gd name="T11" fmla="*/ 990 h 1519"/>
                <a:gd name="T12" fmla="*/ 1175 w 1519"/>
                <a:gd name="T13" fmla="*/ 1097 h 1519"/>
                <a:gd name="T14" fmla="*/ 1213 w 1519"/>
                <a:gd name="T15" fmla="*/ 1059 h 1519"/>
                <a:gd name="T16" fmla="*/ 1518 w 1519"/>
                <a:gd name="T17" fmla="*/ 1365 h 1519"/>
                <a:gd name="T18" fmla="*/ 1044 w 1519"/>
                <a:gd name="T19" fmla="*/ 839 h 1519"/>
                <a:gd name="T20" fmla="*/ 839 w 1519"/>
                <a:gd name="T21" fmla="*/ 1044 h 1519"/>
                <a:gd name="T22" fmla="*/ 560 w 1519"/>
                <a:gd name="T23" fmla="*/ 1119 h 1519"/>
                <a:gd name="T24" fmla="*/ 280 w 1519"/>
                <a:gd name="T25" fmla="*/ 1044 h 1519"/>
                <a:gd name="T26" fmla="*/ 75 w 1519"/>
                <a:gd name="T27" fmla="*/ 839 h 1519"/>
                <a:gd name="T28" fmla="*/ 0 w 1519"/>
                <a:gd name="T29" fmla="*/ 560 h 1519"/>
                <a:gd name="T30" fmla="*/ 75 w 1519"/>
                <a:gd name="T31" fmla="*/ 280 h 1519"/>
                <a:gd name="T32" fmla="*/ 280 w 1519"/>
                <a:gd name="T33" fmla="*/ 75 h 1519"/>
                <a:gd name="T34" fmla="*/ 560 w 1519"/>
                <a:gd name="T35" fmla="*/ 0 h 1519"/>
                <a:gd name="T36" fmla="*/ 839 w 1519"/>
                <a:gd name="T37" fmla="*/ 75 h 1519"/>
                <a:gd name="T38" fmla="*/ 1044 w 1519"/>
                <a:gd name="T39" fmla="*/ 280 h 1519"/>
                <a:gd name="T40" fmla="*/ 1119 w 1519"/>
                <a:gd name="T41" fmla="*/ 560 h 1519"/>
                <a:gd name="T42" fmla="*/ 1044 w 1519"/>
                <a:gd name="T43" fmla="*/ 839 h 1519"/>
                <a:gd name="T44" fmla="*/ 1011 w 1519"/>
                <a:gd name="T45" fmla="*/ 560 h 1519"/>
                <a:gd name="T46" fmla="*/ 950 w 1519"/>
                <a:gd name="T47" fmla="*/ 334 h 1519"/>
                <a:gd name="T48" fmla="*/ 785 w 1519"/>
                <a:gd name="T49" fmla="*/ 168 h 1519"/>
                <a:gd name="T50" fmla="*/ 560 w 1519"/>
                <a:gd name="T51" fmla="*/ 107 h 1519"/>
                <a:gd name="T52" fmla="*/ 334 w 1519"/>
                <a:gd name="T53" fmla="*/ 168 h 1519"/>
                <a:gd name="T54" fmla="*/ 168 w 1519"/>
                <a:gd name="T55" fmla="*/ 334 h 1519"/>
                <a:gd name="T56" fmla="*/ 107 w 1519"/>
                <a:gd name="T57" fmla="*/ 560 h 1519"/>
                <a:gd name="T58" fmla="*/ 168 w 1519"/>
                <a:gd name="T59" fmla="*/ 785 h 1519"/>
                <a:gd name="T60" fmla="*/ 334 w 1519"/>
                <a:gd name="T61" fmla="*/ 950 h 1519"/>
                <a:gd name="T62" fmla="*/ 560 w 1519"/>
                <a:gd name="T63" fmla="*/ 1011 h 1519"/>
                <a:gd name="T64" fmla="*/ 785 w 1519"/>
                <a:gd name="T65" fmla="*/ 950 h 1519"/>
                <a:gd name="T66" fmla="*/ 950 w 1519"/>
                <a:gd name="T67" fmla="*/ 785 h 1519"/>
                <a:gd name="T68" fmla="*/ 1011 w 1519"/>
                <a:gd name="T69" fmla="*/ 56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9" h="1519">
                  <a:moveTo>
                    <a:pt x="1518" y="1365"/>
                  </a:moveTo>
                  <a:cubicBezTo>
                    <a:pt x="1467" y="1416"/>
                    <a:pt x="1416" y="1467"/>
                    <a:pt x="1365" y="1518"/>
                  </a:cubicBezTo>
                  <a:cubicBezTo>
                    <a:pt x="1264" y="1417"/>
                    <a:pt x="1163" y="1315"/>
                    <a:pt x="1061" y="1213"/>
                  </a:cubicBezTo>
                  <a:cubicBezTo>
                    <a:pt x="1074" y="1201"/>
                    <a:pt x="1087" y="1188"/>
                    <a:pt x="1099" y="1175"/>
                  </a:cubicBezTo>
                  <a:cubicBezTo>
                    <a:pt x="1063" y="1139"/>
                    <a:pt x="1027" y="1103"/>
                    <a:pt x="990" y="1067"/>
                  </a:cubicBezTo>
                  <a:cubicBezTo>
                    <a:pt x="1019" y="1042"/>
                    <a:pt x="1042" y="1019"/>
                    <a:pt x="1067" y="990"/>
                  </a:cubicBezTo>
                  <a:cubicBezTo>
                    <a:pt x="1103" y="1026"/>
                    <a:pt x="1139" y="1062"/>
                    <a:pt x="1175" y="1097"/>
                  </a:cubicBezTo>
                  <a:cubicBezTo>
                    <a:pt x="1188" y="1085"/>
                    <a:pt x="1201" y="1072"/>
                    <a:pt x="1213" y="1059"/>
                  </a:cubicBezTo>
                  <a:cubicBezTo>
                    <a:pt x="1315" y="1161"/>
                    <a:pt x="1417" y="1263"/>
                    <a:pt x="1518" y="1365"/>
                  </a:cubicBezTo>
                  <a:close/>
                  <a:moveTo>
                    <a:pt x="1044" y="839"/>
                  </a:moveTo>
                  <a:cubicBezTo>
                    <a:pt x="993" y="929"/>
                    <a:pt x="929" y="993"/>
                    <a:pt x="839" y="1044"/>
                  </a:cubicBezTo>
                  <a:cubicBezTo>
                    <a:pt x="750" y="1096"/>
                    <a:pt x="663" y="1119"/>
                    <a:pt x="560" y="1119"/>
                  </a:cubicBezTo>
                  <a:cubicBezTo>
                    <a:pt x="457" y="1119"/>
                    <a:pt x="369" y="1096"/>
                    <a:pt x="280" y="1044"/>
                  </a:cubicBezTo>
                  <a:cubicBezTo>
                    <a:pt x="190" y="993"/>
                    <a:pt x="126" y="929"/>
                    <a:pt x="75" y="839"/>
                  </a:cubicBezTo>
                  <a:cubicBezTo>
                    <a:pt x="23" y="750"/>
                    <a:pt x="0" y="663"/>
                    <a:pt x="0" y="560"/>
                  </a:cubicBezTo>
                  <a:cubicBezTo>
                    <a:pt x="0" y="457"/>
                    <a:pt x="23" y="369"/>
                    <a:pt x="75" y="280"/>
                  </a:cubicBezTo>
                  <a:cubicBezTo>
                    <a:pt x="126" y="190"/>
                    <a:pt x="190" y="126"/>
                    <a:pt x="280" y="75"/>
                  </a:cubicBezTo>
                  <a:cubicBezTo>
                    <a:pt x="369" y="23"/>
                    <a:pt x="457" y="0"/>
                    <a:pt x="560" y="0"/>
                  </a:cubicBezTo>
                  <a:cubicBezTo>
                    <a:pt x="663" y="0"/>
                    <a:pt x="750" y="23"/>
                    <a:pt x="839" y="75"/>
                  </a:cubicBezTo>
                  <a:cubicBezTo>
                    <a:pt x="929" y="126"/>
                    <a:pt x="993" y="190"/>
                    <a:pt x="1044" y="280"/>
                  </a:cubicBezTo>
                  <a:cubicBezTo>
                    <a:pt x="1096" y="369"/>
                    <a:pt x="1119" y="457"/>
                    <a:pt x="1119" y="560"/>
                  </a:cubicBezTo>
                  <a:cubicBezTo>
                    <a:pt x="1119" y="663"/>
                    <a:pt x="1096" y="750"/>
                    <a:pt x="1044" y="839"/>
                  </a:cubicBezTo>
                  <a:close/>
                  <a:moveTo>
                    <a:pt x="1011" y="560"/>
                  </a:moveTo>
                  <a:cubicBezTo>
                    <a:pt x="1011" y="477"/>
                    <a:pt x="992" y="406"/>
                    <a:pt x="950" y="334"/>
                  </a:cubicBezTo>
                  <a:cubicBezTo>
                    <a:pt x="909" y="262"/>
                    <a:pt x="857" y="210"/>
                    <a:pt x="785" y="168"/>
                  </a:cubicBezTo>
                  <a:cubicBezTo>
                    <a:pt x="713" y="126"/>
                    <a:pt x="643" y="107"/>
                    <a:pt x="560" y="107"/>
                  </a:cubicBezTo>
                  <a:cubicBezTo>
                    <a:pt x="477" y="107"/>
                    <a:pt x="406" y="126"/>
                    <a:pt x="334" y="168"/>
                  </a:cubicBezTo>
                  <a:cubicBezTo>
                    <a:pt x="262" y="210"/>
                    <a:pt x="210" y="262"/>
                    <a:pt x="168" y="334"/>
                  </a:cubicBezTo>
                  <a:cubicBezTo>
                    <a:pt x="126" y="406"/>
                    <a:pt x="107" y="477"/>
                    <a:pt x="107" y="560"/>
                  </a:cubicBezTo>
                  <a:cubicBezTo>
                    <a:pt x="107" y="643"/>
                    <a:pt x="126" y="713"/>
                    <a:pt x="168" y="785"/>
                  </a:cubicBezTo>
                  <a:cubicBezTo>
                    <a:pt x="210" y="857"/>
                    <a:pt x="262" y="909"/>
                    <a:pt x="334" y="950"/>
                  </a:cubicBezTo>
                  <a:cubicBezTo>
                    <a:pt x="406" y="992"/>
                    <a:pt x="477" y="1011"/>
                    <a:pt x="560" y="1011"/>
                  </a:cubicBezTo>
                  <a:cubicBezTo>
                    <a:pt x="643" y="1011"/>
                    <a:pt x="713" y="992"/>
                    <a:pt x="785" y="950"/>
                  </a:cubicBezTo>
                  <a:cubicBezTo>
                    <a:pt x="857" y="909"/>
                    <a:pt x="909" y="857"/>
                    <a:pt x="950" y="785"/>
                  </a:cubicBezTo>
                  <a:cubicBezTo>
                    <a:pt x="992" y="713"/>
                    <a:pt x="1011" y="643"/>
                    <a:pt x="1011" y="5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F316DDF-91F2-494B-8EED-53618C9EEC9A}"/>
              </a:ext>
            </a:extLst>
          </p:cNvPr>
          <p:cNvGrpSpPr/>
          <p:nvPr/>
        </p:nvGrpSpPr>
        <p:grpSpPr>
          <a:xfrm>
            <a:off x="8244840" y="1679420"/>
            <a:ext cx="3109560" cy="752281"/>
            <a:chOff x="8028268" y="1679420"/>
            <a:chExt cx="3109560" cy="75228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9714C61-84A3-4C0E-8A42-9DF0E9C47F1A}"/>
                </a:ext>
              </a:extLst>
            </p:cNvPr>
            <p:cNvSpPr/>
            <p:nvPr/>
          </p:nvSpPr>
          <p:spPr>
            <a:xfrm>
              <a:off x="9023420" y="1878589"/>
              <a:ext cx="2114408" cy="353943"/>
            </a:xfrm>
            <a:prstGeom prst="rect">
              <a:avLst/>
            </a:prstGeom>
          </p:spPr>
          <p:txBody>
            <a:bodyPr wrap="square" lIns="0" tIns="0" rIns="0" anchor="ctr">
              <a:spAutoFit/>
            </a:bodyPr>
            <a:lstStyle/>
            <a:p>
              <a:r>
                <a:rPr lang="en-GB" sz="2000" b="1" dirty="0">
                  <a:solidFill>
                    <a:schemeClr val="accent1"/>
                  </a:solidFill>
                </a:rPr>
                <a:t>SOLUTION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E1EEB-47D0-472B-9C85-96F3E98563C2}"/>
                </a:ext>
              </a:extLst>
            </p:cNvPr>
            <p:cNvGrpSpPr/>
            <p:nvPr/>
          </p:nvGrpSpPr>
          <p:grpSpPr>
            <a:xfrm>
              <a:off x="8028268" y="1679420"/>
              <a:ext cx="752281" cy="752281"/>
              <a:chOff x="8028268" y="1800000"/>
              <a:chExt cx="905100" cy="90510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BF8D85A-5BD3-4E94-8739-A96875E34D2E}"/>
                  </a:ext>
                </a:extLst>
              </p:cNvPr>
              <p:cNvSpPr/>
              <p:nvPr/>
            </p:nvSpPr>
            <p:spPr>
              <a:xfrm>
                <a:off x="8028268" y="1800000"/>
                <a:ext cx="905100" cy="905100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0"/>
              </a:gradFill>
              <a:ln w="25400">
                <a:solidFill>
                  <a:schemeClr val="bg1"/>
                </a:solidFill>
              </a:ln>
              <a:effectLst>
                <a:outerShdw blurRad="317500" dist="1270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13" dirty="0"/>
              </a:p>
            </p:txBody>
          </p:sp>
          <p:grpSp>
            <p:nvGrpSpPr>
              <p:cNvPr id="62" name="Group 25">
                <a:extLst>
                  <a:ext uri="{FF2B5EF4-FFF2-40B4-BE49-F238E27FC236}">
                    <a16:creationId xmlns:a16="http://schemas.microsoft.com/office/drawing/2014/main" id="{FB317EE9-D1C3-4CC1-98AE-7427690B0C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35122" y="2022604"/>
                <a:ext cx="491392" cy="459893"/>
                <a:chOff x="1845" y="271"/>
                <a:chExt cx="390" cy="365"/>
              </a:xfrm>
              <a:solidFill>
                <a:schemeClr val="accent1"/>
              </a:solidFill>
            </p:grpSpPr>
            <p:sp>
              <p:nvSpPr>
                <p:cNvPr id="63" name="Freeform 26">
                  <a:extLst>
                    <a:ext uri="{FF2B5EF4-FFF2-40B4-BE49-F238E27FC236}">
                      <a16:creationId xmlns:a16="http://schemas.microsoft.com/office/drawing/2014/main" id="{C9CD258E-9573-4D62-BE51-D74B90177C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45" y="271"/>
                  <a:ext cx="391" cy="365"/>
                </a:xfrm>
                <a:custGeom>
                  <a:avLst/>
                  <a:gdLst>
                    <a:gd name="T0" fmla="*/ 973 w 1727"/>
                    <a:gd name="T1" fmla="*/ 725 h 1616"/>
                    <a:gd name="T2" fmla="*/ 659 w 1727"/>
                    <a:gd name="T3" fmla="*/ 672 h 1616"/>
                    <a:gd name="T4" fmla="*/ 486 w 1727"/>
                    <a:gd name="T5" fmla="*/ 523 h 1616"/>
                    <a:gd name="T6" fmla="*/ 205 w 1727"/>
                    <a:gd name="T7" fmla="*/ 642 h 1616"/>
                    <a:gd name="T8" fmla="*/ 152 w 1727"/>
                    <a:gd name="T9" fmla="*/ 956 h 1616"/>
                    <a:gd name="T10" fmla="*/ 3 w 1727"/>
                    <a:gd name="T11" fmla="*/ 1129 h 1616"/>
                    <a:gd name="T12" fmla="*/ 123 w 1727"/>
                    <a:gd name="T13" fmla="*/ 1408 h 1616"/>
                    <a:gd name="T14" fmla="*/ 438 w 1727"/>
                    <a:gd name="T15" fmla="*/ 1462 h 1616"/>
                    <a:gd name="T16" fmla="*/ 612 w 1727"/>
                    <a:gd name="T17" fmla="*/ 1611 h 1616"/>
                    <a:gd name="T18" fmla="*/ 892 w 1727"/>
                    <a:gd name="T19" fmla="*/ 1494 h 1616"/>
                    <a:gd name="T20" fmla="*/ 942 w 1727"/>
                    <a:gd name="T21" fmla="*/ 1178 h 1616"/>
                    <a:gd name="T22" fmla="*/ 1091 w 1727"/>
                    <a:gd name="T23" fmla="*/ 1005 h 1616"/>
                    <a:gd name="T24" fmla="*/ 339 w 1727"/>
                    <a:gd name="T25" fmla="*/ 1187 h 1616"/>
                    <a:gd name="T26" fmla="*/ 428 w 1727"/>
                    <a:gd name="T27" fmla="*/ 856 h 1616"/>
                    <a:gd name="T28" fmla="*/ 759 w 1727"/>
                    <a:gd name="T29" fmla="*/ 945 h 1616"/>
                    <a:gd name="T30" fmla="*/ 670 w 1727"/>
                    <a:gd name="T31" fmla="*/ 1276 h 1616"/>
                    <a:gd name="T32" fmla="*/ 1726 w 1727"/>
                    <a:gd name="T33" fmla="*/ 682 h 1616"/>
                    <a:gd name="T34" fmla="*/ 1627 w 1727"/>
                    <a:gd name="T35" fmla="*/ 571 h 1616"/>
                    <a:gd name="T36" fmla="*/ 1596 w 1727"/>
                    <a:gd name="T37" fmla="*/ 371 h 1616"/>
                    <a:gd name="T38" fmla="*/ 1417 w 1727"/>
                    <a:gd name="T39" fmla="*/ 296 h 1616"/>
                    <a:gd name="T40" fmla="*/ 1340 w 1727"/>
                    <a:gd name="T41" fmla="*/ 297 h 1616"/>
                    <a:gd name="T42" fmla="*/ 1160 w 1727"/>
                    <a:gd name="T43" fmla="*/ 371 h 1616"/>
                    <a:gd name="T44" fmla="*/ 1127 w 1727"/>
                    <a:gd name="T45" fmla="*/ 571 h 1616"/>
                    <a:gd name="T46" fmla="*/ 1031 w 1727"/>
                    <a:gd name="T47" fmla="*/ 682 h 1616"/>
                    <a:gd name="T48" fmla="*/ 1106 w 1727"/>
                    <a:gd name="T49" fmla="*/ 860 h 1616"/>
                    <a:gd name="T50" fmla="*/ 1306 w 1727"/>
                    <a:gd name="T51" fmla="*/ 893 h 1616"/>
                    <a:gd name="T52" fmla="*/ 1415 w 1727"/>
                    <a:gd name="T53" fmla="*/ 989 h 1616"/>
                    <a:gd name="T54" fmla="*/ 1594 w 1727"/>
                    <a:gd name="T55" fmla="*/ 914 h 1616"/>
                    <a:gd name="T56" fmla="*/ 1628 w 1727"/>
                    <a:gd name="T57" fmla="*/ 716 h 1616"/>
                    <a:gd name="T58" fmla="*/ 1242 w 1727"/>
                    <a:gd name="T59" fmla="*/ 721 h 1616"/>
                    <a:gd name="T60" fmla="*/ 1299 w 1727"/>
                    <a:gd name="T61" fmla="*/ 509 h 1616"/>
                    <a:gd name="T62" fmla="*/ 1511 w 1727"/>
                    <a:gd name="T63" fmla="*/ 566 h 1616"/>
                    <a:gd name="T64" fmla="*/ 1454 w 1727"/>
                    <a:gd name="T65" fmla="*/ 777 h 1616"/>
                    <a:gd name="T66" fmla="*/ 645 w 1727"/>
                    <a:gd name="T67" fmla="*/ 337 h 1616"/>
                    <a:gd name="T68" fmla="*/ 672 w 1727"/>
                    <a:gd name="T69" fmla="*/ 496 h 1616"/>
                    <a:gd name="T70" fmla="*/ 815 w 1727"/>
                    <a:gd name="T71" fmla="*/ 556 h 1616"/>
                    <a:gd name="T72" fmla="*/ 902 w 1727"/>
                    <a:gd name="T73" fmla="*/ 479 h 1616"/>
                    <a:gd name="T74" fmla="*/ 1062 w 1727"/>
                    <a:gd name="T75" fmla="*/ 453 h 1616"/>
                    <a:gd name="T76" fmla="*/ 1122 w 1727"/>
                    <a:gd name="T77" fmla="*/ 310 h 1616"/>
                    <a:gd name="T78" fmla="*/ 1122 w 1727"/>
                    <a:gd name="T79" fmla="*/ 246 h 1616"/>
                    <a:gd name="T80" fmla="*/ 1063 w 1727"/>
                    <a:gd name="T81" fmla="*/ 103 h 1616"/>
                    <a:gd name="T82" fmla="*/ 904 w 1727"/>
                    <a:gd name="T83" fmla="*/ 76 h 1616"/>
                    <a:gd name="T84" fmla="*/ 847 w 1727"/>
                    <a:gd name="T85" fmla="*/ 0 h 1616"/>
                    <a:gd name="T86" fmla="*/ 789 w 1727"/>
                    <a:gd name="T87" fmla="*/ 76 h 1616"/>
                    <a:gd name="T88" fmla="*/ 630 w 1727"/>
                    <a:gd name="T89" fmla="*/ 103 h 1616"/>
                    <a:gd name="T90" fmla="*/ 569 w 1727"/>
                    <a:gd name="T91" fmla="*/ 246 h 1616"/>
                    <a:gd name="T92" fmla="*/ 645 w 1727"/>
                    <a:gd name="T93" fmla="*/ 337 h 1616"/>
                    <a:gd name="T94" fmla="*/ 953 w 1727"/>
                    <a:gd name="T95" fmla="*/ 217 h 1616"/>
                    <a:gd name="T96" fmla="*/ 908 w 1727"/>
                    <a:gd name="T97" fmla="*/ 387 h 1616"/>
                    <a:gd name="T98" fmla="*/ 739 w 1727"/>
                    <a:gd name="T99" fmla="*/ 341 h 1616"/>
                    <a:gd name="T100" fmla="*/ 739 w 1727"/>
                    <a:gd name="T101" fmla="*/ 217 h 16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727" h="1616">
                      <a:moveTo>
                        <a:pt x="940" y="953"/>
                      </a:moveTo>
                      <a:cubicBezTo>
                        <a:pt x="932" y="922"/>
                        <a:pt x="921" y="896"/>
                        <a:pt x="905" y="867"/>
                      </a:cubicBezTo>
                      <a:cubicBezTo>
                        <a:pt x="928" y="820"/>
                        <a:pt x="951" y="772"/>
                        <a:pt x="973" y="725"/>
                      </a:cubicBezTo>
                      <a:cubicBezTo>
                        <a:pt x="946" y="692"/>
                        <a:pt x="921" y="666"/>
                        <a:pt x="887" y="639"/>
                      </a:cubicBezTo>
                      <a:cubicBezTo>
                        <a:pt x="840" y="661"/>
                        <a:pt x="792" y="684"/>
                        <a:pt x="745" y="707"/>
                      </a:cubicBezTo>
                      <a:cubicBezTo>
                        <a:pt x="717" y="691"/>
                        <a:pt x="691" y="680"/>
                        <a:pt x="659" y="672"/>
                      </a:cubicBezTo>
                      <a:cubicBezTo>
                        <a:pt x="641" y="622"/>
                        <a:pt x="624" y="572"/>
                        <a:pt x="607" y="523"/>
                      </a:cubicBezTo>
                      <a:cubicBezTo>
                        <a:pt x="585" y="520"/>
                        <a:pt x="567" y="519"/>
                        <a:pt x="546" y="519"/>
                      </a:cubicBezTo>
                      <a:cubicBezTo>
                        <a:pt x="525" y="519"/>
                        <a:pt x="507" y="520"/>
                        <a:pt x="486" y="523"/>
                      </a:cubicBezTo>
                      <a:cubicBezTo>
                        <a:pt x="468" y="573"/>
                        <a:pt x="451" y="623"/>
                        <a:pt x="434" y="674"/>
                      </a:cubicBezTo>
                      <a:cubicBezTo>
                        <a:pt x="403" y="683"/>
                        <a:pt x="377" y="694"/>
                        <a:pt x="348" y="710"/>
                      </a:cubicBezTo>
                      <a:cubicBezTo>
                        <a:pt x="300" y="687"/>
                        <a:pt x="252" y="664"/>
                        <a:pt x="205" y="642"/>
                      </a:cubicBezTo>
                      <a:cubicBezTo>
                        <a:pt x="172" y="669"/>
                        <a:pt x="146" y="694"/>
                        <a:pt x="119" y="728"/>
                      </a:cubicBezTo>
                      <a:cubicBezTo>
                        <a:pt x="141" y="775"/>
                        <a:pt x="164" y="823"/>
                        <a:pt x="187" y="870"/>
                      </a:cubicBezTo>
                      <a:cubicBezTo>
                        <a:pt x="171" y="898"/>
                        <a:pt x="161" y="924"/>
                        <a:pt x="152" y="956"/>
                      </a:cubicBezTo>
                      <a:cubicBezTo>
                        <a:pt x="102" y="974"/>
                        <a:pt x="52" y="992"/>
                        <a:pt x="3" y="1009"/>
                      </a:cubicBezTo>
                      <a:cubicBezTo>
                        <a:pt x="3" y="1029"/>
                        <a:pt x="0" y="1049"/>
                        <a:pt x="0" y="1069"/>
                      </a:cubicBezTo>
                      <a:cubicBezTo>
                        <a:pt x="0" y="1089"/>
                        <a:pt x="0" y="1109"/>
                        <a:pt x="3" y="1129"/>
                      </a:cubicBezTo>
                      <a:cubicBezTo>
                        <a:pt x="52" y="1147"/>
                        <a:pt x="102" y="1165"/>
                        <a:pt x="152" y="1182"/>
                      </a:cubicBezTo>
                      <a:cubicBezTo>
                        <a:pt x="161" y="1213"/>
                        <a:pt x="171" y="1239"/>
                        <a:pt x="187" y="1268"/>
                      </a:cubicBezTo>
                      <a:cubicBezTo>
                        <a:pt x="165" y="1315"/>
                        <a:pt x="144" y="1362"/>
                        <a:pt x="123" y="1408"/>
                      </a:cubicBezTo>
                      <a:cubicBezTo>
                        <a:pt x="150" y="1442"/>
                        <a:pt x="176" y="1468"/>
                        <a:pt x="209" y="1494"/>
                      </a:cubicBezTo>
                      <a:cubicBezTo>
                        <a:pt x="256" y="1472"/>
                        <a:pt x="304" y="1450"/>
                        <a:pt x="352" y="1427"/>
                      </a:cubicBezTo>
                      <a:cubicBezTo>
                        <a:pt x="381" y="1443"/>
                        <a:pt x="407" y="1453"/>
                        <a:pt x="438" y="1462"/>
                      </a:cubicBezTo>
                      <a:cubicBezTo>
                        <a:pt x="455" y="1512"/>
                        <a:pt x="473" y="1562"/>
                        <a:pt x="491" y="1611"/>
                      </a:cubicBezTo>
                      <a:cubicBezTo>
                        <a:pt x="511" y="1611"/>
                        <a:pt x="531" y="1615"/>
                        <a:pt x="551" y="1615"/>
                      </a:cubicBezTo>
                      <a:cubicBezTo>
                        <a:pt x="571" y="1615"/>
                        <a:pt x="592" y="1615"/>
                        <a:pt x="612" y="1611"/>
                      </a:cubicBezTo>
                      <a:cubicBezTo>
                        <a:pt x="629" y="1562"/>
                        <a:pt x="646" y="1512"/>
                        <a:pt x="664" y="1462"/>
                      </a:cubicBezTo>
                      <a:cubicBezTo>
                        <a:pt x="696" y="1453"/>
                        <a:pt x="722" y="1443"/>
                        <a:pt x="750" y="1427"/>
                      </a:cubicBezTo>
                      <a:cubicBezTo>
                        <a:pt x="797" y="1450"/>
                        <a:pt x="845" y="1472"/>
                        <a:pt x="892" y="1494"/>
                      </a:cubicBezTo>
                      <a:cubicBezTo>
                        <a:pt x="926" y="1467"/>
                        <a:pt x="952" y="1442"/>
                        <a:pt x="979" y="1408"/>
                      </a:cubicBezTo>
                      <a:cubicBezTo>
                        <a:pt x="955" y="1360"/>
                        <a:pt x="931" y="1312"/>
                        <a:pt x="907" y="1264"/>
                      </a:cubicBezTo>
                      <a:cubicBezTo>
                        <a:pt x="923" y="1235"/>
                        <a:pt x="934" y="1210"/>
                        <a:pt x="942" y="1178"/>
                      </a:cubicBezTo>
                      <a:cubicBezTo>
                        <a:pt x="992" y="1161"/>
                        <a:pt x="1042" y="1143"/>
                        <a:pt x="1092" y="1125"/>
                      </a:cubicBezTo>
                      <a:cubicBezTo>
                        <a:pt x="1092" y="1105"/>
                        <a:pt x="1095" y="1085"/>
                        <a:pt x="1095" y="1065"/>
                      </a:cubicBezTo>
                      <a:cubicBezTo>
                        <a:pt x="1095" y="1044"/>
                        <a:pt x="1094" y="1026"/>
                        <a:pt x="1091" y="1005"/>
                      </a:cubicBezTo>
                      <a:cubicBezTo>
                        <a:pt x="1041" y="988"/>
                        <a:pt x="991" y="971"/>
                        <a:pt x="940" y="953"/>
                      </a:cubicBezTo>
                      <a:close/>
                      <a:moveTo>
                        <a:pt x="428" y="1276"/>
                      </a:moveTo>
                      <a:cubicBezTo>
                        <a:pt x="389" y="1254"/>
                        <a:pt x="361" y="1226"/>
                        <a:pt x="339" y="1187"/>
                      </a:cubicBezTo>
                      <a:cubicBezTo>
                        <a:pt x="316" y="1149"/>
                        <a:pt x="306" y="1111"/>
                        <a:pt x="306" y="1066"/>
                      </a:cubicBezTo>
                      <a:cubicBezTo>
                        <a:pt x="306" y="1021"/>
                        <a:pt x="316" y="984"/>
                        <a:pt x="339" y="945"/>
                      </a:cubicBezTo>
                      <a:cubicBezTo>
                        <a:pt x="361" y="907"/>
                        <a:pt x="389" y="878"/>
                        <a:pt x="428" y="856"/>
                      </a:cubicBezTo>
                      <a:cubicBezTo>
                        <a:pt x="466" y="834"/>
                        <a:pt x="504" y="824"/>
                        <a:pt x="549" y="824"/>
                      </a:cubicBezTo>
                      <a:cubicBezTo>
                        <a:pt x="593" y="824"/>
                        <a:pt x="631" y="834"/>
                        <a:pt x="670" y="856"/>
                      </a:cubicBezTo>
                      <a:cubicBezTo>
                        <a:pt x="709" y="878"/>
                        <a:pt x="737" y="907"/>
                        <a:pt x="759" y="945"/>
                      </a:cubicBezTo>
                      <a:cubicBezTo>
                        <a:pt x="781" y="984"/>
                        <a:pt x="791" y="1021"/>
                        <a:pt x="791" y="1066"/>
                      </a:cubicBezTo>
                      <a:cubicBezTo>
                        <a:pt x="791" y="1111"/>
                        <a:pt x="781" y="1149"/>
                        <a:pt x="759" y="1187"/>
                      </a:cubicBezTo>
                      <a:cubicBezTo>
                        <a:pt x="737" y="1226"/>
                        <a:pt x="709" y="1254"/>
                        <a:pt x="670" y="1276"/>
                      </a:cubicBezTo>
                      <a:cubicBezTo>
                        <a:pt x="631" y="1298"/>
                        <a:pt x="593" y="1309"/>
                        <a:pt x="549" y="1309"/>
                      </a:cubicBezTo>
                      <a:cubicBezTo>
                        <a:pt x="504" y="1309"/>
                        <a:pt x="466" y="1298"/>
                        <a:pt x="428" y="1276"/>
                      </a:cubicBezTo>
                      <a:close/>
                      <a:moveTo>
                        <a:pt x="1726" y="682"/>
                      </a:moveTo>
                      <a:cubicBezTo>
                        <a:pt x="1726" y="669"/>
                        <a:pt x="1726" y="656"/>
                        <a:pt x="1726" y="643"/>
                      </a:cubicBezTo>
                      <a:cubicBezTo>
                        <a:pt x="1725" y="629"/>
                        <a:pt x="1725" y="618"/>
                        <a:pt x="1723" y="604"/>
                      </a:cubicBezTo>
                      <a:cubicBezTo>
                        <a:pt x="1691" y="593"/>
                        <a:pt x="1659" y="582"/>
                        <a:pt x="1627" y="571"/>
                      </a:cubicBezTo>
                      <a:cubicBezTo>
                        <a:pt x="1622" y="551"/>
                        <a:pt x="1615" y="535"/>
                        <a:pt x="1605" y="517"/>
                      </a:cubicBezTo>
                      <a:cubicBezTo>
                        <a:pt x="1620" y="486"/>
                        <a:pt x="1634" y="455"/>
                        <a:pt x="1648" y="425"/>
                      </a:cubicBezTo>
                      <a:cubicBezTo>
                        <a:pt x="1632" y="404"/>
                        <a:pt x="1617" y="388"/>
                        <a:pt x="1596" y="371"/>
                      </a:cubicBezTo>
                      <a:cubicBezTo>
                        <a:pt x="1566" y="385"/>
                        <a:pt x="1536" y="399"/>
                        <a:pt x="1505" y="414"/>
                      </a:cubicBezTo>
                      <a:cubicBezTo>
                        <a:pt x="1487" y="404"/>
                        <a:pt x="1471" y="397"/>
                        <a:pt x="1451" y="392"/>
                      </a:cubicBezTo>
                      <a:cubicBezTo>
                        <a:pt x="1440" y="360"/>
                        <a:pt x="1429" y="328"/>
                        <a:pt x="1417" y="296"/>
                      </a:cubicBezTo>
                      <a:cubicBezTo>
                        <a:pt x="1404" y="295"/>
                        <a:pt x="1392" y="294"/>
                        <a:pt x="1379" y="294"/>
                      </a:cubicBezTo>
                      <a:cubicBezTo>
                        <a:pt x="1379" y="294"/>
                        <a:pt x="1379" y="294"/>
                        <a:pt x="1378" y="294"/>
                      </a:cubicBezTo>
                      <a:cubicBezTo>
                        <a:pt x="1365" y="294"/>
                        <a:pt x="1353" y="295"/>
                        <a:pt x="1340" y="297"/>
                      </a:cubicBezTo>
                      <a:cubicBezTo>
                        <a:pt x="1329" y="328"/>
                        <a:pt x="1318" y="360"/>
                        <a:pt x="1306" y="392"/>
                      </a:cubicBezTo>
                      <a:cubicBezTo>
                        <a:pt x="1286" y="398"/>
                        <a:pt x="1270" y="404"/>
                        <a:pt x="1252" y="414"/>
                      </a:cubicBezTo>
                      <a:cubicBezTo>
                        <a:pt x="1222" y="399"/>
                        <a:pt x="1191" y="385"/>
                        <a:pt x="1160" y="371"/>
                      </a:cubicBezTo>
                      <a:cubicBezTo>
                        <a:pt x="1139" y="388"/>
                        <a:pt x="1123" y="404"/>
                        <a:pt x="1106" y="425"/>
                      </a:cubicBezTo>
                      <a:cubicBezTo>
                        <a:pt x="1121" y="455"/>
                        <a:pt x="1135" y="486"/>
                        <a:pt x="1149" y="517"/>
                      </a:cubicBezTo>
                      <a:cubicBezTo>
                        <a:pt x="1139" y="535"/>
                        <a:pt x="1133" y="551"/>
                        <a:pt x="1127" y="571"/>
                      </a:cubicBezTo>
                      <a:cubicBezTo>
                        <a:pt x="1095" y="582"/>
                        <a:pt x="1063" y="593"/>
                        <a:pt x="1031" y="604"/>
                      </a:cubicBezTo>
                      <a:cubicBezTo>
                        <a:pt x="1031" y="617"/>
                        <a:pt x="1031" y="630"/>
                        <a:pt x="1031" y="643"/>
                      </a:cubicBezTo>
                      <a:cubicBezTo>
                        <a:pt x="1031" y="656"/>
                        <a:pt x="1031" y="669"/>
                        <a:pt x="1031" y="682"/>
                      </a:cubicBezTo>
                      <a:cubicBezTo>
                        <a:pt x="1063" y="693"/>
                        <a:pt x="1095" y="704"/>
                        <a:pt x="1127" y="716"/>
                      </a:cubicBezTo>
                      <a:cubicBezTo>
                        <a:pt x="1133" y="735"/>
                        <a:pt x="1139" y="752"/>
                        <a:pt x="1149" y="770"/>
                      </a:cubicBezTo>
                      <a:cubicBezTo>
                        <a:pt x="1135" y="800"/>
                        <a:pt x="1121" y="830"/>
                        <a:pt x="1106" y="860"/>
                      </a:cubicBezTo>
                      <a:cubicBezTo>
                        <a:pt x="1123" y="881"/>
                        <a:pt x="1139" y="897"/>
                        <a:pt x="1160" y="914"/>
                      </a:cubicBezTo>
                      <a:cubicBezTo>
                        <a:pt x="1191" y="900"/>
                        <a:pt x="1222" y="886"/>
                        <a:pt x="1252" y="871"/>
                      </a:cubicBezTo>
                      <a:cubicBezTo>
                        <a:pt x="1270" y="881"/>
                        <a:pt x="1286" y="888"/>
                        <a:pt x="1306" y="893"/>
                      </a:cubicBezTo>
                      <a:cubicBezTo>
                        <a:pt x="1317" y="925"/>
                        <a:pt x="1328" y="957"/>
                        <a:pt x="1338" y="989"/>
                      </a:cubicBezTo>
                      <a:cubicBezTo>
                        <a:pt x="1351" y="989"/>
                        <a:pt x="1364" y="989"/>
                        <a:pt x="1376" y="989"/>
                      </a:cubicBezTo>
                      <a:cubicBezTo>
                        <a:pt x="1389" y="989"/>
                        <a:pt x="1402" y="989"/>
                        <a:pt x="1415" y="989"/>
                      </a:cubicBezTo>
                      <a:cubicBezTo>
                        <a:pt x="1427" y="957"/>
                        <a:pt x="1438" y="925"/>
                        <a:pt x="1449" y="893"/>
                      </a:cubicBezTo>
                      <a:cubicBezTo>
                        <a:pt x="1468" y="888"/>
                        <a:pt x="1485" y="881"/>
                        <a:pt x="1503" y="871"/>
                      </a:cubicBezTo>
                      <a:cubicBezTo>
                        <a:pt x="1534" y="886"/>
                        <a:pt x="1564" y="900"/>
                        <a:pt x="1594" y="914"/>
                      </a:cubicBezTo>
                      <a:cubicBezTo>
                        <a:pt x="1615" y="897"/>
                        <a:pt x="1631" y="881"/>
                        <a:pt x="1648" y="860"/>
                      </a:cubicBezTo>
                      <a:cubicBezTo>
                        <a:pt x="1634" y="830"/>
                        <a:pt x="1620" y="800"/>
                        <a:pt x="1605" y="770"/>
                      </a:cubicBezTo>
                      <a:cubicBezTo>
                        <a:pt x="1615" y="752"/>
                        <a:pt x="1622" y="735"/>
                        <a:pt x="1628" y="716"/>
                      </a:cubicBezTo>
                      <a:cubicBezTo>
                        <a:pt x="1661" y="704"/>
                        <a:pt x="1694" y="693"/>
                        <a:pt x="1726" y="682"/>
                      </a:cubicBezTo>
                      <a:close/>
                      <a:moveTo>
                        <a:pt x="1299" y="777"/>
                      </a:moveTo>
                      <a:cubicBezTo>
                        <a:pt x="1274" y="762"/>
                        <a:pt x="1257" y="745"/>
                        <a:pt x="1242" y="721"/>
                      </a:cubicBezTo>
                      <a:cubicBezTo>
                        <a:pt x="1228" y="696"/>
                        <a:pt x="1222" y="671"/>
                        <a:pt x="1222" y="643"/>
                      </a:cubicBezTo>
                      <a:cubicBezTo>
                        <a:pt x="1222" y="614"/>
                        <a:pt x="1228" y="590"/>
                        <a:pt x="1242" y="566"/>
                      </a:cubicBezTo>
                      <a:cubicBezTo>
                        <a:pt x="1257" y="541"/>
                        <a:pt x="1274" y="523"/>
                        <a:pt x="1299" y="509"/>
                      </a:cubicBezTo>
                      <a:cubicBezTo>
                        <a:pt x="1324" y="495"/>
                        <a:pt x="1349" y="488"/>
                        <a:pt x="1377" y="488"/>
                      </a:cubicBezTo>
                      <a:cubicBezTo>
                        <a:pt x="1406" y="488"/>
                        <a:pt x="1429" y="495"/>
                        <a:pt x="1454" y="509"/>
                      </a:cubicBezTo>
                      <a:cubicBezTo>
                        <a:pt x="1479" y="523"/>
                        <a:pt x="1497" y="541"/>
                        <a:pt x="1511" y="566"/>
                      </a:cubicBezTo>
                      <a:cubicBezTo>
                        <a:pt x="1525" y="590"/>
                        <a:pt x="1532" y="614"/>
                        <a:pt x="1532" y="643"/>
                      </a:cubicBezTo>
                      <a:cubicBezTo>
                        <a:pt x="1532" y="671"/>
                        <a:pt x="1525" y="696"/>
                        <a:pt x="1511" y="721"/>
                      </a:cubicBezTo>
                      <a:cubicBezTo>
                        <a:pt x="1497" y="745"/>
                        <a:pt x="1479" y="762"/>
                        <a:pt x="1454" y="777"/>
                      </a:cubicBezTo>
                      <a:cubicBezTo>
                        <a:pt x="1429" y="791"/>
                        <a:pt x="1406" y="798"/>
                        <a:pt x="1377" y="798"/>
                      </a:cubicBezTo>
                      <a:cubicBezTo>
                        <a:pt x="1349" y="798"/>
                        <a:pt x="1324" y="791"/>
                        <a:pt x="1299" y="777"/>
                      </a:cubicBezTo>
                      <a:close/>
                      <a:moveTo>
                        <a:pt x="645" y="337"/>
                      </a:moveTo>
                      <a:cubicBezTo>
                        <a:pt x="650" y="353"/>
                        <a:pt x="655" y="366"/>
                        <a:pt x="663" y="380"/>
                      </a:cubicBezTo>
                      <a:cubicBezTo>
                        <a:pt x="651" y="404"/>
                        <a:pt x="640" y="428"/>
                        <a:pt x="629" y="453"/>
                      </a:cubicBezTo>
                      <a:cubicBezTo>
                        <a:pt x="642" y="470"/>
                        <a:pt x="655" y="483"/>
                        <a:pt x="672" y="496"/>
                      </a:cubicBezTo>
                      <a:cubicBezTo>
                        <a:pt x="696" y="484"/>
                        <a:pt x="720" y="473"/>
                        <a:pt x="744" y="462"/>
                      </a:cubicBezTo>
                      <a:cubicBezTo>
                        <a:pt x="759" y="470"/>
                        <a:pt x="772" y="475"/>
                        <a:pt x="787" y="479"/>
                      </a:cubicBezTo>
                      <a:cubicBezTo>
                        <a:pt x="796" y="504"/>
                        <a:pt x="805" y="530"/>
                        <a:pt x="815" y="556"/>
                      </a:cubicBezTo>
                      <a:cubicBezTo>
                        <a:pt x="825" y="556"/>
                        <a:pt x="835" y="556"/>
                        <a:pt x="845" y="556"/>
                      </a:cubicBezTo>
                      <a:cubicBezTo>
                        <a:pt x="855" y="556"/>
                        <a:pt x="865" y="556"/>
                        <a:pt x="875" y="556"/>
                      </a:cubicBezTo>
                      <a:cubicBezTo>
                        <a:pt x="884" y="530"/>
                        <a:pt x="893" y="504"/>
                        <a:pt x="902" y="479"/>
                      </a:cubicBezTo>
                      <a:cubicBezTo>
                        <a:pt x="918" y="475"/>
                        <a:pt x="931" y="470"/>
                        <a:pt x="945" y="461"/>
                      </a:cubicBezTo>
                      <a:cubicBezTo>
                        <a:pt x="970" y="472"/>
                        <a:pt x="995" y="484"/>
                        <a:pt x="1019" y="496"/>
                      </a:cubicBezTo>
                      <a:cubicBezTo>
                        <a:pt x="1035" y="483"/>
                        <a:pt x="1048" y="470"/>
                        <a:pt x="1062" y="453"/>
                      </a:cubicBezTo>
                      <a:cubicBezTo>
                        <a:pt x="1051" y="428"/>
                        <a:pt x="1039" y="404"/>
                        <a:pt x="1027" y="380"/>
                      </a:cubicBezTo>
                      <a:cubicBezTo>
                        <a:pt x="1035" y="366"/>
                        <a:pt x="1041" y="353"/>
                        <a:pt x="1045" y="337"/>
                      </a:cubicBezTo>
                      <a:cubicBezTo>
                        <a:pt x="1071" y="328"/>
                        <a:pt x="1097" y="319"/>
                        <a:pt x="1122" y="310"/>
                      </a:cubicBezTo>
                      <a:cubicBezTo>
                        <a:pt x="1122" y="299"/>
                        <a:pt x="1122" y="289"/>
                        <a:pt x="1122" y="279"/>
                      </a:cubicBezTo>
                      <a:cubicBezTo>
                        <a:pt x="1123" y="273"/>
                        <a:pt x="1123" y="268"/>
                        <a:pt x="1123" y="263"/>
                      </a:cubicBezTo>
                      <a:cubicBezTo>
                        <a:pt x="1123" y="257"/>
                        <a:pt x="1123" y="252"/>
                        <a:pt x="1122" y="246"/>
                      </a:cubicBezTo>
                      <a:cubicBezTo>
                        <a:pt x="1097" y="237"/>
                        <a:pt x="1072" y="228"/>
                        <a:pt x="1046" y="219"/>
                      </a:cubicBezTo>
                      <a:cubicBezTo>
                        <a:pt x="1042" y="203"/>
                        <a:pt x="1036" y="190"/>
                        <a:pt x="1029" y="176"/>
                      </a:cubicBezTo>
                      <a:cubicBezTo>
                        <a:pt x="1041" y="151"/>
                        <a:pt x="1052" y="127"/>
                        <a:pt x="1063" y="103"/>
                      </a:cubicBezTo>
                      <a:cubicBezTo>
                        <a:pt x="1050" y="86"/>
                        <a:pt x="1037" y="73"/>
                        <a:pt x="1020" y="59"/>
                      </a:cubicBezTo>
                      <a:cubicBezTo>
                        <a:pt x="996" y="70"/>
                        <a:pt x="972" y="82"/>
                        <a:pt x="947" y="94"/>
                      </a:cubicBezTo>
                      <a:cubicBezTo>
                        <a:pt x="933" y="86"/>
                        <a:pt x="920" y="81"/>
                        <a:pt x="904" y="76"/>
                      </a:cubicBezTo>
                      <a:cubicBezTo>
                        <a:pt x="895" y="50"/>
                        <a:pt x="886" y="25"/>
                        <a:pt x="877" y="0"/>
                      </a:cubicBezTo>
                      <a:cubicBezTo>
                        <a:pt x="871" y="0"/>
                        <a:pt x="867" y="0"/>
                        <a:pt x="862" y="0"/>
                      </a:cubicBezTo>
                      <a:cubicBezTo>
                        <a:pt x="856" y="0"/>
                        <a:pt x="852" y="0"/>
                        <a:pt x="847" y="0"/>
                      </a:cubicBezTo>
                      <a:cubicBezTo>
                        <a:pt x="842" y="0"/>
                        <a:pt x="837" y="0"/>
                        <a:pt x="832" y="0"/>
                      </a:cubicBezTo>
                      <a:cubicBezTo>
                        <a:pt x="826" y="0"/>
                        <a:pt x="822" y="0"/>
                        <a:pt x="816" y="0"/>
                      </a:cubicBezTo>
                      <a:cubicBezTo>
                        <a:pt x="807" y="25"/>
                        <a:pt x="798" y="50"/>
                        <a:pt x="789" y="76"/>
                      </a:cubicBezTo>
                      <a:cubicBezTo>
                        <a:pt x="773" y="81"/>
                        <a:pt x="761" y="86"/>
                        <a:pt x="746" y="94"/>
                      </a:cubicBezTo>
                      <a:cubicBezTo>
                        <a:pt x="721" y="82"/>
                        <a:pt x="697" y="70"/>
                        <a:pt x="673" y="59"/>
                      </a:cubicBezTo>
                      <a:cubicBezTo>
                        <a:pt x="657" y="73"/>
                        <a:pt x="644" y="86"/>
                        <a:pt x="630" y="103"/>
                      </a:cubicBezTo>
                      <a:cubicBezTo>
                        <a:pt x="641" y="127"/>
                        <a:pt x="653" y="151"/>
                        <a:pt x="665" y="175"/>
                      </a:cubicBezTo>
                      <a:cubicBezTo>
                        <a:pt x="657" y="190"/>
                        <a:pt x="652" y="203"/>
                        <a:pt x="647" y="218"/>
                      </a:cubicBezTo>
                      <a:cubicBezTo>
                        <a:pt x="621" y="227"/>
                        <a:pt x="595" y="236"/>
                        <a:pt x="569" y="246"/>
                      </a:cubicBezTo>
                      <a:cubicBezTo>
                        <a:pt x="569" y="256"/>
                        <a:pt x="569" y="266"/>
                        <a:pt x="569" y="277"/>
                      </a:cubicBezTo>
                      <a:cubicBezTo>
                        <a:pt x="569" y="287"/>
                        <a:pt x="569" y="297"/>
                        <a:pt x="569" y="308"/>
                      </a:cubicBezTo>
                      <a:cubicBezTo>
                        <a:pt x="594" y="317"/>
                        <a:pt x="619" y="327"/>
                        <a:pt x="645" y="337"/>
                      </a:cubicBezTo>
                      <a:close/>
                      <a:moveTo>
                        <a:pt x="846" y="155"/>
                      </a:moveTo>
                      <a:cubicBezTo>
                        <a:pt x="868" y="155"/>
                        <a:pt x="889" y="160"/>
                        <a:pt x="908" y="172"/>
                      </a:cubicBezTo>
                      <a:cubicBezTo>
                        <a:pt x="928" y="183"/>
                        <a:pt x="942" y="197"/>
                        <a:pt x="953" y="217"/>
                      </a:cubicBezTo>
                      <a:cubicBezTo>
                        <a:pt x="965" y="237"/>
                        <a:pt x="970" y="256"/>
                        <a:pt x="970" y="279"/>
                      </a:cubicBezTo>
                      <a:cubicBezTo>
                        <a:pt x="970" y="302"/>
                        <a:pt x="965" y="321"/>
                        <a:pt x="953" y="341"/>
                      </a:cubicBezTo>
                      <a:cubicBezTo>
                        <a:pt x="942" y="361"/>
                        <a:pt x="928" y="375"/>
                        <a:pt x="908" y="387"/>
                      </a:cubicBezTo>
                      <a:cubicBezTo>
                        <a:pt x="889" y="398"/>
                        <a:pt x="868" y="403"/>
                        <a:pt x="846" y="403"/>
                      </a:cubicBezTo>
                      <a:cubicBezTo>
                        <a:pt x="824" y="403"/>
                        <a:pt x="803" y="398"/>
                        <a:pt x="784" y="387"/>
                      </a:cubicBezTo>
                      <a:cubicBezTo>
                        <a:pt x="764" y="375"/>
                        <a:pt x="750" y="361"/>
                        <a:pt x="739" y="341"/>
                      </a:cubicBezTo>
                      <a:cubicBezTo>
                        <a:pt x="728" y="321"/>
                        <a:pt x="722" y="302"/>
                        <a:pt x="722" y="279"/>
                      </a:cubicBezTo>
                      <a:lnTo>
                        <a:pt x="722" y="279"/>
                      </a:lnTo>
                      <a:cubicBezTo>
                        <a:pt x="722" y="256"/>
                        <a:pt x="728" y="236"/>
                        <a:pt x="739" y="217"/>
                      </a:cubicBezTo>
                      <a:cubicBezTo>
                        <a:pt x="750" y="197"/>
                        <a:pt x="764" y="182"/>
                        <a:pt x="784" y="171"/>
                      </a:cubicBezTo>
                      <a:cubicBezTo>
                        <a:pt x="803" y="159"/>
                        <a:pt x="824" y="155"/>
                        <a:pt x="846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A523A62A-8AA5-40D0-85DA-0B0859C4952E}"/>
              </a:ext>
            </a:extLst>
          </p:cNvPr>
          <p:cNvSpPr/>
          <p:nvPr/>
        </p:nvSpPr>
        <p:spPr>
          <a:xfrm>
            <a:off x="838800" y="2596896"/>
            <a:ext cx="3108960" cy="18004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82880" indent="-18288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Leverage collective fraud data across multiple travel clients from</a:t>
            </a:r>
            <a:br>
              <a:rPr lang="en-GB" sz="1400" dirty="0">
                <a:solidFill>
                  <a:schemeClr val="accent6">
                    <a:lumMod val="25000"/>
                  </a:schemeClr>
                </a:solidFill>
              </a:rPr>
            </a:b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the airline, train, hotel and online travel agents (OTA) verticals</a:t>
            </a:r>
          </a:p>
          <a:p>
            <a:pPr marL="182880" indent="-18288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Evaluating approximately 25 million accounts, more than 50 million transactions and over 120,000 fraudulent transactions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F0A848F-1CE4-440D-A417-1CABF48B536A}"/>
              </a:ext>
            </a:extLst>
          </p:cNvPr>
          <p:cNvSpPr/>
          <p:nvPr/>
        </p:nvSpPr>
        <p:spPr>
          <a:xfrm>
            <a:off x="8244840" y="2596896"/>
            <a:ext cx="3108960" cy="115416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82880" indent="-18288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Sector model designed to identify high-value transaction types</a:t>
            </a:r>
          </a:p>
          <a:p>
            <a:pPr marL="182880" indent="-18288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Pooling of travel data facilitates</a:t>
            </a:r>
            <a:br>
              <a:rPr lang="en-GB" sz="1400" dirty="0">
                <a:solidFill>
                  <a:schemeClr val="accent6">
                    <a:lumMod val="25000"/>
                  </a:schemeClr>
                </a:solidFill>
              </a:rPr>
            </a:b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a stronger detection system across this sector </a:t>
            </a:r>
          </a:p>
        </p:txBody>
      </p:sp>
      <p:sp>
        <p:nvSpPr>
          <p:cNvPr id="68" name="Slide Number Placeholder 1">
            <a:extLst>
              <a:ext uri="{FF2B5EF4-FFF2-40B4-BE49-F238E27FC236}">
                <a16:creationId xmlns:a16="http://schemas.microsoft.com/office/drawing/2014/main" id="{4ECD1EA2-CDA3-45C5-BB90-C3331C29E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9" name="Footer Placeholder 2">
            <a:extLst>
              <a:ext uri="{FF2B5EF4-FFF2-40B4-BE49-F238E27FC236}">
                <a16:creationId xmlns:a16="http://schemas.microsoft.com/office/drawing/2014/main" id="{70EED35F-0D7C-46C2-9C26-8D212BDFF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A55A4-7470-4277-B3D7-BE7FFF5E5CE3}"/>
              </a:ext>
            </a:extLst>
          </p:cNvPr>
          <p:cNvGrpSpPr/>
          <p:nvPr/>
        </p:nvGrpSpPr>
        <p:grpSpPr>
          <a:xfrm>
            <a:off x="4541820" y="1679420"/>
            <a:ext cx="3108960" cy="752281"/>
            <a:chOff x="4369200" y="1679420"/>
            <a:chExt cx="3108960" cy="752281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73EFE5E-2D9A-49C5-83ED-8F73287CE8A9}"/>
                </a:ext>
              </a:extLst>
            </p:cNvPr>
            <p:cNvSpPr/>
            <p:nvPr/>
          </p:nvSpPr>
          <p:spPr>
            <a:xfrm>
              <a:off x="5364353" y="1878589"/>
              <a:ext cx="2113807" cy="353943"/>
            </a:xfrm>
            <a:prstGeom prst="rect">
              <a:avLst/>
            </a:prstGeom>
          </p:spPr>
          <p:txBody>
            <a:bodyPr wrap="square" lIns="0" tIns="0" rIns="0" anchor="ctr">
              <a:spAutoFit/>
            </a:bodyPr>
            <a:lstStyle/>
            <a:p>
              <a:r>
                <a:rPr lang="en-GB" sz="2000" b="1" dirty="0">
                  <a:solidFill>
                    <a:schemeClr val="accent1"/>
                  </a:solidFill>
                </a:rPr>
                <a:t>CHALLENGE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EF7F4A3-3E24-408B-8CDA-2280E2006D6D}"/>
                </a:ext>
              </a:extLst>
            </p:cNvPr>
            <p:cNvGrpSpPr/>
            <p:nvPr/>
          </p:nvGrpSpPr>
          <p:grpSpPr>
            <a:xfrm>
              <a:off x="4369200" y="1679420"/>
              <a:ext cx="752281" cy="752281"/>
              <a:chOff x="4432934" y="1800000"/>
              <a:chExt cx="905100" cy="905100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F58095E-CDD3-44C0-BCA6-36052EB02A8E}"/>
                  </a:ext>
                </a:extLst>
              </p:cNvPr>
              <p:cNvSpPr/>
              <p:nvPr/>
            </p:nvSpPr>
            <p:spPr>
              <a:xfrm>
                <a:off x="4432934" y="1800000"/>
                <a:ext cx="905100" cy="905100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0"/>
              </a:gradFill>
              <a:ln w="25400">
                <a:solidFill>
                  <a:schemeClr val="bg1"/>
                </a:solidFill>
              </a:ln>
              <a:effectLst>
                <a:outerShdw blurRad="317500" dist="1270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13" dirty="0"/>
              </a:p>
            </p:txBody>
          </p:sp>
          <p:grpSp>
            <p:nvGrpSpPr>
              <p:cNvPr id="84" name="Group 5">
                <a:extLst>
                  <a:ext uri="{FF2B5EF4-FFF2-40B4-BE49-F238E27FC236}">
                    <a16:creationId xmlns:a16="http://schemas.microsoft.com/office/drawing/2014/main" id="{240DF11F-25A5-4CF9-A4F8-AD1073956A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919" y="2015027"/>
                <a:ext cx="371131" cy="475047"/>
                <a:chOff x="1185" y="1544"/>
                <a:chExt cx="350" cy="448"/>
              </a:xfrm>
              <a:solidFill>
                <a:schemeClr val="accent1"/>
              </a:solidFill>
            </p:grpSpPr>
            <p:sp>
              <p:nvSpPr>
                <p:cNvPr id="85" name="Freeform 6">
                  <a:extLst>
                    <a:ext uri="{FF2B5EF4-FFF2-40B4-BE49-F238E27FC236}">
                      <a16:creationId xmlns:a16="http://schemas.microsoft.com/office/drawing/2014/main" id="{9E7F5918-EE2B-4C31-8665-E7B8E4BE6E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5" y="1544"/>
                  <a:ext cx="350" cy="448"/>
                </a:xfrm>
                <a:custGeom>
                  <a:avLst/>
                  <a:gdLst>
                    <a:gd name="T0" fmla="*/ 896 w 1550"/>
                    <a:gd name="T1" fmla="*/ 257 h 1982"/>
                    <a:gd name="T2" fmla="*/ 552 w 1550"/>
                    <a:gd name="T3" fmla="*/ 1140 h 1982"/>
                    <a:gd name="T4" fmla="*/ 394 w 1550"/>
                    <a:gd name="T5" fmla="*/ 774 h 1982"/>
                    <a:gd name="T6" fmla="*/ 0 w 1550"/>
                    <a:gd name="T7" fmla="*/ 1981 h 1982"/>
                    <a:gd name="T8" fmla="*/ 433 w 1550"/>
                    <a:gd name="T9" fmla="*/ 1448 h 1982"/>
                    <a:gd name="T10" fmla="*/ 591 w 1550"/>
                    <a:gd name="T11" fmla="*/ 1816 h 1982"/>
                    <a:gd name="T12" fmla="*/ 935 w 1550"/>
                    <a:gd name="T13" fmla="*/ 932 h 1982"/>
                    <a:gd name="T14" fmla="*/ 1093 w 1550"/>
                    <a:gd name="T15" fmla="*/ 1298 h 1982"/>
                    <a:gd name="T16" fmla="*/ 1549 w 1550"/>
                    <a:gd name="T17" fmla="*/ 0 h 1982"/>
                    <a:gd name="T18" fmla="*/ 1054 w 1550"/>
                    <a:gd name="T19" fmla="*/ 624 h 1982"/>
                    <a:gd name="T20" fmla="*/ 896 w 1550"/>
                    <a:gd name="T21" fmla="*/ 257 h 19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50" h="1982">
                      <a:moveTo>
                        <a:pt x="896" y="257"/>
                      </a:moveTo>
                      <a:lnTo>
                        <a:pt x="552" y="1140"/>
                      </a:lnTo>
                      <a:lnTo>
                        <a:pt x="394" y="774"/>
                      </a:lnTo>
                      <a:lnTo>
                        <a:pt x="0" y="1981"/>
                      </a:lnTo>
                      <a:lnTo>
                        <a:pt x="433" y="1448"/>
                      </a:lnTo>
                      <a:lnTo>
                        <a:pt x="591" y="1816"/>
                      </a:lnTo>
                      <a:lnTo>
                        <a:pt x="935" y="932"/>
                      </a:lnTo>
                      <a:lnTo>
                        <a:pt x="1093" y="1298"/>
                      </a:lnTo>
                      <a:lnTo>
                        <a:pt x="1549" y="0"/>
                      </a:lnTo>
                      <a:lnTo>
                        <a:pt x="1054" y="624"/>
                      </a:lnTo>
                      <a:lnTo>
                        <a:pt x="896" y="257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19528151-A383-4196-A55D-D1AA600B907A}"/>
              </a:ext>
            </a:extLst>
          </p:cNvPr>
          <p:cNvSpPr/>
          <p:nvPr/>
        </p:nvSpPr>
        <p:spPr>
          <a:xfrm>
            <a:off x="4541820" y="2596896"/>
            <a:ext cx="3108960" cy="15850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82880" indent="-18288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Travel purchases tend to have higher average transaction values (e.g., plane tickets, train tickets, hotel stays, travel/vacation packages, etc.) with lower frequency</a:t>
            </a:r>
          </a:p>
          <a:p>
            <a:pPr marL="182880" indent="-18288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Average fraud loss is $500</a:t>
            </a:r>
            <a:br>
              <a:rPr lang="en-GB" sz="1400" dirty="0">
                <a:solidFill>
                  <a:schemeClr val="accent6">
                    <a:lumMod val="25000"/>
                  </a:schemeClr>
                </a:solidFill>
              </a:rPr>
            </a:b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per transaction 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52DD006-C830-4735-A30E-FC8A6613C8FD}"/>
              </a:ext>
            </a:extLst>
          </p:cNvPr>
          <p:cNvSpPr/>
          <p:nvPr/>
        </p:nvSpPr>
        <p:spPr>
          <a:xfrm>
            <a:off x="1453800" y="4754880"/>
            <a:ext cx="9900600" cy="14238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7FD4062-2914-4000-BE62-909836150162}"/>
              </a:ext>
            </a:extLst>
          </p:cNvPr>
          <p:cNvSpPr/>
          <p:nvPr/>
        </p:nvSpPr>
        <p:spPr>
          <a:xfrm>
            <a:off x="2294599" y="5259077"/>
            <a:ext cx="1446821" cy="415498"/>
          </a:xfrm>
          <a:prstGeom prst="rect">
            <a:avLst/>
          </a:prstGeom>
        </p:spPr>
        <p:txBody>
          <a:bodyPr wrap="square" lIns="0" tIns="0" rIns="0" anchor="ctr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RESULTS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EE77DEE-9B9F-45F8-8D63-AA2BFAECB2EA}"/>
              </a:ext>
            </a:extLst>
          </p:cNvPr>
          <p:cNvSpPr/>
          <p:nvPr/>
        </p:nvSpPr>
        <p:spPr>
          <a:xfrm>
            <a:off x="4367916" y="4897441"/>
            <a:ext cx="6585948" cy="113877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182880" indent="-182880">
              <a:spcBef>
                <a:spcPts val="4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25000"/>
                  </a:schemeClr>
                </a:solidFill>
              </a:rPr>
              <a:t>Travel sector model false positive rate is </a:t>
            </a:r>
            <a:r>
              <a:rPr lang="en-GB" sz="1600" b="1" dirty="0">
                <a:solidFill>
                  <a:schemeClr val="accent6">
                    <a:lumMod val="25000"/>
                  </a:schemeClr>
                </a:solidFill>
              </a:rPr>
              <a:t>12:1</a:t>
            </a:r>
          </a:p>
          <a:p>
            <a:pPr marL="182880" indent="-182880">
              <a:spcBef>
                <a:spcPts val="4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25000"/>
                  </a:schemeClr>
                </a:solidFill>
              </a:rPr>
              <a:t>Model detected </a:t>
            </a:r>
            <a:r>
              <a:rPr lang="en-GB" sz="1600" b="1" dirty="0">
                <a:solidFill>
                  <a:schemeClr val="accent6">
                    <a:lumMod val="25000"/>
                  </a:schemeClr>
                </a:solidFill>
              </a:rPr>
              <a:t>more than 45% </a:t>
            </a:r>
            <a:r>
              <a:rPr lang="en-GB" sz="1600" dirty="0">
                <a:solidFill>
                  <a:schemeClr val="accent6">
                    <a:lumMod val="25000"/>
                  </a:schemeClr>
                </a:solidFill>
              </a:rPr>
              <a:t>of fraudulent transactions</a:t>
            </a:r>
          </a:p>
          <a:p>
            <a:pPr marL="182880" indent="-182880">
              <a:spcBef>
                <a:spcPts val="4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25000"/>
                  </a:schemeClr>
                </a:solidFill>
              </a:rPr>
              <a:t>Fraud amount alerted </a:t>
            </a:r>
            <a:r>
              <a:rPr lang="en-GB" sz="1600" b="1" dirty="0">
                <a:solidFill>
                  <a:schemeClr val="accent6">
                    <a:lumMod val="25000"/>
                  </a:schemeClr>
                </a:solidFill>
              </a:rPr>
              <a:t>60% </a:t>
            </a:r>
            <a:r>
              <a:rPr lang="en-GB" sz="1600" dirty="0">
                <a:solidFill>
                  <a:schemeClr val="accent6">
                    <a:lumMod val="25000"/>
                  </a:schemeClr>
                </a:solidFill>
              </a:rPr>
              <a:t>total fraud loss </a:t>
            </a:r>
          </a:p>
          <a:p>
            <a:pPr marL="182880" indent="-182880">
              <a:spcBef>
                <a:spcPts val="4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25000"/>
                  </a:schemeClr>
                </a:solidFill>
              </a:rPr>
              <a:t>More than </a:t>
            </a:r>
            <a:r>
              <a:rPr lang="en-GB" sz="1600" b="1" dirty="0">
                <a:solidFill>
                  <a:schemeClr val="accent6">
                    <a:lumMod val="25000"/>
                  </a:schemeClr>
                </a:solidFill>
              </a:rPr>
              <a:t>US$35M </a:t>
            </a:r>
            <a:r>
              <a:rPr lang="en-GB" sz="1600" dirty="0">
                <a:solidFill>
                  <a:schemeClr val="accent6">
                    <a:lumMod val="25000"/>
                  </a:schemeClr>
                </a:solidFill>
              </a:rPr>
              <a:t>fraud losses detected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EB0527F-D891-4EA2-BB19-341312F08512}"/>
              </a:ext>
            </a:extLst>
          </p:cNvPr>
          <p:cNvGrpSpPr/>
          <p:nvPr/>
        </p:nvGrpSpPr>
        <p:grpSpPr>
          <a:xfrm>
            <a:off x="838800" y="4905673"/>
            <a:ext cx="1122307" cy="1122307"/>
            <a:chOff x="1238736" y="4709762"/>
            <a:chExt cx="1102787" cy="1102787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688F414-2EEA-43AA-9012-0D7AB9BB8CFB}"/>
                </a:ext>
              </a:extLst>
            </p:cNvPr>
            <p:cNvSpPr/>
            <p:nvPr/>
          </p:nvSpPr>
          <p:spPr>
            <a:xfrm>
              <a:off x="1238736" y="4709762"/>
              <a:ext cx="1102787" cy="110278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93" name="Freeform 2">
              <a:extLst>
                <a:ext uri="{FF2B5EF4-FFF2-40B4-BE49-F238E27FC236}">
                  <a16:creationId xmlns:a16="http://schemas.microsoft.com/office/drawing/2014/main" id="{1A3D38AD-F2A3-4D1B-9969-3B0D03F95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5348" y="4994550"/>
              <a:ext cx="549563" cy="533208"/>
            </a:xfrm>
            <a:custGeom>
              <a:avLst/>
              <a:gdLst>
                <a:gd name="T0" fmla="*/ 1326 w 1486"/>
                <a:gd name="T1" fmla="*/ 583 h 1443"/>
                <a:gd name="T2" fmla="*/ 1047 w 1486"/>
                <a:gd name="T3" fmla="*/ 850 h 1443"/>
                <a:gd name="T4" fmla="*/ 1047 w 1486"/>
                <a:gd name="T5" fmla="*/ 850 h 1443"/>
                <a:gd name="T6" fmla="*/ 1055 w 1486"/>
                <a:gd name="T7" fmla="*/ 903 h 1443"/>
                <a:gd name="T8" fmla="*/ 1034 w 1486"/>
                <a:gd name="T9" fmla="*/ 983 h 1443"/>
                <a:gd name="T10" fmla="*/ 975 w 1486"/>
                <a:gd name="T11" fmla="*/ 1042 h 1443"/>
                <a:gd name="T12" fmla="*/ 894 w 1486"/>
                <a:gd name="T13" fmla="*/ 1064 h 1443"/>
                <a:gd name="T14" fmla="*/ 814 w 1486"/>
                <a:gd name="T15" fmla="*/ 1042 h 1443"/>
                <a:gd name="T16" fmla="*/ 755 w 1486"/>
                <a:gd name="T17" fmla="*/ 983 h 1443"/>
                <a:gd name="T18" fmla="*/ 734 w 1486"/>
                <a:gd name="T19" fmla="*/ 903 h 1443"/>
                <a:gd name="T20" fmla="*/ 738 w 1486"/>
                <a:gd name="T21" fmla="*/ 870 h 1443"/>
                <a:gd name="T22" fmla="*/ 442 w 1486"/>
                <a:gd name="T23" fmla="*/ 673 h 1443"/>
                <a:gd name="T24" fmla="*/ 442 w 1486"/>
                <a:gd name="T25" fmla="*/ 673 h 1443"/>
                <a:gd name="T26" fmla="*/ 421 w 1486"/>
                <a:gd name="T27" fmla="*/ 688 h 1443"/>
                <a:gd name="T28" fmla="*/ 346 w 1486"/>
                <a:gd name="T29" fmla="*/ 707 h 1443"/>
                <a:gd name="T30" fmla="*/ 274 w 1486"/>
                <a:gd name="T31" fmla="*/ 689 h 1443"/>
                <a:gd name="T32" fmla="*/ 108 w 1486"/>
                <a:gd name="T33" fmla="*/ 855 h 1443"/>
                <a:gd name="T34" fmla="*/ 108 w 1486"/>
                <a:gd name="T35" fmla="*/ 1334 h 1443"/>
                <a:gd name="T36" fmla="*/ 1442 w 1486"/>
                <a:gd name="T37" fmla="*/ 1334 h 1443"/>
                <a:gd name="T38" fmla="*/ 1442 w 1486"/>
                <a:gd name="T39" fmla="*/ 1442 h 1443"/>
                <a:gd name="T40" fmla="*/ 0 w 1486"/>
                <a:gd name="T41" fmla="*/ 1442 h 1443"/>
                <a:gd name="T42" fmla="*/ 0 w 1486"/>
                <a:gd name="T43" fmla="*/ 0 h 1443"/>
                <a:gd name="T44" fmla="*/ 108 w 1486"/>
                <a:gd name="T45" fmla="*/ 0 h 1443"/>
                <a:gd name="T46" fmla="*/ 108 w 1486"/>
                <a:gd name="T47" fmla="*/ 697 h 1443"/>
                <a:gd name="T48" fmla="*/ 200 w 1486"/>
                <a:gd name="T49" fmla="*/ 603 h 1443"/>
                <a:gd name="T50" fmla="*/ 200 w 1486"/>
                <a:gd name="T51" fmla="*/ 603 h 1443"/>
                <a:gd name="T52" fmla="*/ 191 w 1486"/>
                <a:gd name="T53" fmla="*/ 552 h 1443"/>
                <a:gd name="T54" fmla="*/ 191 w 1486"/>
                <a:gd name="T55" fmla="*/ 552 h 1443"/>
                <a:gd name="T56" fmla="*/ 191 w 1486"/>
                <a:gd name="T57" fmla="*/ 549 h 1443"/>
                <a:gd name="T58" fmla="*/ 212 w 1486"/>
                <a:gd name="T59" fmla="*/ 472 h 1443"/>
                <a:gd name="T60" fmla="*/ 268 w 1486"/>
                <a:gd name="T61" fmla="*/ 415 h 1443"/>
                <a:gd name="T62" fmla="*/ 345 w 1486"/>
                <a:gd name="T63" fmla="*/ 395 h 1443"/>
                <a:gd name="T64" fmla="*/ 422 w 1486"/>
                <a:gd name="T65" fmla="*/ 415 h 1443"/>
                <a:gd name="T66" fmla="*/ 479 w 1486"/>
                <a:gd name="T67" fmla="*/ 472 h 1443"/>
                <a:gd name="T68" fmla="*/ 499 w 1486"/>
                <a:gd name="T69" fmla="*/ 549 h 1443"/>
                <a:gd name="T70" fmla="*/ 497 w 1486"/>
                <a:gd name="T71" fmla="*/ 574 h 1443"/>
                <a:gd name="T72" fmla="*/ 796 w 1486"/>
                <a:gd name="T73" fmla="*/ 774 h 1443"/>
                <a:gd name="T74" fmla="*/ 796 w 1486"/>
                <a:gd name="T75" fmla="*/ 774 h 1443"/>
                <a:gd name="T76" fmla="*/ 815 w 1486"/>
                <a:gd name="T77" fmla="*/ 761 h 1443"/>
                <a:gd name="T78" fmla="*/ 894 w 1486"/>
                <a:gd name="T79" fmla="*/ 740 h 1443"/>
                <a:gd name="T80" fmla="*/ 973 w 1486"/>
                <a:gd name="T81" fmla="*/ 761 h 1443"/>
                <a:gd name="T82" fmla="*/ 975 w 1486"/>
                <a:gd name="T83" fmla="*/ 763 h 1443"/>
                <a:gd name="T84" fmla="*/ 1247 w 1486"/>
                <a:gd name="T85" fmla="*/ 505 h 1443"/>
                <a:gd name="T86" fmla="*/ 1087 w 1486"/>
                <a:gd name="T87" fmla="*/ 344 h 1443"/>
                <a:gd name="T88" fmla="*/ 1485 w 1486"/>
                <a:gd name="T89" fmla="*/ 344 h 1443"/>
                <a:gd name="T90" fmla="*/ 1485 w 1486"/>
                <a:gd name="T91" fmla="*/ 741 h 1443"/>
                <a:gd name="T92" fmla="*/ 1326 w 1486"/>
                <a:gd name="T93" fmla="*/ 58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86" h="1443">
                  <a:moveTo>
                    <a:pt x="1326" y="583"/>
                  </a:moveTo>
                  <a:cubicBezTo>
                    <a:pt x="1233" y="672"/>
                    <a:pt x="1140" y="761"/>
                    <a:pt x="1047" y="850"/>
                  </a:cubicBezTo>
                  <a:lnTo>
                    <a:pt x="1047" y="850"/>
                  </a:lnTo>
                  <a:cubicBezTo>
                    <a:pt x="1053" y="868"/>
                    <a:pt x="1055" y="884"/>
                    <a:pt x="1055" y="903"/>
                  </a:cubicBezTo>
                  <a:cubicBezTo>
                    <a:pt x="1055" y="932"/>
                    <a:pt x="1049" y="957"/>
                    <a:pt x="1034" y="983"/>
                  </a:cubicBezTo>
                  <a:cubicBezTo>
                    <a:pt x="1019" y="1009"/>
                    <a:pt x="1001" y="1027"/>
                    <a:pt x="975" y="1042"/>
                  </a:cubicBezTo>
                  <a:cubicBezTo>
                    <a:pt x="949" y="1057"/>
                    <a:pt x="924" y="1064"/>
                    <a:pt x="894" y="1064"/>
                  </a:cubicBezTo>
                  <a:cubicBezTo>
                    <a:pt x="865" y="1064"/>
                    <a:pt x="840" y="1057"/>
                    <a:pt x="814" y="1042"/>
                  </a:cubicBezTo>
                  <a:cubicBezTo>
                    <a:pt x="789" y="1027"/>
                    <a:pt x="770" y="1009"/>
                    <a:pt x="755" y="983"/>
                  </a:cubicBezTo>
                  <a:cubicBezTo>
                    <a:pt x="741" y="957"/>
                    <a:pt x="734" y="932"/>
                    <a:pt x="734" y="903"/>
                  </a:cubicBezTo>
                  <a:cubicBezTo>
                    <a:pt x="734" y="891"/>
                    <a:pt x="735" y="881"/>
                    <a:pt x="738" y="870"/>
                  </a:cubicBezTo>
                  <a:cubicBezTo>
                    <a:pt x="639" y="804"/>
                    <a:pt x="540" y="738"/>
                    <a:pt x="442" y="673"/>
                  </a:cubicBezTo>
                  <a:lnTo>
                    <a:pt x="442" y="673"/>
                  </a:lnTo>
                  <a:cubicBezTo>
                    <a:pt x="435" y="679"/>
                    <a:pt x="429" y="683"/>
                    <a:pt x="421" y="688"/>
                  </a:cubicBezTo>
                  <a:cubicBezTo>
                    <a:pt x="397" y="701"/>
                    <a:pt x="374" y="707"/>
                    <a:pt x="346" y="707"/>
                  </a:cubicBezTo>
                  <a:cubicBezTo>
                    <a:pt x="320" y="707"/>
                    <a:pt x="297" y="701"/>
                    <a:pt x="274" y="689"/>
                  </a:cubicBezTo>
                  <a:cubicBezTo>
                    <a:pt x="218" y="744"/>
                    <a:pt x="163" y="800"/>
                    <a:pt x="108" y="855"/>
                  </a:cubicBezTo>
                  <a:cubicBezTo>
                    <a:pt x="108" y="1015"/>
                    <a:pt x="108" y="1175"/>
                    <a:pt x="108" y="1334"/>
                  </a:cubicBezTo>
                  <a:cubicBezTo>
                    <a:pt x="553" y="1334"/>
                    <a:pt x="997" y="1334"/>
                    <a:pt x="1442" y="1334"/>
                  </a:cubicBezTo>
                  <a:cubicBezTo>
                    <a:pt x="1442" y="1370"/>
                    <a:pt x="1442" y="1406"/>
                    <a:pt x="1442" y="1442"/>
                  </a:cubicBezTo>
                  <a:cubicBezTo>
                    <a:pt x="961" y="1442"/>
                    <a:pt x="481" y="1442"/>
                    <a:pt x="0" y="1442"/>
                  </a:cubicBezTo>
                  <a:cubicBezTo>
                    <a:pt x="0" y="961"/>
                    <a:pt x="0" y="481"/>
                    <a:pt x="0" y="0"/>
                  </a:cubicBezTo>
                  <a:cubicBezTo>
                    <a:pt x="36" y="0"/>
                    <a:pt x="72" y="0"/>
                    <a:pt x="108" y="0"/>
                  </a:cubicBezTo>
                  <a:cubicBezTo>
                    <a:pt x="108" y="232"/>
                    <a:pt x="108" y="465"/>
                    <a:pt x="108" y="697"/>
                  </a:cubicBezTo>
                  <a:cubicBezTo>
                    <a:pt x="138" y="666"/>
                    <a:pt x="169" y="634"/>
                    <a:pt x="200" y="603"/>
                  </a:cubicBezTo>
                  <a:lnTo>
                    <a:pt x="200" y="603"/>
                  </a:lnTo>
                  <a:cubicBezTo>
                    <a:pt x="194" y="586"/>
                    <a:pt x="191" y="570"/>
                    <a:pt x="191" y="552"/>
                  </a:cubicBezTo>
                  <a:lnTo>
                    <a:pt x="191" y="552"/>
                  </a:lnTo>
                  <a:cubicBezTo>
                    <a:pt x="191" y="551"/>
                    <a:pt x="191" y="550"/>
                    <a:pt x="191" y="549"/>
                  </a:cubicBezTo>
                  <a:cubicBezTo>
                    <a:pt x="191" y="520"/>
                    <a:pt x="197" y="496"/>
                    <a:pt x="212" y="472"/>
                  </a:cubicBezTo>
                  <a:cubicBezTo>
                    <a:pt x="226" y="447"/>
                    <a:pt x="243" y="429"/>
                    <a:pt x="268" y="415"/>
                  </a:cubicBezTo>
                  <a:cubicBezTo>
                    <a:pt x="293" y="400"/>
                    <a:pt x="316" y="395"/>
                    <a:pt x="345" y="395"/>
                  </a:cubicBezTo>
                  <a:cubicBezTo>
                    <a:pt x="373" y="395"/>
                    <a:pt x="397" y="400"/>
                    <a:pt x="422" y="415"/>
                  </a:cubicBezTo>
                  <a:cubicBezTo>
                    <a:pt x="446" y="429"/>
                    <a:pt x="465" y="447"/>
                    <a:pt x="479" y="472"/>
                  </a:cubicBezTo>
                  <a:cubicBezTo>
                    <a:pt x="493" y="496"/>
                    <a:pt x="499" y="520"/>
                    <a:pt x="499" y="549"/>
                  </a:cubicBezTo>
                  <a:cubicBezTo>
                    <a:pt x="499" y="558"/>
                    <a:pt x="499" y="566"/>
                    <a:pt x="497" y="574"/>
                  </a:cubicBezTo>
                  <a:cubicBezTo>
                    <a:pt x="597" y="641"/>
                    <a:pt x="697" y="707"/>
                    <a:pt x="796" y="774"/>
                  </a:cubicBezTo>
                  <a:lnTo>
                    <a:pt x="796" y="774"/>
                  </a:lnTo>
                  <a:cubicBezTo>
                    <a:pt x="802" y="769"/>
                    <a:pt x="808" y="765"/>
                    <a:pt x="815" y="761"/>
                  </a:cubicBezTo>
                  <a:cubicBezTo>
                    <a:pt x="840" y="747"/>
                    <a:pt x="865" y="740"/>
                    <a:pt x="894" y="740"/>
                  </a:cubicBezTo>
                  <a:cubicBezTo>
                    <a:pt x="923" y="740"/>
                    <a:pt x="948" y="747"/>
                    <a:pt x="973" y="761"/>
                  </a:cubicBezTo>
                  <a:cubicBezTo>
                    <a:pt x="974" y="762"/>
                    <a:pt x="974" y="762"/>
                    <a:pt x="975" y="763"/>
                  </a:cubicBezTo>
                  <a:cubicBezTo>
                    <a:pt x="1066" y="677"/>
                    <a:pt x="1157" y="591"/>
                    <a:pt x="1247" y="505"/>
                  </a:cubicBezTo>
                  <a:cubicBezTo>
                    <a:pt x="1194" y="451"/>
                    <a:pt x="1141" y="397"/>
                    <a:pt x="1087" y="344"/>
                  </a:cubicBezTo>
                  <a:cubicBezTo>
                    <a:pt x="1220" y="344"/>
                    <a:pt x="1353" y="344"/>
                    <a:pt x="1485" y="344"/>
                  </a:cubicBezTo>
                  <a:cubicBezTo>
                    <a:pt x="1485" y="476"/>
                    <a:pt x="1485" y="609"/>
                    <a:pt x="1485" y="741"/>
                  </a:cubicBezTo>
                  <a:cubicBezTo>
                    <a:pt x="1432" y="689"/>
                    <a:pt x="1379" y="636"/>
                    <a:pt x="1326" y="58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C76B8E-2021-4E46-A40B-8B3F7214FF2B}"/>
              </a:ext>
            </a:extLst>
          </p:cNvPr>
          <p:cNvCxnSpPr>
            <a:cxnSpLocks/>
          </p:cNvCxnSpPr>
          <p:nvPr/>
        </p:nvCxnSpPr>
        <p:spPr>
          <a:xfrm>
            <a:off x="4054668" y="4918186"/>
            <a:ext cx="0" cy="10972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4A0725D-9F40-4D78-B530-C853B7385AF0}"/>
              </a:ext>
            </a:extLst>
          </p:cNvPr>
          <p:cNvCxnSpPr>
            <a:cxnSpLocks/>
          </p:cNvCxnSpPr>
          <p:nvPr/>
        </p:nvCxnSpPr>
        <p:spPr>
          <a:xfrm flipV="1">
            <a:off x="4244190" y="2596896"/>
            <a:ext cx="1200" cy="20116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AB6F61-89C5-4F6E-8449-EED8D98BD5E8}"/>
              </a:ext>
            </a:extLst>
          </p:cNvPr>
          <p:cNvCxnSpPr>
            <a:cxnSpLocks/>
          </p:cNvCxnSpPr>
          <p:nvPr/>
        </p:nvCxnSpPr>
        <p:spPr>
          <a:xfrm flipV="1">
            <a:off x="7947210" y="2596896"/>
            <a:ext cx="1200" cy="20116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75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1A811F4-3BC9-42C1-852D-0ABE5BAF6AAD}"/>
              </a:ext>
            </a:extLst>
          </p:cNvPr>
          <p:cNvSpPr txBox="1">
            <a:spLocks/>
          </p:cNvSpPr>
          <p:nvPr/>
        </p:nvSpPr>
        <p:spPr>
          <a:xfrm>
            <a:off x="576000" y="1149292"/>
            <a:ext cx="4457394" cy="5083728"/>
          </a:xfrm>
          <a:prstGeom prst="rect">
            <a:avLst/>
          </a:prstGeo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Char char="•"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sz="1600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D3DC7D9F-544E-46CB-AD23-E77D5EA9D571}"/>
              </a:ext>
            </a:extLst>
          </p:cNvPr>
          <p:cNvSpPr txBox="1">
            <a:spLocks/>
          </p:cNvSpPr>
          <p:nvPr/>
        </p:nvSpPr>
        <p:spPr>
          <a:xfrm>
            <a:off x="5845685" y="1149292"/>
            <a:ext cx="4457394" cy="5303308"/>
          </a:xfrm>
          <a:prstGeom prst="rect">
            <a:avLst/>
          </a:prstGeo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Char char="•"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C18BDEA-1B13-473B-A466-33936515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A3DCE2-E36A-4DAF-8138-826A1A02854A}" type="slidenum"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7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75000"/>
                </a:srgbClr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038E2C67-73D1-472B-8EA7-D47FD24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alpha val="5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Confidential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BF21AD2-F7DC-4550-B395-58A5649FBED6}"/>
              </a:ext>
            </a:extLst>
          </p:cNvPr>
          <p:cNvSpPr txBox="1">
            <a:spLocks/>
          </p:cNvSpPr>
          <p:nvPr/>
        </p:nvSpPr>
        <p:spPr>
          <a:xfrm>
            <a:off x="838200" y="575036"/>
            <a:ext cx="10515600" cy="54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none" baseline="0">
                <a:solidFill>
                  <a:srgbClr val="0A86C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Travel merchants using Red Shield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8FC513-FBD2-4138-9229-D5377B232959}"/>
              </a:ext>
            </a:extLst>
          </p:cNvPr>
          <p:cNvSpPr txBox="1"/>
          <p:nvPr/>
        </p:nvSpPr>
        <p:spPr>
          <a:xfrm>
            <a:off x="3367668" y="2442117"/>
            <a:ext cx="67241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FF0000"/>
                </a:solidFill>
              </a:rPr>
              <a:t>CIARA TO ADD LOGOS BASED ON ERIKA LIST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99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BE8F6C-0462-438A-92EC-9C1B6AC3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Customer Support Structure</a:t>
            </a:r>
            <a:br>
              <a:rPr lang="en-US" sz="3200" dirty="0">
                <a:latin typeface="Arial"/>
                <a:cs typeface="Arial"/>
              </a:rPr>
            </a:br>
            <a:r>
              <a:rPr lang="en-US" sz="3200" dirty="0">
                <a:latin typeface="Arial"/>
                <a:cs typeface="Arial"/>
              </a:rPr>
              <a:t>&amp; Global Risk Team</a:t>
            </a:r>
          </a:p>
        </p:txBody>
      </p:sp>
    </p:spTree>
    <p:extLst>
      <p:ext uri="{BB962C8B-B14F-4D97-AF65-F5344CB8AC3E}">
        <p14:creationId xmlns:p14="http://schemas.microsoft.com/office/powerpoint/2010/main" val="285319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">
            <a:extLst>
              <a:ext uri="{FF2B5EF4-FFF2-40B4-BE49-F238E27FC236}">
                <a16:creationId xmlns:a16="http://schemas.microsoft.com/office/drawing/2014/main" id="{F3B935E6-84A5-47D8-9264-51F071F75A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11" name="Fußzeilenplatzhalter">
            <a:extLst>
              <a:ext uri="{FF2B5EF4-FFF2-40B4-BE49-F238E27FC236}">
                <a16:creationId xmlns:a16="http://schemas.microsoft.com/office/drawing/2014/main" id="{916FBF23-04E4-4C63-9878-2335E6534F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2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GB" dirty="0"/>
              <a:t>Introduce ACI and lay out why we are the best partner for them (5-10 minutes)</a:t>
            </a:r>
          </a:p>
          <a:p>
            <a:r>
              <a:rPr lang="en-GB" dirty="0"/>
              <a:t>Engagement Model with customers (5-10 minutes)</a:t>
            </a:r>
          </a:p>
          <a:p>
            <a:r>
              <a:rPr lang="en-GB" dirty="0"/>
              <a:t>ACI’s approach to Fraud Prevention (see commentary)</a:t>
            </a:r>
          </a:p>
          <a:p>
            <a:pPr lvl="1"/>
            <a:r>
              <a:rPr lang="en-US" dirty="0"/>
              <a:t>Operational support, Dispute management and Service level agreements (embedding into multi layers approach ?)</a:t>
            </a:r>
            <a:endParaRPr lang="en-GB" dirty="0"/>
          </a:p>
          <a:p>
            <a:r>
              <a:rPr lang="en-GB" dirty="0"/>
              <a:t>Demo (video)</a:t>
            </a:r>
          </a:p>
          <a:p>
            <a:r>
              <a:rPr lang="en-GB" dirty="0"/>
              <a:t>Our experience in the airlines / travel industry</a:t>
            </a:r>
          </a:p>
          <a:p>
            <a:r>
              <a:rPr lang="en-GB" dirty="0"/>
              <a:t>Q&amp;A</a:t>
            </a:r>
          </a:p>
          <a:p>
            <a:endParaRPr lang="en-GB" dirty="0"/>
          </a:p>
          <a:p>
            <a:pPr lvl="1"/>
            <a:endParaRPr lang="en-GB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985FF-FE1C-44C7-A62E-F75543CE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Arial"/>
                <a:cs typeface="Arial"/>
              </a:rPr>
              <a:t>Agenda</a:t>
            </a:r>
            <a:endParaRPr lang="en-GB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78DBBF-425F-4698-90AD-E2244DD1D7A3}"/>
              </a:ext>
            </a:extLst>
          </p:cNvPr>
          <p:cNvSpPr txBox="1">
            <a:spLocks/>
          </p:cNvSpPr>
          <p:nvPr/>
        </p:nvSpPr>
        <p:spPr>
          <a:xfrm>
            <a:off x="575996" y="1645371"/>
            <a:ext cx="11040004" cy="42094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22895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02891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25736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5732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GB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59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/>
                <a:cs typeface="Arial"/>
              </a:rPr>
              <a:t>ACI Teams to support Emirates</a:t>
            </a:r>
            <a:endParaRPr lang="en-GB" dirty="0"/>
          </a:p>
        </p:txBody>
      </p:sp>
      <p:sp>
        <p:nvSpPr>
          <p:cNvPr id="4" name="Foliennummernplatzhalter">
            <a:extLst>
              <a:ext uri="{FF2B5EF4-FFF2-40B4-BE49-F238E27FC236}">
                <a16:creationId xmlns:a16="http://schemas.microsoft.com/office/drawing/2014/main" id="{67A83B6D-3FB2-41A7-B1A6-38EE1FF4B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20</a:t>
            </a:fld>
            <a:endParaRPr lang="en-US" noProof="0" dirty="0"/>
          </a:p>
        </p:txBody>
      </p:sp>
      <p:sp>
        <p:nvSpPr>
          <p:cNvPr id="6" name="Fußzeilenplatzhalter">
            <a:extLst>
              <a:ext uri="{FF2B5EF4-FFF2-40B4-BE49-F238E27FC236}">
                <a16:creationId xmlns:a16="http://schemas.microsoft.com/office/drawing/2014/main" id="{0C368F8C-7273-41A8-87BE-46B85C97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DBBDA747-E6AB-40AB-8A98-48357869A8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3337614"/>
              </p:ext>
            </p:extLst>
          </p:nvPr>
        </p:nvGraphicFramePr>
        <p:xfrm>
          <a:off x="659783" y="1558875"/>
          <a:ext cx="10515600" cy="4433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1995">
                  <a:extLst>
                    <a:ext uri="{9D8B030D-6E8A-4147-A177-3AD203B41FA5}">
                      <a16:colId xmlns:a16="http://schemas.microsoft.com/office/drawing/2014/main" val="4025876324"/>
                    </a:ext>
                  </a:extLst>
                </a:gridCol>
                <a:gridCol w="7283605">
                  <a:extLst>
                    <a:ext uri="{9D8B030D-6E8A-4147-A177-3AD203B41FA5}">
                      <a16:colId xmlns:a16="http://schemas.microsoft.com/office/drawing/2014/main" val="3040604906"/>
                    </a:ext>
                  </a:extLst>
                </a:gridCol>
              </a:tblGrid>
              <a:tr h="314876">
                <a:tc>
                  <a:txBody>
                    <a:bodyPr/>
                    <a:lstStyle/>
                    <a:p>
                      <a:r>
                        <a:rPr lang="en-GB" sz="1500" dirty="0"/>
                        <a:t>Team 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r>
                        <a:rPr lang="en-GB" sz="1500" dirty="0"/>
                        <a:t>Role</a:t>
                      </a:r>
                    </a:p>
                  </a:txBody>
                  <a:tcPr marT="37785" marB="37785"/>
                </a:tc>
                <a:extLst>
                  <a:ext uri="{0D108BD9-81ED-4DB2-BD59-A6C34878D82A}">
                    <a16:rowId xmlns:a16="http://schemas.microsoft.com/office/drawing/2014/main" val="4022390917"/>
                  </a:ext>
                </a:extLst>
              </a:tr>
              <a:tr h="793487">
                <a:tc>
                  <a:txBody>
                    <a:bodyPr/>
                    <a:lstStyle/>
                    <a:p>
                      <a:r>
                        <a:rPr lang="en-GB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Customer Success Manager</a:t>
                      </a:r>
                    </a:p>
                    <a:p>
                      <a:r>
                        <a:rPr lang="en-GB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(Matt Rubin)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endParaRPr lang="en-GB" sz="1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7785" marB="37785"/>
                </a:tc>
                <a:extLst>
                  <a:ext uri="{0D108BD9-81ED-4DB2-BD59-A6C34878D82A}">
                    <a16:rowId xmlns:a16="http://schemas.microsoft.com/office/drawing/2014/main" val="1626424069"/>
                  </a:ext>
                </a:extLst>
              </a:tr>
              <a:tr h="554182">
                <a:tc>
                  <a:txBody>
                    <a:bodyPr/>
                    <a:lstStyle/>
                    <a:p>
                      <a:r>
                        <a:rPr lang="en-GB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Primary Risk Analyst</a:t>
                      </a:r>
                    </a:p>
                    <a:p>
                      <a:r>
                        <a:rPr lang="en-GB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(Craig Jones)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endParaRPr lang="en-GB" sz="1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7785" marB="37785"/>
                </a:tc>
                <a:extLst>
                  <a:ext uri="{0D108BD9-81ED-4DB2-BD59-A6C34878D82A}">
                    <a16:rowId xmlns:a16="http://schemas.microsoft.com/office/drawing/2014/main" val="1705124087"/>
                  </a:ext>
                </a:extLst>
              </a:tr>
              <a:tr h="554182">
                <a:tc>
                  <a:txBody>
                    <a:bodyPr/>
                    <a:lstStyle/>
                    <a:p>
                      <a:r>
                        <a:rPr lang="en-GB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Primary Modelling Lead</a:t>
                      </a:r>
                    </a:p>
                    <a:p>
                      <a:r>
                        <a:rPr lang="en-GB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(Jimmy Hennessy)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endParaRPr lang="en-GB" sz="1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7785" marB="37785"/>
                </a:tc>
                <a:extLst>
                  <a:ext uri="{0D108BD9-81ED-4DB2-BD59-A6C34878D82A}">
                    <a16:rowId xmlns:a16="http://schemas.microsoft.com/office/drawing/2014/main" val="278586282"/>
                  </a:ext>
                </a:extLst>
              </a:tr>
              <a:tr h="554182">
                <a:tc>
                  <a:txBody>
                    <a:bodyPr/>
                    <a:lstStyle/>
                    <a:p>
                      <a:r>
                        <a:rPr lang="en-GB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Solution Consultant</a:t>
                      </a:r>
                    </a:p>
                    <a:p>
                      <a:r>
                        <a:rPr lang="en-GB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(Kieran Mongey)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endParaRPr lang="en-GB" sz="1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7785" marB="37785"/>
                </a:tc>
                <a:extLst>
                  <a:ext uri="{0D108BD9-81ED-4DB2-BD59-A6C34878D82A}">
                    <a16:rowId xmlns:a16="http://schemas.microsoft.com/office/drawing/2014/main" val="1344789785"/>
                  </a:ext>
                </a:extLst>
              </a:tr>
              <a:tr h="554182">
                <a:tc>
                  <a:txBody>
                    <a:bodyPr/>
                    <a:lstStyle/>
                    <a:p>
                      <a:r>
                        <a:rPr lang="en-GB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Implementation Manager</a:t>
                      </a:r>
                    </a:p>
                    <a:p>
                      <a:r>
                        <a:rPr lang="en-GB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(Dan Tillson)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endParaRPr lang="en-GB" sz="1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7785" marB="37785"/>
                </a:tc>
                <a:extLst>
                  <a:ext uri="{0D108BD9-81ED-4DB2-BD59-A6C34878D82A}">
                    <a16:rowId xmlns:a16="http://schemas.microsoft.com/office/drawing/2014/main" val="3320049685"/>
                  </a:ext>
                </a:extLst>
              </a:tr>
              <a:tr h="554182">
                <a:tc>
                  <a:txBody>
                    <a:bodyPr/>
                    <a:lstStyle/>
                    <a:p>
                      <a:r>
                        <a:rPr lang="en-GB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Manager</a:t>
                      </a:r>
                    </a:p>
                    <a:p>
                      <a:r>
                        <a:rPr lang="en-GB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(Mohammed Ali)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endParaRPr lang="en-GB" sz="1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7785" marB="37785"/>
                </a:tc>
                <a:extLst>
                  <a:ext uri="{0D108BD9-81ED-4DB2-BD59-A6C34878D82A}">
                    <a16:rowId xmlns:a16="http://schemas.microsoft.com/office/drawing/2014/main" val="171401173"/>
                  </a:ext>
                </a:extLst>
              </a:tr>
              <a:tr h="554182">
                <a:tc>
                  <a:txBody>
                    <a:bodyPr/>
                    <a:lstStyle/>
                    <a:p>
                      <a:r>
                        <a:rPr lang="en-GB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Executive Sponsor</a:t>
                      </a:r>
                    </a:p>
                    <a:p>
                      <a:r>
                        <a:rPr lang="en-GB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(Fabian Gloerfeld)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endParaRPr lang="en-GB" sz="1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7785" marB="37785"/>
                </a:tc>
                <a:extLst>
                  <a:ext uri="{0D108BD9-81ED-4DB2-BD59-A6C34878D82A}">
                    <a16:rowId xmlns:a16="http://schemas.microsoft.com/office/drawing/2014/main" val="2686292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91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838200" y="1620876"/>
            <a:ext cx="10515600" cy="3808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Certified eCommerce fraud prevention professionals:</a:t>
            </a:r>
          </a:p>
          <a:p>
            <a:pPr lvl="1"/>
            <a:r>
              <a:rPr lang="en-US" dirty="0"/>
              <a:t>Subject matter experts in payments and in the fraud space through professional and managerial references</a:t>
            </a:r>
          </a:p>
          <a:p>
            <a:pPr lvl="1"/>
            <a:r>
              <a:rPr lang="en-US" dirty="0"/>
              <a:t>Expertise through the publishing of their work in a public domain or by speaking at a recognized event on CNP fraud, electronic payments or online security</a:t>
            </a:r>
          </a:p>
          <a:p>
            <a:pPr lvl="1"/>
            <a:r>
              <a:rPr lang="en-US" dirty="0"/>
              <a:t>Completion of 16 courses that include core fraud operational procedures, core fraud strategy and solution methodologies</a:t>
            </a:r>
          </a:p>
          <a:p>
            <a:r>
              <a:rPr lang="en-US" dirty="0"/>
              <a:t>Average of seven years at ACI</a:t>
            </a:r>
          </a:p>
          <a:p>
            <a:r>
              <a:rPr lang="en-US" dirty="0"/>
              <a:t>Advanced education in machine learning/predictive modeling, analytics and statistics</a:t>
            </a:r>
          </a:p>
          <a:p>
            <a:r>
              <a:rPr lang="en-US" dirty="0"/>
              <a:t>Assigned a base of accounts that best fit their existing merchant portfolio</a:t>
            </a:r>
          </a:p>
          <a:p>
            <a:r>
              <a:rPr lang="en-US" dirty="0"/>
              <a:t>Will become an extension of merchant payment / fraud team</a:t>
            </a:r>
          </a:p>
          <a:p>
            <a:r>
              <a:rPr lang="en-US" dirty="0"/>
              <a:t>Deliver value-add insights into Industry Trends and Platform Optimization</a:t>
            </a:r>
          </a:p>
          <a:p>
            <a:r>
              <a:rPr lang="en-US" dirty="0"/>
              <a:t>Build strong relationships together with wider ACI Customer Success &amp; Help 24 teams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/>
                <a:cs typeface="Arial"/>
              </a:rPr>
              <a:t>Risk Analysts</a:t>
            </a:r>
            <a:endParaRPr lang="en-GB" dirty="0"/>
          </a:p>
        </p:txBody>
      </p:sp>
      <p:sp>
        <p:nvSpPr>
          <p:cNvPr id="4" name="Foliennummernplatzhalter">
            <a:extLst>
              <a:ext uri="{FF2B5EF4-FFF2-40B4-BE49-F238E27FC236}">
                <a16:creationId xmlns:a16="http://schemas.microsoft.com/office/drawing/2014/main" id="{67A83B6D-3FB2-41A7-B1A6-38EE1FF4B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6" name="Fußzeilenplatzhalter">
            <a:extLst>
              <a:ext uri="{FF2B5EF4-FFF2-40B4-BE49-F238E27FC236}">
                <a16:creationId xmlns:a16="http://schemas.microsoft.com/office/drawing/2014/main" id="{0C368F8C-7273-41A8-87BE-46B85C97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253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93" descr="World-MAP_20%_4.png"/>
          <p:cNvPicPr>
            <a:picLocks noChangeAspect="1"/>
          </p:cNvPicPr>
          <p:nvPr/>
        </p:nvPicPr>
        <p:blipFill>
          <a:blip r:embed="rId3" cstate="email">
            <a:alphaModFix amt="4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0177" y="1553533"/>
            <a:ext cx="9144000" cy="499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8" name="Rectangle 8"/>
          <p:cNvSpPr>
            <a:spLocks noGrp="1" noChangeArrowheads="1"/>
          </p:cNvSpPr>
          <p:nvPr>
            <p:ph type="title"/>
          </p:nvPr>
        </p:nvSpPr>
        <p:spPr>
          <a:xfrm>
            <a:off x="507521" y="590604"/>
            <a:ext cx="10515600" cy="540000"/>
          </a:xfrm>
        </p:spPr>
        <p:txBody>
          <a:bodyPr>
            <a:normAutofit/>
          </a:bodyPr>
          <a:lstStyle/>
          <a:p>
            <a:r>
              <a:rPr lang="en-GB" dirty="0"/>
              <a:t>Global Hosted Risk Services </a:t>
            </a:r>
            <a:r>
              <a:rPr lang="en-US" dirty="0">
                <a:ea typeface="ＭＳ Ｐゴシック" charset="-128"/>
              </a:rPr>
              <a:t>– Reach and Scale</a:t>
            </a:r>
          </a:p>
        </p:txBody>
      </p:sp>
      <p:sp>
        <p:nvSpPr>
          <p:cNvPr id="62499" name="Rectangle 92"/>
          <p:cNvSpPr>
            <a:spLocks noChangeArrowheads="1"/>
          </p:cNvSpPr>
          <p:nvPr/>
        </p:nvSpPr>
        <p:spPr bwMode="gray">
          <a:xfrm>
            <a:off x="1762494" y="5945164"/>
            <a:ext cx="8836024" cy="338554"/>
          </a:xfrm>
          <a:prstGeom prst="rect">
            <a:avLst/>
          </a:prstGeom>
          <a:solidFill>
            <a:srgbClr val="0A86C9"/>
          </a:solidFill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algn="ctr"/>
            <a:r>
              <a:rPr lang="en-US" sz="1600" b="1" kern="0" dirty="0"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Follow-the-Sun Support</a:t>
            </a:r>
          </a:p>
        </p:txBody>
      </p:sp>
      <p:sp>
        <p:nvSpPr>
          <p:cNvPr id="94" name="Rounded Rectangle 93"/>
          <p:cNvSpPr>
            <a:spLocks noChangeArrowheads="1"/>
          </p:cNvSpPr>
          <p:nvPr/>
        </p:nvSpPr>
        <p:spPr bwMode="gray">
          <a:xfrm>
            <a:off x="1665753" y="1410416"/>
            <a:ext cx="2100263" cy="651272"/>
          </a:xfrm>
          <a:prstGeom prst="roundRect">
            <a:avLst>
              <a:gd name="adj" fmla="val 10444"/>
            </a:avLst>
          </a:prstGeom>
          <a:solidFill>
            <a:srgbClr val="0A86C9"/>
          </a:solidFill>
          <a:ln w="9525">
            <a:noFill/>
            <a:round/>
            <a:headEnd/>
            <a:tailEnd/>
          </a:ln>
          <a:effectLst/>
        </p:spPr>
        <p:txBody>
          <a:bodyPr bIns="137160">
            <a:spAutoFit/>
          </a:bodyPr>
          <a:lstStyle/>
          <a:p>
            <a:pPr algn="ctr">
              <a:defRPr/>
            </a:pPr>
            <a:endParaRPr lang="en-US" sz="1400" b="1" kern="0" dirty="0">
              <a:solidFill>
                <a:srgbClr val="FFFFFF"/>
              </a:solidFill>
              <a:latin typeface="Arial"/>
              <a:cs typeface="Arial"/>
              <a:sym typeface="Arial"/>
              <a:rtl val="0"/>
            </a:endParaRPr>
          </a:p>
          <a:p>
            <a:pPr algn="ctr">
              <a:defRPr/>
            </a:pPr>
            <a:endParaRPr lang="en-US" sz="1400" b="1" kern="0" dirty="0">
              <a:solidFill>
                <a:srgbClr val="FFFFFF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62537" name="Rectangle 78"/>
          <p:cNvSpPr>
            <a:spLocks noChangeArrowheads="1"/>
          </p:cNvSpPr>
          <p:nvPr/>
        </p:nvSpPr>
        <p:spPr bwMode="gray">
          <a:xfrm>
            <a:off x="1709738" y="1460095"/>
            <a:ext cx="2100263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kern="0" dirty="0"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Certified eCommerce Fraud Professionals</a:t>
            </a:r>
          </a:p>
        </p:txBody>
      </p:sp>
      <p:sp>
        <p:nvSpPr>
          <p:cNvPr id="97" name="Rounded Rectangle 96"/>
          <p:cNvSpPr>
            <a:spLocks noChangeArrowheads="1"/>
          </p:cNvSpPr>
          <p:nvPr/>
        </p:nvSpPr>
        <p:spPr bwMode="gray">
          <a:xfrm>
            <a:off x="3927941" y="1410416"/>
            <a:ext cx="2154237" cy="651272"/>
          </a:xfrm>
          <a:prstGeom prst="roundRect">
            <a:avLst>
              <a:gd name="adj" fmla="val 10444"/>
            </a:avLst>
          </a:prstGeom>
          <a:solidFill>
            <a:srgbClr val="0A86C9"/>
          </a:solidFill>
          <a:ln w="9525">
            <a:noFill/>
            <a:round/>
            <a:headEnd/>
            <a:tailEnd/>
          </a:ln>
          <a:effectLst/>
        </p:spPr>
        <p:txBody>
          <a:bodyPr bIns="137160">
            <a:spAutoFit/>
          </a:bodyPr>
          <a:lstStyle/>
          <a:p>
            <a:pPr algn="ctr">
              <a:defRPr/>
            </a:pPr>
            <a:r>
              <a:rPr lang="en-US" sz="1400" b="1" kern="0" dirty="0"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17 Supported Languages</a:t>
            </a:r>
          </a:p>
        </p:txBody>
      </p:sp>
      <p:sp>
        <p:nvSpPr>
          <p:cNvPr id="98" name="Rounded Rectangle 97"/>
          <p:cNvSpPr>
            <a:spLocks noChangeArrowheads="1"/>
          </p:cNvSpPr>
          <p:nvPr/>
        </p:nvSpPr>
        <p:spPr bwMode="gray">
          <a:xfrm>
            <a:off x="6237753" y="1410416"/>
            <a:ext cx="2055813" cy="651272"/>
          </a:xfrm>
          <a:prstGeom prst="roundRect">
            <a:avLst>
              <a:gd name="adj" fmla="val 10444"/>
            </a:avLst>
          </a:prstGeom>
          <a:solidFill>
            <a:srgbClr val="0A86C9"/>
          </a:solidFill>
          <a:ln w="9525">
            <a:noFill/>
            <a:round/>
            <a:headEnd/>
            <a:tailEnd/>
          </a:ln>
          <a:effectLst/>
        </p:spPr>
        <p:txBody>
          <a:bodyPr bIns="137160">
            <a:spAutoFit/>
          </a:bodyPr>
          <a:lstStyle/>
          <a:p>
            <a:pPr algn="ctr">
              <a:defRPr/>
            </a:pPr>
            <a:endParaRPr lang="en-US" sz="1400" b="1" kern="0" dirty="0">
              <a:solidFill>
                <a:srgbClr val="FFFFFF"/>
              </a:solidFill>
              <a:latin typeface="Arial"/>
              <a:cs typeface="Arial"/>
              <a:sym typeface="Arial"/>
              <a:rtl val="0"/>
            </a:endParaRPr>
          </a:p>
          <a:p>
            <a:pPr algn="ctr">
              <a:defRPr/>
            </a:pPr>
            <a:endParaRPr lang="en-US" sz="1400" b="1" kern="0" dirty="0">
              <a:solidFill>
                <a:srgbClr val="FFFFFF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62533" name="Rectangle 84"/>
          <p:cNvSpPr>
            <a:spLocks noChangeArrowheads="1"/>
          </p:cNvSpPr>
          <p:nvPr/>
        </p:nvSpPr>
        <p:spPr bwMode="gray">
          <a:xfrm>
            <a:off x="6161553" y="1469364"/>
            <a:ext cx="2214563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kern="0" dirty="0"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Hosted Application, Global Service</a:t>
            </a:r>
          </a:p>
        </p:txBody>
      </p:sp>
      <p:sp>
        <p:nvSpPr>
          <p:cNvPr id="95" name="Rounded Rectangle 94"/>
          <p:cNvSpPr>
            <a:spLocks noChangeArrowheads="1"/>
          </p:cNvSpPr>
          <p:nvPr/>
        </p:nvSpPr>
        <p:spPr bwMode="gray">
          <a:xfrm>
            <a:off x="8442790" y="1401788"/>
            <a:ext cx="2055812" cy="651272"/>
          </a:xfrm>
          <a:prstGeom prst="roundRect">
            <a:avLst>
              <a:gd name="adj" fmla="val 10444"/>
            </a:avLst>
          </a:prstGeom>
          <a:solidFill>
            <a:srgbClr val="0A86C9"/>
          </a:solidFill>
          <a:ln w="9525">
            <a:noFill/>
            <a:round/>
            <a:headEnd/>
            <a:tailEnd/>
          </a:ln>
          <a:effectLst/>
        </p:spPr>
        <p:txBody>
          <a:bodyPr bIns="137160">
            <a:spAutoFit/>
          </a:bodyPr>
          <a:lstStyle/>
          <a:p>
            <a:pPr algn="ctr">
              <a:defRPr/>
            </a:pPr>
            <a:endParaRPr lang="en-US" sz="1400" b="1" kern="0" dirty="0">
              <a:solidFill>
                <a:srgbClr val="FFFFFF"/>
              </a:solidFill>
              <a:latin typeface="Arial"/>
              <a:cs typeface="Arial"/>
              <a:sym typeface="Arial"/>
              <a:rtl val="0"/>
            </a:endParaRPr>
          </a:p>
          <a:p>
            <a:pPr algn="ctr">
              <a:defRPr/>
            </a:pPr>
            <a:endParaRPr lang="en-US" sz="1400" b="1" kern="0" dirty="0">
              <a:solidFill>
                <a:srgbClr val="FFFFFF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62531" name="Rectangle 84"/>
          <p:cNvSpPr>
            <a:spLocks noChangeArrowheads="1"/>
          </p:cNvSpPr>
          <p:nvPr/>
        </p:nvSpPr>
        <p:spPr bwMode="gray">
          <a:xfrm>
            <a:off x="8366590" y="1438793"/>
            <a:ext cx="2214562" cy="67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kern="0" dirty="0"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22 Analyst Globally</a:t>
            </a:r>
          </a:p>
          <a:p>
            <a:pPr algn="ctr">
              <a:lnSpc>
                <a:spcPct val="90000"/>
              </a:lnSpc>
            </a:pPr>
            <a:r>
              <a:rPr lang="en-US" sz="1400" b="1" kern="0" dirty="0"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Supporting many Accounts</a:t>
            </a:r>
          </a:p>
        </p:txBody>
      </p:sp>
      <p:sp>
        <p:nvSpPr>
          <p:cNvPr id="93" name="AutoShape 198"/>
          <p:cNvSpPr>
            <a:spLocks noChangeArrowheads="1"/>
          </p:cNvSpPr>
          <p:nvPr/>
        </p:nvSpPr>
        <p:spPr bwMode="auto">
          <a:xfrm>
            <a:off x="1685288" y="5220416"/>
            <a:ext cx="193037" cy="166102"/>
          </a:xfrm>
          <a:prstGeom prst="star5">
            <a:avLst/>
          </a:prstGeom>
          <a:solidFill>
            <a:srgbClr val="0A86C9"/>
          </a:soli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kern="0" dirty="0">
              <a:solidFill>
                <a:srgbClr val="000000">
                  <a:lumMod val="50000"/>
                  <a:lumOff val="50000"/>
                </a:srgbClr>
              </a:solidFill>
              <a:latin typeface="Arial"/>
              <a:cs typeface="Arial" charset="0"/>
              <a:sym typeface="Arial"/>
              <a:rtl val="0"/>
            </a:endParaRPr>
          </a:p>
        </p:txBody>
      </p:sp>
      <p:sp>
        <p:nvSpPr>
          <p:cNvPr id="102" name="Rectangle 196"/>
          <p:cNvSpPr>
            <a:spLocks noChangeArrowheads="1"/>
          </p:cNvSpPr>
          <p:nvPr/>
        </p:nvSpPr>
        <p:spPr bwMode="auto">
          <a:xfrm>
            <a:off x="1829616" y="5222004"/>
            <a:ext cx="1704026" cy="19684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r>
              <a:rPr lang="en-US" sz="800" b="1" kern="0" dirty="0">
                <a:solidFill>
                  <a:srgbClr val="000000"/>
                </a:solidFill>
                <a:latin typeface="Arial"/>
                <a:cs typeface="Arial" charset="0"/>
                <a:sym typeface="Arial"/>
                <a:rtl val="0"/>
              </a:rPr>
              <a:t>Analyst locations</a:t>
            </a:r>
          </a:p>
        </p:txBody>
      </p:sp>
      <p:sp>
        <p:nvSpPr>
          <p:cNvPr id="24" name="Rectangle 78"/>
          <p:cNvSpPr>
            <a:spLocks noChangeArrowheads="1"/>
          </p:cNvSpPr>
          <p:nvPr/>
        </p:nvSpPr>
        <p:spPr bwMode="gray">
          <a:xfrm>
            <a:off x="3962401" y="1143000"/>
            <a:ext cx="2100263" cy="2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kern="0" dirty="0"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 </a:t>
            </a:r>
          </a:p>
        </p:txBody>
      </p:sp>
      <p:sp>
        <p:nvSpPr>
          <p:cNvPr id="23" name="AutoShape 198"/>
          <p:cNvSpPr>
            <a:spLocks noChangeArrowheads="1"/>
          </p:cNvSpPr>
          <p:nvPr/>
        </p:nvSpPr>
        <p:spPr bwMode="auto">
          <a:xfrm>
            <a:off x="3669497" y="3391899"/>
            <a:ext cx="193037" cy="166102"/>
          </a:xfrm>
          <a:prstGeom prst="star5">
            <a:avLst/>
          </a:prstGeom>
          <a:solidFill>
            <a:srgbClr val="0A86C9"/>
          </a:soli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kern="0" dirty="0">
              <a:solidFill>
                <a:srgbClr val="000000">
                  <a:lumMod val="50000"/>
                  <a:lumOff val="50000"/>
                </a:srgbClr>
              </a:solidFill>
              <a:latin typeface="Arial"/>
              <a:cs typeface="Arial" charset="0"/>
              <a:sym typeface="Arial"/>
              <a:rtl val="0"/>
            </a:endParaRPr>
          </a:p>
        </p:txBody>
      </p:sp>
      <p:sp>
        <p:nvSpPr>
          <p:cNvPr id="25" name="AutoShape 198"/>
          <p:cNvSpPr>
            <a:spLocks noChangeArrowheads="1"/>
          </p:cNvSpPr>
          <p:nvPr/>
        </p:nvSpPr>
        <p:spPr bwMode="auto">
          <a:xfrm>
            <a:off x="8592008" y="4454476"/>
            <a:ext cx="193037" cy="166102"/>
          </a:xfrm>
          <a:prstGeom prst="star5">
            <a:avLst/>
          </a:prstGeom>
          <a:solidFill>
            <a:srgbClr val="0A86C9"/>
          </a:soli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kern="0" dirty="0">
              <a:solidFill>
                <a:srgbClr val="000000">
                  <a:lumMod val="50000"/>
                  <a:lumOff val="50000"/>
                </a:srgbClr>
              </a:solidFill>
              <a:latin typeface="Arial"/>
              <a:cs typeface="Arial" charset="0"/>
              <a:sym typeface="Arial"/>
              <a:rtl val="0"/>
            </a:endParaRPr>
          </a:p>
        </p:txBody>
      </p:sp>
      <p:sp>
        <p:nvSpPr>
          <p:cNvPr id="26" name="AutoShape 198"/>
          <p:cNvSpPr>
            <a:spLocks noChangeArrowheads="1"/>
          </p:cNvSpPr>
          <p:nvPr/>
        </p:nvSpPr>
        <p:spPr bwMode="auto">
          <a:xfrm>
            <a:off x="7745220" y="3997247"/>
            <a:ext cx="193037" cy="166102"/>
          </a:xfrm>
          <a:prstGeom prst="star5">
            <a:avLst/>
          </a:prstGeom>
          <a:solidFill>
            <a:srgbClr val="0A86C9"/>
          </a:soli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kern="0" dirty="0">
              <a:solidFill>
                <a:srgbClr val="000000">
                  <a:lumMod val="50000"/>
                  <a:lumOff val="50000"/>
                </a:srgbClr>
              </a:solidFill>
              <a:latin typeface="Arial"/>
              <a:cs typeface="Arial" charset="0"/>
              <a:sym typeface="Arial"/>
              <a:rtl val="0"/>
            </a:endParaRPr>
          </a:p>
        </p:txBody>
      </p:sp>
      <p:sp>
        <p:nvSpPr>
          <p:cNvPr id="27" name="AutoShape 198"/>
          <p:cNvSpPr>
            <a:spLocks noChangeArrowheads="1"/>
          </p:cNvSpPr>
          <p:nvPr/>
        </p:nvSpPr>
        <p:spPr bwMode="auto">
          <a:xfrm>
            <a:off x="5631159" y="2964077"/>
            <a:ext cx="193037" cy="166102"/>
          </a:xfrm>
          <a:prstGeom prst="star5">
            <a:avLst/>
          </a:prstGeom>
          <a:solidFill>
            <a:srgbClr val="0A86C9"/>
          </a:soli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kern="0" dirty="0">
              <a:solidFill>
                <a:srgbClr val="000000">
                  <a:lumMod val="50000"/>
                  <a:lumOff val="50000"/>
                </a:srgbClr>
              </a:solidFill>
              <a:latin typeface="Arial"/>
              <a:cs typeface="Arial" charset="0"/>
              <a:sym typeface="Arial"/>
              <a:rtl val="0"/>
            </a:endParaRPr>
          </a:p>
        </p:txBody>
      </p:sp>
      <p:sp>
        <p:nvSpPr>
          <p:cNvPr id="28" name="AutoShape 198"/>
          <p:cNvSpPr>
            <a:spLocks noChangeArrowheads="1"/>
          </p:cNvSpPr>
          <p:nvPr/>
        </p:nvSpPr>
        <p:spPr bwMode="auto">
          <a:xfrm>
            <a:off x="9866180" y="5386518"/>
            <a:ext cx="193037" cy="166102"/>
          </a:xfrm>
          <a:prstGeom prst="star5">
            <a:avLst/>
          </a:prstGeom>
          <a:solidFill>
            <a:srgbClr val="0A86C9"/>
          </a:soli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kern="0" dirty="0">
              <a:solidFill>
                <a:srgbClr val="000000">
                  <a:lumMod val="50000"/>
                  <a:lumOff val="50000"/>
                </a:srgbClr>
              </a:solidFill>
              <a:latin typeface="Arial"/>
              <a:cs typeface="Arial" charset="0"/>
              <a:sym typeface="Arial"/>
              <a:rtl val="0"/>
            </a:endParaRPr>
          </a:p>
        </p:txBody>
      </p:sp>
      <p:sp>
        <p:nvSpPr>
          <p:cNvPr id="37" name="AutoShape 198"/>
          <p:cNvSpPr>
            <a:spLocks noChangeArrowheads="1"/>
          </p:cNvSpPr>
          <p:nvPr/>
        </p:nvSpPr>
        <p:spPr bwMode="auto">
          <a:xfrm>
            <a:off x="4489792" y="5136277"/>
            <a:ext cx="193037" cy="166102"/>
          </a:xfrm>
          <a:prstGeom prst="star5">
            <a:avLst/>
          </a:prstGeom>
          <a:solidFill>
            <a:srgbClr val="0A86C9"/>
          </a:soli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kern="0" dirty="0">
              <a:solidFill>
                <a:srgbClr val="000000">
                  <a:lumMod val="50000"/>
                  <a:lumOff val="50000"/>
                </a:srgbClr>
              </a:solidFill>
              <a:latin typeface="Arial"/>
              <a:cs typeface="Arial" charset="0"/>
              <a:sym typeface="Arial"/>
              <a:rtl val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82416" y="2746026"/>
            <a:ext cx="15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0" dirty="0">
                <a:solidFill>
                  <a:srgbClr val="DB6026"/>
                </a:solidFill>
                <a:latin typeface="Arial"/>
                <a:cs typeface="Arial"/>
                <a:sym typeface="Arial"/>
                <a:rtl val="0"/>
              </a:rPr>
              <a:t>South West - London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29000" y="3213897"/>
            <a:ext cx="15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0" dirty="0">
                <a:solidFill>
                  <a:srgbClr val="DB6026"/>
                </a:solidFill>
                <a:latin typeface="Arial"/>
                <a:cs typeface="Arial"/>
                <a:sym typeface="Arial"/>
                <a:rtl val="0"/>
              </a:rPr>
              <a:t>New Jersey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50531" y="4979710"/>
            <a:ext cx="15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0" dirty="0">
                <a:solidFill>
                  <a:srgbClr val="DB6026"/>
                </a:solidFill>
                <a:latin typeface="Arial"/>
                <a:cs typeface="Arial"/>
                <a:sym typeface="Arial"/>
                <a:rtl val="0"/>
              </a:rPr>
              <a:t>Sao Paulo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31566" y="3777277"/>
            <a:ext cx="1307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0" dirty="0">
                <a:solidFill>
                  <a:srgbClr val="DB6026"/>
                </a:solidFill>
                <a:latin typeface="Arial"/>
                <a:cs typeface="Arial"/>
                <a:sym typeface="Arial"/>
                <a:rtl val="0"/>
              </a:rPr>
              <a:t>Mumbai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76116" y="4205131"/>
            <a:ext cx="1307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0" dirty="0">
                <a:solidFill>
                  <a:srgbClr val="DB6026"/>
                </a:solidFill>
                <a:latin typeface="Arial"/>
                <a:cs typeface="Arial"/>
                <a:sym typeface="Arial"/>
                <a:rtl val="0"/>
              </a:rPr>
              <a:t>Singapore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643938" y="5136278"/>
            <a:ext cx="8546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0" dirty="0">
                <a:solidFill>
                  <a:srgbClr val="DB6026"/>
                </a:solidFill>
                <a:latin typeface="Arial"/>
                <a:cs typeface="Arial"/>
                <a:sym typeface="Arial"/>
                <a:rtl val="0"/>
              </a:rPr>
              <a:t>Sydney</a:t>
            </a:r>
          </a:p>
        </p:txBody>
      </p:sp>
      <p:sp>
        <p:nvSpPr>
          <p:cNvPr id="34" name="Foliennummernplatzhalter">
            <a:extLst>
              <a:ext uri="{FF2B5EF4-FFF2-40B4-BE49-F238E27FC236}">
                <a16:creationId xmlns:a16="http://schemas.microsoft.com/office/drawing/2014/main" id="{68269602-08F1-4F16-8B63-88DBB778F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22</a:t>
            </a:fld>
            <a:endParaRPr lang="en-US" noProof="0" dirty="0"/>
          </a:p>
        </p:txBody>
      </p:sp>
      <p:sp>
        <p:nvSpPr>
          <p:cNvPr id="35" name="Fußzeilenplatzhalter">
            <a:extLst>
              <a:ext uri="{FF2B5EF4-FFF2-40B4-BE49-F238E27FC236}">
                <a16:creationId xmlns:a16="http://schemas.microsoft.com/office/drawing/2014/main" id="{EEF54604-87F7-4773-9893-5C3AFC28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9337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3069528"/>
              </p:ext>
            </p:extLst>
          </p:nvPr>
        </p:nvGraphicFramePr>
        <p:xfrm>
          <a:off x="1676400" y="1240625"/>
          <a:ext cx="10744200" cy="5607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10728" y="2192316"/>
            <a:ext cx="10609053" cy="3780952"/>
          </a:xfrm>
        </p:spPr>
        <p:txBody>
          <a:bodyPr vert="horz" lIns="0" tIns="0" rIns="0" bIns="0" rtlCol="0" anchor="t">
            <a:noAutofit/>
          </a:bodyPr>
          <a:lstStyle/>
          <a:p>
            <a:pPr marL="179705" indent="-179705"/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endParaRPr lang="en-US" dirty="0"/>
          </a:p>
          <a:p>
            <a:pPr marL="179705" indent="-179705"/>
            <a:endParaRPr lang="en-US" dirty="0"/>
          </a:p>
          <a:p>
            <a:pPr marL="179705" indent="-179705">
              <a:spcBef>
                <a:spcPts val="800"/>
              </a:spcBef>
            </a:pPr>
            <a:r>
              <a:rPr lang="en-US" sz="1600" dirty="0">
                <a:latin typeface="Arial"/>
                <a:cs typeface="Arial"/>
                <a:sym typeface="Arial"/>
              </a:rPr>
              <a:t>Average employee tenure is seven years</a:t>
            </a:r>
            <a:endParaRPr lang="en-US" sz="1600" dirty="0">
              <a:latin typeface="Arial"/>
              <a:cs typeface="Arial"/>
            </a:endParaRPr>
          </a:p>
          <a:p>
            <a:pPr marL="179705" indent="-179705">
              <a:spcBef>
                <a:spcPts val="800"/>
              </a:spcBef>
            </a:pPr>
            <a:r>
              <a:rPr lang="en-US" sz="1600" dirty="0">
                <a:latin typeface="Arial"/>
                <a:cs typeface="Arial"/>
                <a:sym typeface="Arial"/>
              </a:rPr>
              <a:t>13 certified eCommerce fraud professionals</a:t>
            </a:r>
            <a:endParaRPr lang="en-US" sz="1600" dirty="0">
              <a:latin typeface="Arial"/>
              <a:cs typeface="Arial"/>
            </a:endParaRPr>
          </a:p>
          <a:p>
            <a:pPr marL="179705" indent="-179705">
              <a:spcBef>
                <a:spcPts val="800"/>
              </a:spcBef>
            </a:pPr>
            <a:r>
              <a:rPr lang="en-US" sz="1600" dirty="0">
                <a:latin typeface="Arial"/>
                <a:cs typeface="Arial"/>
                <a:sym typeface="Arial"/>
              </a:rPr>
              <a:t>Degrees in computer/data sciences, computer information systems, mathematics and actuarial science</a:t>
            </a:r>
          </a:p>
          <a:p>
            <a:pPr marL="179705" indent="-179705">
              <a:spcBef>
                <a:spcPts val="800"/>
              </a:spcBef>
            </a:pPr>
            <a:r>
              <a:rPr lang="en-US" sz="1600" dirty="0">
                <a:latin typeface="Arial"/>
                <a:cs typeface="Arial"/>
                <a:sym typeface="Arial"/>
              </a:rPr>
              <a:t>17 languages spoken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Arial"/>
              </a:rPr>
              <a:t>Current: Global Structure of Risk Services – Hosted  </a:t>
            </a:r>
            <a:endParaRPr lang="en-US" dirty="0"/>
          </a:p>
        </p:txBody>
      </p:sp>
      <p:sp>
        <p:nvSpPr>
          <p:cNvPr id="7" name="Foliennummernplatzhalter">
            <a:extLst>
              <a:ext uri="{FF2B5EF4-FFF2-40B4-BE49-F238E27FC236}">
                <a16:creationId xmlns:a16="http://schemas.microsoft.com/office/drawing/2014/main" id="{7EF71F1F-EB85-4E32-948D-23C38B49F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fld id="{BB7F249F-CCCE-DA49-A761-E31751E19E88}" type="slidenum">
              <a:rPr lang="en-US" noProof="0" smtClean="0"/>
              <a:t>23</a:t>
            </a:fld>
            <a:endParaRPr lang="en-US" noProof="0" dirty="0"/>
          </a:p>
        </p:txBody>
      </p:sp>
      <p:sp>
        <p:nvSpPr>
          <p:cNvPr id="10" name="Fußzeilenplatzhalter">
            <a:extLst>
              <a:ext uri="{FF2B5EF4-FFF2-40B4-BE49-F238E27FC236}">
                <a16:creationId xmlns:a16="http://schemas.microsoft.com/office/drawing/2014/main" id="{07DFEC3E-2421-445D-9529-CFE2B8B6C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70751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BE8F6C-0462-438A-92EC-9C1B6AC3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Solution Overview</a:t>
            </a:r>
          </a:p>
        </p:txBody>
      </p:sp>
    </p:spTree>
    <p:extLst>
      <p:ext uri="{BB962C8B-B14F-4D97-AF65-F5344CB8AC3E}">
        <p14:creationId xmlns:p14="http://schemas.microsoft.com/office/powerpoint/2010/main" val="323226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9C3C5-B319-48C9-89F1-85734A002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t>25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7ED628-0862-40AB-9A09-7569596DC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33"/>
          </p:nvPr>
        </p:nvSpPr>
        <p:spPr>
          <a:xfrm>
            <a:off x="7970520" y="1949701"/>
            <a:ext cx="3383280" cy="2911322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b="1" dirty="0">
                <a:solidFill>
                  <a:srgbClr val="0A86C9"/>
                </a:solidFill>
                <a:latin typeface="+mj-lt"/>
                <a:ea typeface="+mn-ea"/>
                <a:cs typeface="+mn-cs"/>
              </a:rPr>
              <a:t>Growth</a:t>
            </a:r>
            <a:endParaRPr lang="en-US">
              <a:ea typeface="+mn-ea"/>
              <a:cs typeface="+mn-cs"/>
            </a:endParaRPr>
          </a:p>
          <a:p>
            <a:pPr marL="179705" indent="-179705" algn="ctr" defTabSz="914400">
              <a:spcBef>
                <a:spcPts val="600"/>
              </a:spcBef>
              <a:buClr>
                <a:srgbClr val="0A86C9"/>
              </a:buClr>
              <a:buFont typeface="Arial" pitchFamily="34" charset="0"/>
              <a:buChar char="•"/>
            </a:pPr>
            <a:r>
              <a:rPr lang="en-GB" sz="1400" dirty="0">
                <a:latin typeface="+mn-lt"/>
                <a:ea typeface="+mn-ea"/>
                <a:cs typeface="+mn-cs"/>
              </a:rPr>
              <a:t>Optimizes accept rates </a:t>
            </a:r>
            <a:endParaRPr lang="en-GB" sz="1400">
              <a:latin typeface="+mn-lt"/>
              <a:ea typeface="+mn-ea"/>
              <a:cs typeface="Arial"/>
            </a:endParaRPr>
          </a:p>
          <a:p>
            <a:pPr marL="179705" indent="-179705" algn="ctr" defTabSz="914400">
              <a:spcBef>
                <a:spcPts val="600"/>
              </a:spcBef>
              <a:buClr>
                <a:srgbClr val="0A86C9"/>
              </a:buClr>
              <a:buFont typeface="Arial" pitchFamily="34" charset="0"/>
              <a:buChar char="•"/>
            </a:pPr>
            <a:r>
              <a:rPr lang="en-GB" sz="1400" dirty="0">
                <a:latin typeface="+mn-lt"/>
                <a:ea typeface="+mn-ea"/>
                <a:cs typeface="+mn-cs"/>
              </a:rPr>
              <a:t>Drives revenue and loyalty</a:t>
            </a:r>
            <a:endParaRPr lang="en-GB">
              <a:ea typeface="+mn-ea"/>
              <a:cs typeface="Arial"/>
            </a:endParaRPr>
          </a:p>
          <a:p>
            <a:pPr marL="182880" indent="-182880" algn="ctr" defTabSz="914400">
              <a:spcBef>
                <a:spcPts val="600"/>
              </a:spcBef>
              <a:buClr>
                <a:srgbClr val="0A86C9"/>
              </a:buClr>
              <a:buFont typeface="Arial" pitchFamily="34" charset="0"/>
              <a:buChar char="•"/>
            </a:pPr>
            <a:r>
              <a:rPr lang="en-GB" sz="1400" dirty="0">
                <a:latin typeface="+mn-lt"/>
                <a:ea typeface="+mn-ea"/>
                <a:cs typeface="+mn-cs"/>
              </a:rPr>
              <a:t>Enables safe expansion</a:t>
            </a:r>
            <a:endParaRPr lang="en-US" sz="1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4360" y="1949701"/>
            <a:ext cx="3383280" cy="2911322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b="1" dirty="0">
                <a:solidFill>
                  <a:srgbClr val="0A86C9"/>
                </a:solidFill>
                <a:latin typeface="+mj-lt"/>
                <a:ea typeface="+mn-ea"/>
                <a:cs typeface="+mn-cs"/>
              </a:rPr>
              <a:t>Efficiency</a:t>
            </a:r>
            <a:endParaRPr lang="en-GB" sz="2400" b="1">
              <a:solidFill>
                <a:srgbClr val="0A86C9"/>
              </a:solidFill>
              <a:latin typeface="+mj-lt"/>
              <a:ea typeface="+mn-ea"/>
              <a:cs typeface="Arial"/>
            </a:endParaRPr>
          </a:p>
          <a:p>
            <a:pPr marL="182880" indent="-182880" algn="ctr" defTabSz="914400">
              <a:spcBef>
                <a:spcPts val="600"/>
              </a:spcBef>
              <a:buClr>
                <a:srgbClr val="0A86C9"/>
              </a:buClr>
              <a:buFont typeface="Arial" pitchFamily="34" charset="0"/>
              <a:buChar char="•"/>
            </a:pPr>
            <a:r>
              <a:rPr lang="en-GB" sz="1400" dirty="0">
                <a:latin typeface="+mn-lt"/>
                <a:ea typeface="+mn-ea"/>
                <a:cs typeface="+mn-cs"/>
              </a:rPr>
              <a:t>Reduces losses </a:t>
            </a:r>
            <a:endParaRPr lang="en-GB" sz="1400" dirty="0">
              <a:latin typeface="+mn-lt"/>
              <a:ea typeface="+mn-ea"/>
              <a:cs typeface="Arial" panose="020B0604020202020204"/>
            </a:endParaRPr>
          </a:p>
          <a:p>
            <a:pPr marL="182880" indent="-182880" algn="ctr" defTabSz="914400">
              <a:spcBef>
                <a:spcPts val="600"/>
              </a:spcBef>
              <a:buClr>
                <a:srgbClr val="0A86C9"/>
              </a:buClr>
              <a:buFont typeface="Arial" pitchFamily="34" charset="0"/>
              <a:buChar char="•"/>
            </a:pPr>
            <a:r>
              <a:rPr lang="en-GB" sz="1400" dirty="0">
                <a:latin typeface="+mn-lt"/>
                <a:ea typeface="+mn-ea"/>
                <a:cs typeface="+mn-cs"/>
              </a:rPr>
              <a:t>Enables customers to scale up </a:t>
            </a:r>
            <a:endParaRPr lang="en-GB" sz="1400">
              <a:latin typeface="+mn-lt"/>
              <a:ea typeface="+mn-ea"/>
              <a:cs typeface="Arial"/>
            </a:endParaRPr>
          </a:p>
          <a:p>
            <a:pPr marL="182880" indent="-182880" algn="ctr" defTabSz="914400">
              <a:spcBef>
                <a:spcPts val="600"/>
              </a:spcBef>
              <a:buClr>
                <a:srgbClr val="0A86C9"/>
              </a:buClr>
              <a:buFont typeface="Arial" pitchFamily="34" charset="0"/>
              <a:buChar char="•"/>
            </a:pPr>
            <a:r>
              <a:rPr lang="en-GB" sz="1400" dirty="0">
                <a:latin typeface="+mn-lt"/>
                <a:ea typeface="+mn-ea"/>
                <a:cs typeface="+mn-cs"/>
              </a:rPr>
              <a:t>Powers continuous detection</a:t>
            </a:r>
            <a:endParaRPr lang="en-GB" sz="1400" dirty="0">
              <a:latin typeface="+mn-lt"/>
              <a:ea typeface="+mn-ea"/>
              <a:cs typeface="Arial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C97D88-E942-41D6-883D-A048D4F218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9701"/>
            <a:ext cx="3383280" cy="2911322"/>
          </a:xfrm>
        </p:spPr>
        <p:txBody>
          <a:bodyPr vert="horz" lIns="0" tIns="0" rIns="0" bIns="0" rtlCol="0" anchor="t">
            <a:normAutofit/>
          </a:bodyPr>
          <a:lstStyle/>
          <a:p>
            <a:pPr marL="0" lvl="0" indent="0" algn="ctr">
              <a:buNone/>
            </a:pPr>
            <a:r>
              <a:rPr lang="en-GB" sz="2400" b="1" dirty="0">
                <a:solidFill>
                  <a:srgbClr val="0A86C9"/>
                </a:solidFill>
                <a:latin typeface="+mj-lt"/>
                <a:ea typeface="+mn-ea"/>
                <a:cs typeface="+mn-cs"/>
              </a:rPr>
              <a:t>Accuracy</a:t>
            </a:r>
            <a:endParaRPr lang="en-GB" sz="2400" b="1">
              <a:solidFill>
                <a:srgbClr val="0A86C9"/>
              </a:solidFill>
              <a:latin typeface="+mj-lt"/>
              <a:ea typeface="+mn-ea"/>
              <a:cs typeface="Arial"/>
            </a:endParaRPr>
          </a:p>
          <a:p>
            <a:pPr marL="182880" indent="-182880" algn="ctr" defTabSz="914400">
              <a:spcBef>
                <a:spcPts val="600"/>
              </a:spcBef>
              <a:buClr>
                <a:srgbClr val="0A86C9"/>
              </a:buClr>
              <a:buFont typeface="Arial" pitchFamily="34" charset="0"/>
              <a:buChar char="•"/>
            </a:pPr>
            <a:r>
              <a:rPr lang="en-GB" sz="1400" dirty="0">
                <a:latin typeface="+mn-lt"/>
                <a:ea typeface="+mn-ea"/>
                <a:cs typeface="+mn-cs"/>
              </a:rPr>
              <a:t>Pinpoints fraud </a:t>
            </a:r>
            <a:endParaRPr lang="en-GB" sz="1400" dirty="0">
              <a:latin typeface="+mn-lt"/>
              <a:ea typeface="+mn-ea"/>
              <a:cs typeface="Arial" panose="020B0604020202020204"/>
            </a:endParaRPr>
          </a:p>
          <a:p>
            <a:pPr marL="182880" indent="-182880" algn="ctr" defTabSz="914400">
              <a:spcBef>
                <a:spcPts val="600"/>
              </a:spcBef>
              <a:buClr>
                <a:srgbClr val="0A86C9"/>
              </a:buClr>
              <a:buFont typeface="Arial" pitchFamily="34" charset="0"/>
              <a:buChar char="•"/>
            </a:pPr>
            <a:r>
              <a:rPr lang="en-GB" sz="1400" dirty="0">
                <a:latin typeface="+mn-lt"/>
                <a:ea typeface="+mn-ea"/>
                <a:cs typeface="+mn-cs"/>
              </a:rPr>
              <a:t>Exposes emerging trends </a:t>
            </a:r>
            <a:endParaRPr lang="en-GB" sz="1400">
              <a:latin typeface="+mn-lt"/>
              <a:ea typeface="+mn-ea"/>
              <a:cs typeface="Arial"/>
            </a:endParaRPr>
          </a:p>
          <a:p>
            <a:pPr marL="182880" lvl="0" indent="-182880" algn="ctr" defTabSz="914400">
              <a:spcBef>
                <a:spcPts val="600"/>
              </a:spcBef>
              <a:buClr>
                <a:srgbClr val="0A86C9"/>
              </a:buClr>
              <a:buFont typeface="Arial" pitchFamily="34" charset="0"/>
              <a:buChar char="•"/>
            </a:pPr>
            <a:r>
              <a:rPr lang="en-GB" sz="1400" dirty="0">
                <a:latin typeface="+mn-lt"/>
                <a:ea typeface="+mn-ea"/>
                <a:cs typeface="+mn-cs"/>
              </a:rPr>
              <a:t>Connects customers to ACI risk analysts</a:t>
            </a:r>
            <a:endParaRPr lang="en-GB" sz="1400" dirty="0">
              <a:latin typeface="+mn-lt"/>
              <a:ea typeface="+mn-ea"/>
              <a:cs typeface="Arial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173F2BD-5BCA-40B0-8AD2-752D7948E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0000"/>
            <a:ext cx="10515600" cy="540000"/>
          </a:xfrm>
        </p:spPr>
        <p:txBody>
          <a:bodyPr>
            <a:normAutofit fontScale="90000"/>
          </a:bodyPr>
          <a:lstStyle/>
          <a:p>
            <a:r>
              <a:rPr lang="en-US"/>
              <a:t>ACI ReD Shield</a:t>
            </a:r>
            <a:r>
              <a:rPr lang="en-US" baseline="30000"/>
              <a:t>®</a:t>
            </a:r>
            <a:r>
              <a:rPr lang="en-US"/>
              <a:t> – Fraud Prevention and Detection – </a:t>
            </a:r>
            <a:r>
              <a:rPr lang="en-US" b="1"/>
              <a:t>By Design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0E4B5C2D-63D8-49E0-938F-27D5D911F7EB}"/>
              </a:ext>
            </a:extLst>
          </p:cNvPr>
          <p:cNvSpPr txBox="1">
            <a:spLocks/>
          </p:cNvSpPr>
          <p:nvPr/>
        </p:nvSpPr>
        <p:spPr>
          <a:xfrm>
            <a:off x="4038600" y="1199527"/>
            <a:ext cx="3678804" cy="3253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A0FE01-DFC6-43C6-97CE-BF23AE0C5B15}"/>
              </a:ext>
            </a:extLst>
          </p:cNvPr>
          <p:cNvSpPr/>
          <p:nvPr/>
        </p:nvSpPr>
        <p:spPr>
          <a:xfrm>
            <a:off x="-343582" y="5342617"/>
            <a:ext cx="1287069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GB" sz="2400" b="1" dirty="0">
                <a:solidFill>
                  <a:schemeClr val="accent2"/>
                </a:solidFill>
              </a:rPr>
              <a:t>Follow the guidance, and this fraud tool will out-perform the competition</a:t>
            </a:r>
            <a:endParaRPr lang="en-GB" sz="2400" b="1" dirty="0">
              <a:solidFill>
                <a:schemeClr val="accent2"/>
              </a:solidFill>
              <a:cs typeface="Arial"/>
            </a:endParaRPr>
          </a:p>
        </p:txBody>
      </p:sp>
      <p:sp>
        <p:nvSpPr>
          <p:cNvPr id="20" name="Rounded Rectangle 14">
            <a:extLst>
              <a:ext uri="{FF2B5EF4-FFF2-40B4-BE49-F238E27FC236}">
                <a16:creationId xmlns:a16="http://schemas.microsoft.com/office/drawing/2014/main" id="{AFAB3FE6-091B-4285-A1EB-C32C7E98C881}"/>
              </a:ext>
            </a:extLst>
          </p:cNvPr>
          <p:cNvSpPr/>
          <p:nvPr/>
        </p:nvSpPr>
        <p:spPr bwMode="auto">
          <a:xfrm>
            <a:off x="838199" y="3770443"/>
            <a:ext cx="10515600" cy="125068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en-GB" sz="1400" b="1">
              <a:solidFill>
                <a:srgbClr val="FFFFFF"/>
              </a:solidFill>
              <a:latin typeface="+mj-lt"/>
              <a:cs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9F5477-3F09-4659-B23E-33AD02D0B6D8}"/>
              </a:ext>
            </a:extLst>
          </p:cNvPr>
          <p:cNvSpPr/>
          <p:nvPr/>
        </p:nvSpPr>
        <p:spPr>
          <a:xfrm>
            <a:off x="1044950" y="4227362"/>
            <a:ext cx="10169833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GB" sz="1600" dirty="0">
                <a:solidFill>
                  <a:schemeClr val="bg1"/>
                </a:solidFill>
              </a:rPr>
              <a:t>ACI will work with every client to ensure the solution works for their business, vertical and geography </a:t>
            </a:r>
            <a:endParaRPr lang="en-GB" sz="1600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15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1B5686-675B-6540-ADC0-6E280035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B2D30-21BC-E64F-9CC1-B6B613E5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838800" y="1144981"/>
            <a:ext cx="10515600" cy="360000"/>
          </a:xfrm>
        </p:spPr>
        <p:txBody>
          <a:bodyPr/>
          <a:lstStyle/>
          <a:p>
            <a:r>
              <a:rPr lang="en-GB"/>
              <a:t>Our multiple layers of control speak for themselves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3D8FFA-180B-5346-AD90-52051DC1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18717"/>
            <a:ext cx="11061879" cy="540000"/>
          </a:xfrm>
        </p:spPr>
        <p:txBody>
          <a:bodyPr>
            <a:normAutofit/>
          </a:bodyPr>
          <a:lstStyle/>
          <a:p>
            <a:r>
              <a:rPr lang="en-GB"/>
              <a:t>Fraud Prevention and Detection, Powered by ACI ReD Shield</a:t>
            </a:r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91DBE83-1322-45B1-B331-88F1AB4FD710}"/>
              </a:ext>
            </a:extLst>
          </p:cNvPr>
          <p:cNvSpPr/>
          <p:nvPr/>
        </p:nvSpPr>
        <p:spPr>
          <a:xfrm>
            <a:off x="495300" y="4790632"/>
            <a:ext cx="5441949" cy="6601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2F3106A-7AB6-412C-886A-ADCE9F39BD49}"/>
              </a:ext>
            </a:extLst>
          </p:cNvPr>
          <p:cNvSpPr/>
          <p:nvPr/>
        </p:nvSpPr>
        <p:spPr>
          <a:xfrm>
            <a:off x="495300" y="3876802"/>
            <a:ext cx="5441949" cy="6601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431AAA9-2468-44D5-BD77-A405910FA792}"/>
              </a:ext>
            </a:extLst>
          </p:cNvPr>
          <p:cNvSpPr/>
          <p:nvPr/>
        </p:nvSpPr>
        <p:spPr>
          <a:xfrm>
            <a:off x="495300" y="2960198"/>
            <a:ext cx="5441949" cy="6601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6922CB5-DBD4-42F9-9AD1-560E6C0C6B48}"/>
              </a:ext>
            </a:extLst>
          </p:cNvPr>
          <p:cNvSpPr/>
          <p:nvPr/>
        </p:nvSpPr>
        <p:spPr>
          <a:xfrm>
            <a:off x="495300" y="2043593"/>
            <a:ext cx="5441949" cy="6601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9673BF6-1726-498B-B0E0-04EF5A4E6045}"/>
              </a:ext>
            </a:extLst>
          </p:cNvPr>
          <p:cNvSpPr/>
          <p:nvPr/>
        </p:nvSpPr>
        <p:spPr>
          <a:xfrm>
            <a:off x="6094809" y="2502082"/>
            <a:ext cx="5601891" cy="6601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4658512-FC51-49B6-A8BA-87ECB7766964}"/>
              </a:ext>
            </a:extLst>
          </p:cNvPr>
          <p:cNvSpPr/>
          <p:nvPr/>
        </p:nvSpPr>
        <p:spPr>
          <a:xfrm>
            <a:off x="6094809" y="3417113"/>
            <a:ext cx="5595842" cy="6601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75B194-C8C9-4277-AB0E-81C710E896C4}"/>
              </a:ext>
            </a:extLst>
          </p:cNvPr>
          <p:cNvSpPr/>
          <p:nvPr/>
        </p:nvSpPr>
        <p:spPr>
          <a:xfrm>
            <a:off x="6094809" y="4330943"/>
            <a:ext cx="5601891" cy="6682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C754D1A-974A-40B5-8000-946B198C6C0E}"/>
              </a:ext>
            </a:extLst>
          </p:cNvPr>
          <p:cNvSpPr/>
          <p:nvPr/>
        </p:nvSpPr>
        <p:spPr>
          <a:xfrm>
            <a:off x="6094809" y="1589313"/>
            <a:ext cx="5601891" cy="6603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1045D93-AE54-4849-AFB4-0BBB5A73714F}"/>
              </a:ext>
            </a:extLst>
          </p:cNvPr>
          <p:cNvSpPr/>
          <p:nvPr/>
        </p:nvSpPr>
        <p:spPr>
          <a:xfrm>
            <a:off x="7259572" y="1640710"/>
            <a:ext cx="4162577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US" sz="1400" b="1">
                <a:solidFill>
                  <a:schemeClr val="bg1"/>
                </a:solidFill>
              </a:rPr>
              <a:t>Machine Learning</a:t>
            </a:r>
            <a:br>
              <a:rPr lang="en-US" sz="11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Pattern recognition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Client specific and sector models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BFFD1D2-A699-4304-A712-175A88185A15}"/>
              </a:ext>
            </a:extLst>
          </p:cNvPr>
          <p:cNvSpPr/>
          <p:nvPr/>
        </p:nvSpPr>
        <p:spPr>
          <a:xfrm>
            <a:off x="891390" y="2182663"/>
            <a:ext cx="3776185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US" sz="1400" b="1">
                <a:solidFill>
                  <a:schemeClr val="accent6">
                    <a:lumMod val="25000"/>
                  </a:schemeClr>
                </a:solidFill>
              </a:rPr>
              <a:t>Profiling</a:t>
            </a:r>
            <a:br>
              <a:rPr lang="en-US" sz="1400" b="1">
                <a:solidFill>
                  <a:schemeClr val="accent6">
                    <a:lumMod val="25000"/>
                  </a:schemeClr>
                </a:solidFill>
              </a:rPr>
            </a:br>
            <a:r>
              <a:rPr lang="en-US" sz="1200">
                <a:solidFill>
                  <a:schemeClr val="accent6">
                    <a:lumMod val="25000"/>
                  </a:schemeClr>
                </a:solidFill>
              </a:rPr>
              <a:t>Enhanced detection, increased acceptance</a:t>
            </a:r>
            <a:endParaRPr lang="en-US" sz="140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8BC627F-5D50-4C2F-AE7F-FA87A6A50B9A}"/>
              </a:ext>
            </a:extLst>
          </p:cNvPr>
          <p:cNvSpPr/>
          <p:nvPr/>
        </p:nvSpPr>
        <p:spPr>
          <a:xfrm>
            <a:off x="7209486" y="3502321"/>
            <a:ext cx="417031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US" sz="1400" b="1">
                <a:solidFill>
                  <a:schemeClr val="bg2"/>
                </a:solidFill>
              </a:rPr>
              <a:t>Decisioning</a:t>
            </a:r>
            <a:br>
              <a:rPr lang="en-US" sz="1400">
                <a:solidFill>
                  <a:schemeClr val="bg2"/>
                </a:solidFill>
              </a:rPr>
            </a:br>
            <a:r>
              <a:rPr lang="en-US" sz="1200">
                <a:solidFill>
                  <a:schemeClr val="bg2"/>
                </a:solidFill>
              </a:rPr>
              <a:t>Automated decisioning; real-time and retrospective screening</a:t>
            </a:r>
            <a:endParaRPr lang="en-US" sz="1400">
              <a:solidFill>
                <a:schemeClr val="bg2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509475D-4F33-4E08-AAE2-872009D0AD79}"/>
              </a:ext>
            </a:extLst>
          </p:cNvPr>
          <p:cNvSpPr/>
          <p:nvPr/>
        </p:nvSpPr>
        <p:spPr>
          <a:xfrm>
            <a:off x="7256650" y="4381151"/>
            <a:ext cx="4168420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US" sz="1400" b="1">
                <a:solidFill>
                  <a:schemeClr val="bg2"/>
                </a:solidFill>
              </a:rPr>
              <a:t>Business Analytics and Reporting</a:t>
            </a:r>
            <a:br>
              <a:rPr lang="en-US" sz="1100">
                <a:solidFill>
                  <a:schemeClr val="bg2"/>
                </a:solidFill>
              </a:rPr>
            </a:br>
            <a:r>
              <a:rPr lang="en-US" sz="1200">
                <a:solidFill>
                  <a:schemeClr val="bg2"/>
                </a:solidFill>
              </a:rPr>
              <a:t>Near-real-time and historic view for performance </a:t>
            </a:r>
            <a:br>
              <a:rPr lang="en-US" sz="1200">
                <a:solidFill>
                  <a:schemeClr val="bg2"/>
                </a:solidFill>
              </a:rPr>
            </a:br>
            <a:r>
              <a:rPr lang="en-US" sz="1200">
                <a:solidFill>
                  <a:schemeClr val="bg2"/>
                </a:solidFill>
              </a:rPr>
              <a:t>management and reporting</a:t>
            </a:r>
            <a:endParaRPr lang="en-US" sz="1100">
              <a:solidFill>
                <a:schemeClr val="bg2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9A48B64-63B1-464D-881D-DC6356405480}"/>
              </a:ext>
            </a:extLst>
          </p:cNvPr>
          <p:cNvSpPr/>
          <p:nvPr/>
        </p:nvSpPr>
        <p:spPr>
          <a:xfrm>
            <a:off x="6719600" y="2568771"/>
            <a:ext cx="4885699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US" sz="1400" b="1">
                <a:solidFill>
                  <a:schemeClr val="bg1"/>
                </a:solidFill>
              </a:rPr>
              <a:t>Consortium Data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Shared global fraud intelligence for rapid response 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to related fraud trends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1E3BB66-C0DD-45E3-9E46-C5D9F95455B0}"/>
              </a:ext>
            </a:extLst>
          </p:cNvPr>
          <p:cNvSpPr/>
          <p:nvPr/>
        </p:nvSpPr>
        <p:spPr>
          <a:xfrm>
            <a:off x="529896" y="3008422"/>
            <a:ext cx="4831992" cy="56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US" sz="1400" b="1" dirty="0">
                <a:solidFill>
                  <a:schemeClr val="accent6">
                    <a:lumMod val="25000"/>
                  </a:schemeClr>
                </a:solidFill>
              </a:rPr>
              <a:t>Rules / Features</a:t>
            </a:r>
            <a:br>
              <a:rPr lang="en-US" sz="1400" b="1" dirty="0">
                <a:solidFill>
                  <a:schemeClr val="accent6">
                    <a:lumMod val="25000"/>
                  </a:schemeClr>
                </a:solidFill>
              </a:rPr>
            </a:br>
            <a:r>
              <a:rPr lang="en-US" sz="1150" dirty="0">
                <a:solidFill>
                  <a:schemeClr val="accent6">
                    <a:lumMod val="25000"/>
                  </a:schemeClr>
                </a:solidFill>
              </a:rPr>
              <a:t>Simple accept/deny or sophisticated rulesets, tailored by product, sector, channel and country; real-time rule manager; silent rules for testing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2F4054F-88DA-4677-AE2B-F23BD54A36EE}"/>
              </a:ext>
            </a:extLst>
          </p:cNvPr>
          <p:cNvSpPr/>
          <p:nvPr/>
        </p:nvSpPr>
        <p:spPr>
          <a:xfrm>
            <a:off x="695920" y="4043655"/>
            <a:ext cx="4091575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US" sz="1400" b="1">
                <a:solidFill>
                  <a:schemeClr val="accent6">
                    <a:lumMod val="25000"/>
                  </a:schemeClr>
                </a:solidFill>
              </a:rPr>
              <a:t>Supplementary Services</a:t>
            </a:r>
            <a:br>
              <a:rPr lang="en-US" sz="1100" b="1">
                <a:solidFill>
                  <a:schemeClr val="accent6">
                    <a:lumMod val="25000"/>
                  </a:schemeClr>
                </a:solidFill>
              </a:rPr>
            </a:br>
            <a:r>
              <a:rPr lang="en-US" sz="1200">
                <a:solidFill>
                  <a:schemeClr val="accent6">
                    <a:lumMod val="25000"/>
                  </a:schemeClr>
                </a:solidFill>
              </a:rPr>
              <a:t>Easy callout to specialist third-party services as required</a:t>
            </a:r>
            <a:endParaRPr lang="en-US" sz="100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088F831-0DBA-474D-A820-10EB81E66CD6}"/>
              </a:ext>
            </a:extLst>
          </p:cNvPr>
          <p:cNvSpPr/>
          <p:nvPr/>
        </p:nvSpPr>
        <p:spPr>
          <a:xfrm>
            <a:off x="495300" y="4856919"/>
            <a:ext cx="422433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US" sz="1400" b="1">
                <a:solidFill>
                  <a:schemeClr val="accent6">
                    <a:lumMod val="25000"/>
                  </a:schemeClr>
                </a:solidFill>
              </a:rPr>
              <a:t>Expert Risk Analyst</a:t>
            </a:r>
            <a:br>
              <a:rPr lang="en-US" sz="1100" b="1">
                <a:solidFill>
                  <a:schemeClr val="accent6">
                    <a:lumMod val="25000"/>
                  </a:schemeClr>
                </a:solidFill>
              </a:rPr>
            </a:br>
            <a:r>
              <a:rPr lang="en-US" sz="1200">
                <a:solidFill>
                  <a:schemeClr val="accent6">
                    <a:lumMod val="25000"/>
                  </a:schemeClr>
                </a:solidFill>
              </a:rPr>
              <a:t>Fraud strategies, risk reviews, real-time support from analysts </a:t>
            </a:r>
            <a:br>
              <a:rPr lang="en-US" sz="1200">
                <a:solidFill>
                  <a:schemeClr val="accent6">
                    <a:lumMod val="25000"/>
                  </a:schemeClr>
                </a:solidFill>
              </a:rPr>
            </a:br>
            <a:r>
              <a:rPr lang="en-US" sz="1200">
                <a:solidFill>
                  <a:schemeClr val="accent6">
                    <a:lumMod val="25000"/>
                  </a:schemeClr>
                </a:solidFill>
              </a:rPr>
              <a:t>with sector expertise</a:t>
            </a:r>
            <a:endParaRPr lang="en-US" sz="1000">
              <a:solidFill>
                <a:schemeClr val="accent6">
                  <a:lumMod val="25000"/>
                </a:schemeClr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8547B16-1645-4D27-AEB4-1AF2352926B7}"/>
              </a:ext>
            </a:extLst>
          </p:cNvPr>
          <p:cNvGrpSpPr/>
          <p:nvPr/>
        </p:nvGrpSpPr>
        <p:grpSpPr>
          <a:xfrm>
            <a:off x="4719638" y="1589452"/>
            <a:ext cx="2738438" cy="3863837"/>
            <a:chOff x="4719638" y="1473339"/>
            <a:chExt cx="2738438" cy="3863837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11B29E6-0CBD-403D-AE79-D7766CA803CA}"/>
                </a:ext>
              </a:extLst>
            </p:cNvPr>
            <p:cNvSpPr/>
            <p:nvPr/>
          </p:nvSpPr>
          <p:spPr>
            <a:xfrm>
              <a:off x="5933056" y="1473339"/>
              <a:ext cx="319843" cy="456915"/>
            </a:xfrm>
            <a:custGeom>
              <a:avLst/>
              <a:gdLst>
                <a:gd name="connsiteX0" fmla="*/ 0 w 472285"/>
                <a:gd name="connsiteY0" fmla="*/ 498079 h 498079"/>
                <a:gd name="connsiteX1" fmla="*/ 236143 w 472285"/>
                <a:gd name="connsiteY1" fmla="*/ 0 h 498079"/>
                <a:gd name="connsiteX2" fmla="*/ 236143 w 472285"/>
                <a:gd name="connsiteY2" fmla="*/ 0 h 498079"/>
                <a:gd name="connsiteX3" fmla="*/ 472285 w 472285"/>
                <a:gd name="connsiteY3" fmla="*/ 498079 h 498079"/>
                <a:gd name="connsiteX4" fmla="*/ 0 w 472285"/>
                <a:gd name="connsiteY4" fmla="*/ 498079 h 498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285" h="498079">
                  <a:moveTo>
                    <a:pt x="0" y="498079"/>
                  </a:moveTo>
                  <a:lnTo>
                    <a:pt x="236143" y="0"/>
                  </a:lnTo>
                  <a:lnTo>
                    <a:pt x="236143" y="0"/>
                  </a:lnTo>
                  <a:lnTo>
                    <a:pt x="472285" y="498079"/>
                  </a:lnTo>
                  <a:lnTo>
                    <a:pt x="0" y="49807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E301245-621A-40B8-BEC8-CC2F8FC2B45D}"/>
                </a:ext>
              </a:extLst>
            </p:cNvPr>
            <p:cNvSpPr/>
            <p:nvPr/>
          </p:nvSpPr>
          <p:spPr>
            <a:xfrm>
              <a:off x="5773133" y="1930254"/>
              <a:ext cx="639686" cy="456915"/>
            </a:xfrm>
            <a:custGeom>
              <a:avLst/>
              <a:gdLst>
                <a:gd name="connsiteX0" fmla="*/ 0 w 944571"/>
                <a:gd name="connsiteY0" fmla="*/ 498079 h 498079"/>
                <a:gd name="connsiteX1" fmla="*/ 236144 w 944571"/>
                <a:gd name="connsiteY1" fmla="*/ 0 h 498079"/>
                <a:gd name="connsiteX2" fmla="*/ 708427 w 944571"/>
                <a:gd name="connsiteY2" fmla="*/ 0 h 498079"/>
                <a:gd name="connsiteX3" fmla="*/ 944571 w 944571"/>
                <a:gd name="connsiteY3" fmla="*/ 498079 h 498079"/>
                <a:gd name="connsiteX4" fmla="*/ 0 w 944571"/>
                <a:gd name="connsiteY4" fmla="*/ 498079 h 498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571" h="498079">
                  <a:moveTo>
                    <a:pt x="0" y="498079"/>
                  </a:moveTo>
                  <a:lnTo>
                    <a:pt x="236144" y="0"/>
                  </a:lnTo>
                  <a:lnTo>
                    <a:pt x="708427" y="0"/>
                  </a:lnTo>
                  <a:lnTo>
                    <a:pt x="944571" y="498079"/>
                  </a:lnTo>
                  <a:lnTo>
                    <a:pt x="0" y="4980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000" b="1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98285DB-DFF1-443E-A6BC-BDCC930DF8BA}"/>
                </a:ext>
              </a:extLst>
            </p:cNvPr>
            <p:cNvSpPr/>
            <p:nvPr/>
          </p:nvSpPr>
          <p:spPr>
            <a:xfrm>
              <a:off x="5613211" y="2387169"/>
              <a:ext cx="959530" cy="456915"/>
            </a:xfrm>
            <a:custGeom>
              <a:avLst/>
              <a:gdLst>
                <a:gd name="connsiteX0" fmla="*/ 0 w 1416857"/>
                <a:gd name="connsiteY0" fmla="*/ 498079 h 498079"/>
                <a:gd name="connsiteX1" fmla="*/ 236144 w 1416857"/>
                <a:gd name="connsiteY1" fmla="*/ 0 h 498079"/>
                <a:gd name="connsiteX2" fmla="*/ 1180713 w 1416857"/>
                <a:gd name="connsiteY2" fmla="*/ 0 h 498079"/>
                <a:gd name="connsiteX3" fmla="*/ 1416857 w 1416857"/>
                <a:gd name="connsiteY3" fmla="*/ 498079 h 498079"/>
                <a:gd name="connsiteX4" fmla="*/ 0 w 1416857"/>
                <a:gd name="connsiteY4" fmla="*/ 498079 h 498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857" h="498079">
                  <a:moveTo>
                    <a:pt x="0" y="498079"/>
                  </a:moveTo>
                  <a:lnTo>
                    <a:pt x="236144" y="0"/>
                  </a:lnTo>
                  <a:lnTo>
                    <a:pt x="1180713" y="0"/>
                  </a:lnTo>
                  <a:lnTo>
                    <a:pt x="1416857" y="498079"/>
                  </a:lnTo>
                  <a:lnTo>
                    <a:pt x="0" y="49807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3510" tIns="35560" rIns="28351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33E2466-D439-44C8-AEC8-60A7C8F2AB67}"/>
                </a:ext>
              </a:extLst>
            </p:cNvPr>
            <p:cNvSpPr/>
            <p:nvPr/>
          </p:nvSpPr>
          <p:spPr>
            <a:xfrm>
              <a:off x="5453289" y="2844084"/>
              <a:ext cx="1279373" cy="456915"/>
            </a:xfrm>
            <a:custGeom>
              <a:avLst/>
              <a:gdLst>
                <a:gd name="connsiteX0" fmla="*/ 0 w 1889143"/>
                <a:gd name="connsiteY0" fmla="*/ 498079 h 498079"/>
                <a:gd name="connsiteX1" fmla="*/ 236144 w 1889143"/>
                <a:gd name="connsiteY1" fmla="*/ 0 h 498079"/>
                <a:gd name="connsiteX2" fmla="*/ 1652999 w 1889143"/>
                <a:gd name="connsiteY2" fmla="*/ 0 h 498079"/>
                <a:gd name="connsiteX3" fmla="*/ 1889143 w 1889143"/>
                <a:gd name="connsiteY3" fmla="*/ 498079 h 498079"/>
                <a:gd name="connsiteX4" fmla="*/ 0 w 1889143"/>
                <a:gd name="connsiteY4" fmla="*/ 498079 h 498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9143" h="498079">
                  <a:moveTo>
                    <a:pt x="0" y="498079"/>
                  </a:moveTo>
                  <a:lnTo>
                    <a:pt x="236144" y="0"/>
                  </a:lnTo>
                  <a:lnTo>
                    <a:pt x="1652999" y="0"/>
                  </a:lnTo>
                  <a:lnTo>
                    <a:pt x="1889143" y="498079"/>
                  </a:lnTo>
                  <a:lnTo>
                    <a:pt x="0" y="4980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000" b="1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691D941-EB2F-4BE8-8AD7-C5D0435F3965}"/>
                </a:ext>
              </a:extLst>
            </p:cNvPr>
            <p:cNvSpPr/>
            <p:nvPr/>
          </p:nvSpPr>
          <p:spPr>
            <a:xfrm>
              <a:off x="5293368" y="3301000"/>
              <a:ext cx="1599216" cy="456915"/>
            </a:xfrm>
            <a:custGeom>
              <a:avLst/>
              <a:gdLst>
                <a:gd name="connsiteX0" fmla="*/ 0 w 2361428"/>
                <a:gd name="connsiteY0" fmla="*/ 498079 h 498079"/>
                <a:gd name="connsiteX1" fmla="*/ 236144 w 2361428"/>
                <a:gd name="connsiteY1" fmla="*/ 0 h 498079"/>
                <a:gd name="connsiteX2" fmla="*/ 2125284 w 2361428"/>
                <a:gd name="connsiteY2" fmla="*/ 0 h 498079"/>
                <a:gd name="connsiteX3" fmla="*/ 2361428 w 2361428"/>
                <a:gd name="connsiteY3" fmla="*/ 498079 h 498079"/>
                <a:gd name="connsiteX4" fmla="*/ 0 w 2361428"/>
                <a:gd name="connsiteY4" fmla="*/ 498079 h 498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1428" h="498079">
                  <a:moveTo>
                    <a:pt x="0" y="498079"/>
                  </a:moveTo>
                  <a:lnTo>
                    <a:pt x="236144" y="0"/>
                  </a:lnTo>
                  <a:lnTo>
                    <a:pt x="2125284" y="0"/>
                  </a:lnTo>
                  <a:lnTo>
                    <a:pt x="2361428" y="498079"/>
                  </a:lnTo>
                  <a:lnTo>
                    <a:pt x="0" y="49807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620" tIns="39370" rIns="452620" bIns="39370" numCol="1" spcCol="1270" anchor="ctr" anchorCtr="0">
              <a:noAutofit/>
            </a:bodyPr>
            <a:lstStyle/>
            <a:p>
              <a:pPr marL="0" lvl="0" indent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100" kern="12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0638E31-76D3-4CC1-B434-09CB19EB0EB5}"/>
                </a:ext>
              </a:extLst>
            </p:cNvPr>
            <p:cNvSpPr/>
            <p:nvPr/>
          </p:nvSpPr>
          <p:spPr>
            <a:xfrm>
              <a:off x="5133446" y="3757915"/>
              <a:ext cx="1919059" cy="456915"/>
            </a:xfrm>
            <a:custGeom>
              <a:avLst/>
              <a:gdLst>
                <a:gd name="connsiteX0" fmla="*/ 0 w 2833714"/>
                <a:gd name="connsiteY0" fmla="*/ 498079 h 498079"/>
                <a:gd name="connsiteX1" fmla="*/ 236144 w 2833714"/>
                <a:gd name="connsiteY1" fmla="*/ 0 h 498079"/>
                <a:gd name="connsiteX2" fmla="*/ 2597570 w 2833714"/>
                <a:gd name="connsiteY2" fmla="*/ 0 h 498079"/>
                <a:gd name="connsiteX3" fmla="*/ 2833714 w 2833714"/>
                <a:gd name="connsiteY3" fmla="*/ 498079 h 498079"/>
                <a:gd name="connsiteX4" fmla="*/ 0 w 2833714"/>
                <a:gd name="connsiteY4" fmla="*/ 498079 h 498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3714" h="498079">
                  <a:moveTo>
                    <a:pt x="0" y="498079"/>
                  </a:moveTo>
                  <a:lnTo>
                    <a:pt x="236144" y="0"/>
                  </a:lnTo>
                  <a:lnTo>
                    <a:pt x="2597570" y="0"/>
                  </a:lnTo>
                  <a:lnTo>
                    <a:pt x="2833714" y="498079"/>
                  </a:lnTo>
                  <a:lnTo>
                    <a:pt x="0" y="4980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000" b="1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7467B69-5F40-4248-90BD-15CE5F84CF23}"/>
                </a:ext>
              </a:extLst>
            </p:cNvPr>
            <p:cNvSpPr/>
            <p:nvPr/>
          </p:nvSpPr>
          <p:spPr>
            <a:xfrm>
              <a:off x="4973524" y="4214830"/>
              <a:ext cx="2238903" cy="456915"/>
            </a:xfrm>
            <a:custGeom>
              <a:avLst/>
              <a:gdLst>
                <a:gd name="connsiteX0" fmla="*/ 0 w 3306000"/>
                <a:gd name="connsiteY0" fmla="*/ 498079 h 498079"/>
                <a:gd name="connsiteX1" fmla="*/ 236144 w 3306000"/>
                <a:gd name="connsiteY1" fmla="*/ 0 h 498079"/>
                <a:gd name="connsiteX2" fmla="*/ 3069856 w 3306000"/>
                <a:gd name="connsiteY2" fmla="*/ 0 h 498079"/>
                <a:gd name="connsiteX3" fmla="*/ 3306000 w 3306000"/>
                <a:gd name="connsiteY3" fmla="*/ 498079 h 498079"/>
                <a:gd name="connsiteX4" fmla="*/ 0 w 3306000"/>
                <a:gd name="connsiteY4" fmla="*/ 498079 h 498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6000" h="498079">
                  <a:moveTo>
                    <a:pt x="0" y="498079"/>
                  </a:moveTo>
                  <a:lnTo>
                    <a:pt x="236144" y="0"/>
                  </a:lnTo>
                  <a:lnTo>
                    <a:pt x="3069856" y="0"/>
                  </a:lnTo>
                  <a:lnTo>
                    <a:pt x="3306000" y="498079"/>
                  </a:lnTo>
                  <a:lnTo>
                    <a:pt x="0" y="49807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17920" tIns="39370" rIns="617920" bIns="39370" numCol="1" spcCol="1270" anchor="ctr" anchorCtr="0">
              <a:noAutofit/>
            </a:bodyPr>
            <a:lstStyle/>
            <a:p>
              <a:pPr marL="0" lvl="0" indent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100" kern="1200"/>
            </a:p>
          </p:txBody>
        </p:sp>
        <p:sp>
          <p:nvSpPr>
            <p:cNvPr id="96" name="Trapezoid 95">
              <a:extLst>
                <a:ext uri="{FF2B5EF4-FFF2-40B4-BE49-F238E27FC236}">
                  <a16:creationId xmlns:a16="http://schemas.microsoft.com/office/drawing/2014/main" id="{71A6A63F-94DA-4F1D-B457-B7FDBB76C0E7}"/>
                </a:ext>
              </a:extLst>
            </p:cNvPr>
            <p:cNvSpPr/>
            <p:nvPr/>
          </p:nvSpPr>
          <p:spPr>
            <a:xfrm>
              <a:off x="4719638" y="4671744"/>
              <a:ext cx="2738438" cy="665432"/>
            </a:xfrm>
            <a:prstGeom prst="trapezoid">
              <a:avLst>
                <a:gd name="adj" fmla="val 3496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000" b="1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98" name="Rounded Rectangle 14">
            <a:extLst>
              <a:ext uri="{FF2B5EF4-FFF2-40B4-BE49-F238E27FC236}">
                <a16:creationId xmlns:a16="http://schemas.microsoft.com/office/drawing/2014/main" id="{C704AD75-D7A8-4C94-8441-321665DAA828}"/>
              </a:ext>
            </a:extLst>
          </p:cNvPr>
          <p:cNvSpPr/>
          <p:nvPr/>
        </p:nvSpPr>
        <p:spPr bwMode="auto">
          <a:xfrm>
            <a:off x="501273" y="5437601"/>
            <a:ext cx="11195427" cy="49077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1600" b="1">
                <a:solidFill>
                  <a:srgbClr val="FFFFFF"/>
                </a:solidFill>
                <a:latin typeface="+mj-lt"/>
                <a:cs typeface="Arial" charset="0"/>
              </a:rPr>
              <a:t>Minimal technical setup, rapid go-live, managed by users through ACI’s Control Center</a:t>
            </a:r>
          </a:p>
        </p:txBody>
      </p:sp>
    </p:spTree>
    <p:extLst>
      <p:ext uri="{BB962C8B-B14F-4D97-AF65-F5344CB8AC3E}">
        <p14:creationId xmlns:p14="http://schemas.microsoft.com/office/powerpoint/2010/main" val="185347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1B5686-675B-6540-ADC0-6E280035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B2D30-21BC-E64F-9CC1-B6B613E5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E3C9D365-4E7D-42BF-8A1A-D418E53B35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Pattern recognition, client-specific and sector models</a:t>
            </a:r>
            <a:endParaRPr lang="en-US"/>
          </a:p>
        </p:txBody>
      </p:sp>
      <p:sp>
        <p:nvSpPr>
          <p:cNvPr id="42" name="Title 4">
            <a:extLst>
              <a:ext uri="{FF2B5EF4-FFF2-40B4-BE49-F238E27FC236}">
                <a16:creationId xmlns:a16="http://schemas.microsoft.com/office/drawing/2014/main" id="{19881C20-E2D6-4F4A-963E-FE938F58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 1 – Machine Learning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B8D5AA26-AE60-4F10-921F-9540E646DF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1" y="761"/>
            <a:ext cx="12191999" cy="2627375"/>
          </a:xfrm>
          <a:prstGeom prst="rect">
            <a:avLst/>
          </a:prstGeom>
        </p:spPr>
      </p:pic>
      <p:sp>
        <p:nvSpPr>
          <p:cNvPr id="79" name="Blue Fade">
            <a:extLst>
              <a:ext uri="{FF2B5EF4-FFF2-40B4-BE49-F238E27FC236}">
                <a16:creationId xmlns:a16="http://schemas.microsoft.com/office/drawing/2014/main" id="{E8391574-1B48-4ACE-BC3E-D5292ACBC61C}"/>
              </a:ext>
            </a:extLst>
          </p:cNvPr>
          <p:cNvSpPr/>
          <p:nvPr/>
        </p:nvSpPr>
        <p:spPr>
          <a:xfrm>
            <a:off x="0" y="2"/>
            <a:ext cx="12191999" cy="2628898"/>
          </a:xfrm>
          <a:prstGeom prst="rect">
            <a:avLst/>
          </a:prstGeom>
          <a:gradFill>
            <a:gsLst>
              <a:gs pos="0">
                <a:srgbClr val="205A88">
                  <a:alpha val="90000"/>
                </a:srgbClr>
              </a:gs>
              <a:gs pos="72000">
                <a:srgbClr val="0A86C9">
                  <a:alpha val="8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ihandform 18">
            <a:extLst>
              <a:ext uri="{FF2B5EF4-FFF2-40B4-BE49-F238E27FC236}">
                <a16:creationId xmlns:a16="http://schemas.microsoft.com/office/drawing/2014/main" id="{53442EF4-3EDA-4935-B97F-CD4FD281418A}"/>
              </a:ext>
            </a:extLst>
          </p:cNvPr>
          <p:cNvSpPr/>
          <p:nvPr/>
        </p:nvSpPr>
        <p:spPr>
          <a:xfrm>
            <a:off x="0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itle 3">
            <a:extLst>
              <a:ext uri="{FF2B5EF4-FFF2-40B4-BE49-F238E27FC236}">
                <a16:creationId xmlns:a16="http://schemas.microsoft.com/office/drawing/2014/main" id="{02249D99-40FC-4C7A-9647-27703E34ED15}"/>
              </a:ext>
            </a:extLst>
          </p:cNvPr>
          <p:cNvSpPr txBox="1">
            <a:spLocks/>
          </p:cNvSpPr>
          <p:nvPr/>
        </p:nvSpPr>
        <p:spPr>
          <a:xfrm>
            <a:off x="546100" y="580829"/>
            <a:ext cx="10807700" cy="54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none" baseline="0">
                <a:solidFill>
                  <a:srgbClr val="0A86C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Layer 1 – Machine Learning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90" name="Text Placeholder 1">
            <a:extLst>
              <a:ext uri="{FF2B5EF4-FFF2-40B4-BE49-F238E27FC236}">
                <a16:creationId xmlns:a16="http://schemas.microsoft.com/office/drawing/2014/main" id="{0EA9C5C4-9F04-4B16-997B-3669E0ED34EB}"/>
              </a:ext>
            </a:extLst>
          </p:cNvPr>
          <p:cNvSpPr txBox="1">
            <a:spLocks/>
          </p:cNvSpPr>
          <p:nvPr/>
        </p:nvSpPr>
        <p:spPr>
          <a:xfrm>
            <a:off x="546100" y="1210220"/>
            <a:ext cx="10807700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  <a:lvl2pPr marL="359991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539987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719982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899978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Pattern recognition, client-specific and sector models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1543BFF-1CAA-4350-8FE5-2082EDC5AA76}"/>
              </a:ext>
            </a:extLst>
          </p:cNvPr>
          <p:cNvSpPr/>
          <p:nvPr/>
        </p:nvSpPr>
        <p:spPr>
          <a:xfrm>
            <a:off x="560960" y="3436389"/>
            <a:ext cx="2286000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GB" sz="1600" b="1">
                <a:solidFill>
                  <a:schemeClr val="accent1"/>
                </a:solidFill>
              </a:rPr>
              <a:t>120 years of data science experience across an eight-</a:t>
            </a:r>
            <a:br>
              <a:rPr lang="en-GB" sz="1600" b="1">
                <a:solidFill>
                  <a:schemeClr val="accent1"/>
                </a:solidFill>
              </a:rPr>
            </a:br>
            <a:r>
              <a:rPr lang="en-GB" sz="1600" b="1">
                <a:solidFill>
                  <a:schemeClr val="accent1"/>
                </a:solidFill>
              </a:rPr>
              <a:t>person team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933631F-587B-4858-9D76-52EF965D6DB9}"/>
              </a:ext>
            </a:extLst>
          </p:cNvPr>
          <p:cNvSpPr/>
          <p:nvPr/>
        </p:nvSpPr>
        <p:spPr>
          <a:xfrm>
            <a:off x="3479436" y="3436389"/>
            <a:ext cx="2286000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GB" sz="1600" b="1">
                <a:solidFill>
                  <a:schemeClr val="accent1"/>
                </a:solidFill>
              </a:rPr>
              <a:t>General, sector-specific and</a:t>
            </a:r>
            <a:br>
              <a:rPr lang="en-GB" sz="1600" b="1"/>
            </a:br>
            <a:r>
              <a:rPr lang="en-GB" sz="1600" b="1">
                <a:solidFill>
                  <a:schemeClr val="accent1"/>
                </a:solidFill>
              </a:rPr>
              <a:t>bespoke models</a:t>
            </a:r>
            <a:endParaRPr lang="en-GB" sz="1400" b="1">
              <a:solidFill>
                <a:schemeClr val="accent1"/>
              </a:solidFill>
            </a:endParaRPr>
          </a:p>
          <a:p>
            <a:pPr algn="ctr">
              <a:spcBef>
                <a:spcPts val="400"/>
              </a:spcBef>
              <a:defRPr/>
            </a:pPr>
            <a:endParaRPr lang="en-GB" sz="1400" b="1">
              <a:solidFill>
                <a:schemeClr val="accent1"/>
              </a:solidFill>
              <a:cs typeface="Arial"/>
            </a:endParaRPr>
          </a:p>
          <a:p>
            <a:pPr marL="182880" indent="-182880" defTabSz="914400">
              <a:spcBef>
                <a:spcPts val="800"/>
              </a:spcBef>
              <a:buClr>
                <a:srgbClr val="0A86C9"/>
              </a:buClr>
              <a:buFont typeface="Arial" pitchFamily="34" charset="0"/>
              <a:buChar char="•"/>
              <a:defRPr/>
            </a:pPr>
            <a:endParaRPr lang="en-GB" sz="1400" b="1">
              <a:solidFill>
                <a:schemeClr val="accent1"/>
              </a:solidFill>
              <a:cs typeface="Arial"/>
            </a:endParaRPr>
          </a:p>
          <a:p>
            <a:pPr marL="285750" indent="-285750" defTabSz="914400">
              <a:spcBef>
                <a:spcPts val="800"/>
              </a:spcBef>
              <a:buClr>
                <a:srgbClr val="0A86C9"/>
              </a:buClr>
              <a:buFont typeface="Arial"/>
              <a:buChar char="•"/>
              <a:defRPr/>
            </a:pPr>
            <a:r>
              <a:rPr lang="en-GB" sz="1400" b="1">
                <a:solidFill>
                  <a:schemeClr val="tx2"/>
                </a:solidFill>
              </a:rPr>
              <a:t>7:1</a:t>
            </a:r>
            <a:r>
              <a:rPr lang="en-GB" sz="1400">
                <a:solidFill>
                  <a:schemeClr val="tx2"/>
                </a:solidFill>
              </a:rPr>
              <a:t> false positive rate using sector model alone</a:t>
            </a:r>
            <a:endParaRPr lang="en-GB" sz="1400">
              <a:solidFill>
                <a:schemeClr val="tx2"/>
              </a:solidFill>
              <a:cs typeface="Arial"/>
            </a:endParaRPr>
          </a:p>
          <a:p>
            <a:pPr marL="285750" indent="-285750" defTabSz="914400">
              <a:spcBef>
                <a:spcPts val="800"/>
              </a:spcBef>
              <a:buClr>
                <a:srgbClr val="0A86C9"/>
              </a:buClr>
              <a:buFont typeface="Arial"/>
              <a:buChar char="•"/>
              <a:defRPr/>
            </a:pPr>
            <a:r>
              <a:rPr lang="en-GB" sz="1400" b="1">
                <a:solidFill>
                  <a:schemeClr val="tx2"/>
                </a:solidFill>
              </a:rPr>
              <a:t>60% </a:t>
            </a:r>
            <a:r>
              <a:rPr lang="en-GB" sz="1400">
                <a:solidFill>
                  <a:schemeClr val="tx2"/>
                </a:solidFill>
              </a:rPr>
              <a:t>of $ fraud losses alerted</a:t>
            </a:r>
            <a:endParaRPr lang="en-GB" sz="1400" b="1">
              <a:solidFill>
                <a:schemeClr val="tx2"/>
              </a:solidFill>
              <a:cs typeface="Arial" panose="020B060402020202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7173491-2758-48AB-9E36-B7499C2C09CB}"/>
              </a:ext>
            </a:extLst>
          </p:cNvPr>
          <p:cNvSpPr/>
          <p:nvPr/>
        </p:nvSpPr>
        <p:spPr>
          <a:xfrm>
            <a:off x="6397911" y="3436389"/>
            <a:ext cx="2286000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GB" sz="1600" b="1">
                <a:solidFill>
                  <a:schemeClr val="accent1"/>
                </a:solidFill>
              </a:rPr>
              <a:t>Proactive learning models – currently in the process of being patented </a:t>
            </a:r>
            <a:endParaRPr lang="en-GB" sz="1600" b="1">
              <a:solidFill>
                <a:schemeClr val="accent1"/>
              </a:solidFill>
              <a:cs typeface="Arial"/>
            </a:endParaRPr>
          </a:p>
          <a:p>
            <a:pPr algn="ctr">
              <a:spcBef>
                <a:spcPts val="400"/>
              </a:spcBef>
              <a:defRPr/>
            </a:pPr>
            <a:endParaRPr lang="en-GB" sz="1600" b="1">
              <a:solidFill>
                <a:schemeClr val="accent1"/>
              </a:solidFill>
              <a:cs typeface="Arial"/>
            </a:endParaRPr>
          </a:p>
          <a:p>
            <a:pPr marL="285750" indent="-285750">
              <a:spcBef>
                <a:spcPts val="400"/>
              </a:spcBef>
              <a:buFont typeface="Arial"/>
              <a:buChar char="•"/>
              <a:defRPr/>
            </a:pPr>
            <a:endParaRPr lang="en-GB" sz="1400">
              <a:solidFill>
                <a:schemeClr val="accent1"/>
              </a:solidFill>
              <a:cs typeface="Arial"/>
            </a:endParaRPr>
          </a:p>
          <a:p>
            <a:pPr marL="285750" indent="-285750">
              <a:spcBef>
                <a:spcPts val="400"/>
              </a:spcBef>
              <a:buFont typeface="Arial"/>
              <a:buChar char="•"/>
              <a:defRPr/>
            </a:pPr>
            <a:r>
              <a:rPr lang="en-GB" sz="1400">
                <a:solidFill>
                  <a:schemeClr val="tx2"/>
                </a:solidFill>
                <a:cs typeface="Arial"/>
              </a:rPr>
              <a:t>POC successfully tested in 2019, on target for 2020 release</a:t>
            </a:r>
            <a:endParaRPr lang="en-GB">
              <a:solidFill>
                <a:schemeClr val="tx2"/>
              </a:solidFill>
              <a:cs typeface="Arial" panose="020B0604020202020204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2A28F98-E5EA-4CC7-BF61-6A4A2A61DBDF}"/>
              </a:ext>
            </a:extLst>
          </p:cNvPr>
          <p:cNvGrpSpPr/>
          <p:nvPr/>
        </p:nvGrpSpPr>
        <p:grpSpPr>
          <a:xfrm>
            <a:off x="4041691" y="2044077"/>
            <a:ext cx="1161489" cy="1182327"/>
            <a:chOff x="1151868" y="2268688"/>
            <a:chExt cx="1161489" cy="118232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4D25222-27E7-449D-A2BA-FBA47396D751}"/>
                </a:ext>
              </a:extLst>
            </p:cNvPr>
            <p:cNvSpPr/>
            <p:nvPr/>
          </p:nvSpPr>
          <p:spPr>
            <a:xfrm>
              <a:off x="1151868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3" name="Graphic 62">
              <a:extLst>
                <a:ext uri="{FF2B5EF4-FFF2-40B4-BE49-F238E27FC236}">
                  <a16:creationId xmlns:a16="http://schemas.microsoft.com/office/drawing/2014/main" id="{5E05ED7B-5E07-4428-913B-A609E1D2F0B0}"/>
                </a:ext>
              </a:extLst>
            </p:cNvPr>
            <p:cNvSpPr/>
            <p:nvPr/>
          </p:nvSpPr>
          <p:spPr>
            <a:xfrm>
              <a:off x="1387119" y="2559029"/>
              <a:ext cx="660422" cy="660422"/>
            </a:xfrm>
            <a:custGeom>
              <a:avLst/>
              <a:gdLst>
                <a:gd name="connsiteX0" fmla="*/ 788920 w 809625"/>
                <a:gd name="connsiteY0" fmla="*/ 476293 h 809625"/>
                <a:gd name="connsiteX1" fmla="*/ 654208 w 809625"/>
                <a:gd name="connsiteY1" fmla="*/ 476293 h 809625"/>
                <a:gd name="connsiteX2" fmla="*/ 644226 w 809625"/>
                <a:gd name="connsiteY2" fmla="*/ 488209 h 809625"/>
                <a:gd name="connsiteX3" fmla="*/ 514848 w 809625"/>
                <a:gd name="connsiteY3" fmla="*/ 422286 h 809625"/>
                <a:gd name="connsiteX4" fmla="*/ 501141 w 809625"/>
                <a:gd name="connsiteY4" fmla="*/ 335875 h 809625"/>
                <a:gd name="connsiteX5" fmla="*/ 603849 w 809625"/>
                <a:gd name="connsiteY5" fmla="*/ 233167 h 809625"/>
                <a:gd name="connsiteX6" fmla="*/ 727617 w 809625"/>
                <a:gd name="connsiteY6" fmla="*/ 223909 h 809625"/>
                <a:gd name="connsiteX7" fmla="*/ 727617 w 809625"/>
                <a:gd name="connsiteY7" fmla="*/ 89197 h 809625"/>
                <a:gd name="connsiteX8" fmla="*/ 592905 w 809625"/>
                <a:gd name="connsiteY8" fmla="*/ 89197 h 809625"/>
                <a:gd name="connsiteX9" fmla="*/ 583637 w 809625"/>
                <a:gd name="connsiteY9" fmla="*/ 212965 h 809625"/>
                <a:gd name="connsiteX10" fmla="*/ 480939 w 809625"/>
                <a:gd name="connsiteY10" fmla="*/ 315682 h 809625"/>
                <a:gd name="connsiteX11" fmla="*/ 394528 w 809625"/>
                <a:gd name="connsiteY11" fmla="*/ 301976 h 809625"/>
                <a:gd name="connsiteX12" fmla="*/ 328605 w 809625"/>
                <a:gd name="connsiteY12" fmla="*/ 172588 h 809625"/>
                <a:gd name="connsiteX13" fmla="*/ 340521 w 809625"/>
                <a:gd name="connsiteY13" fmla="*/ 162606 h 809625"/>
                <a:gd name="connsiteX14" fmla="*/ 340540 w 809625"/>
                <a:gd name="connsiteY14" fmla="*/ 27903 h 809625"/>
                <a:gd name="connsiteX15" fmla="*/ 205819 w 809625"/>
                <a:gd name="connsiteY15" fmla="*/ 27903 h 809625"/>
                <a:gd name="connsiteX16" fmla="*/ 205819 w 809625"/>
                <a:gd name="connsiteY16" fmla="*/ 162616 h 809625"/>
                <a:gd name="connsiteX17" fmla="*/ 303164 w 809625"/>
                <a:gd name="connsiteY17" fmla="*/ 185590 h 809625"/>
                <a:gd name="connsiteX18" fmla="*/ 369087 w 809625"/>
                <a:gd name="connsiteY18" fmla="*/ 314987 h 809625"/>
                <a:gd name="connsiteX19" fmla="*/ 357190 w 809625"/>
                <a:gd name="connsiteY19" fmla="*/ 324960 h 809625"/>
                <a:gd name="connsiteX20" fmla="*/ 329301 w 809625"/>
                <a:gd name="connsiteY20" fmla="*/ 392921 h 809625"/>
                <a:gd name="connsiteX21" fmla="*/ 185978 w 809625"/>
                <a:gd name="connsiteY21" fmla="*/ 415628 h 809625"/>
                <a:gd name="connsiteX22" fmla="*/ 162604 w 809625"/>
                <a:gd name="connsiteY22" fmla="*/ 377119 h 809625"/>
                <a:gd name="connsiteX23" fmla="*/ 27901 w 809625"/>
                <a:gd name="connsiteY23" fmla="*/ 377119 h 809625"/>
                <a:gd name="connsiteX24" fmla="*/ 27892 w 809625"/>
                <a:gd name="connsiteY24" fmla="*/ 511802 h 809625"/>
                <a:gd name="connsiteX25" fmla="*/ 162604 w 809625"/>
                <a:gd name="connsiteY25" fmla="*/ 511802 h 809625"/>
                <a:gd name="connsiteX26" fmla="*/ 190483 w 809625"/>
                <a:gd name="connsiteY26" fmla="*/ 443822 h 809625"/>
                <a:gd name="connsiteX27" fmla="*/ 333806 w 809625"/>
                <a:gd name="connsiteY27" fmla="*/ 421115 h 809625"/>
                <a:gd name="connsiteX28" fmla="*/ 357190 w 809625"/>
                <a:gd name="connsiteY28" fmla="*/ 459634 h 809625"/>
                <a:gd name="connsiteX29" fmla="*/ 395680 w 809625"/>
                <a:gd name="connsiteY29" fmla="*/ 483008 h 809625"/>
                <a:gd name="connsiteX30" fmla="*/ 372982 w 809625"/>
                <a:gd name="connsiteY30" fmla="*/ 626340 h 809625"/>
                <a:gd name="connsiteX31" fmla="*/ 305021 w 809625"/>
                <a:gd name="connsiteY31" fmla="*/ 654210 h 809625"/>
                <a:gd name="connsiteX32" fmla="*/ 305021 w 809625"/>
                <a:gd name="connsiteY32" fmla="*/ 788922 h 809625"/>
                <a:gd name="connsiteX33" fmla="*/ 439724 w 809625"/>
                <a:gd name="connsiteY33" fmla="*/ 788922 h 809625"/>
                <a:gd name="connsiteX34" fmla="*/ 439734 w 809625"/>
                <a:gd name="connsiteY34" fmla="*/ 654220 h 809625"/>
                <a:gd name="connsiteX35" fmla="*/ 401205 w 809625"/>
                <a:gd name="connsiteY35" fmla="*/ 630846 h 809625"/>
                <a:gd name="connsiteX36" fmla="*/ 423903 w 809625"/>
                <a:gd name="connsiteY36" fmla="*/ 487532 h 809625"/>
                <a:gd name="connsiteX37" fmla="*/ 491892 w 809625"/>
                <a:gd name="connsiteY37" fmla="*/ 459662 h 809625"/>
                <a:gd name="connsiteX38" fmla="*/ 501875 w 809625"/>
                <a:gd name="connsiteY38" fmla="*/ 447756 h 809625"/>
                <a:gd name="connsiteX39" fmla="*/ 631243 w 809625"/>
                <a:gd name="connsiteY39" fmla="*/ 513678 h 809625"/>
                <a:gd name="connsiteX40" fmla="*/ 654227 w 809625"/>
                <a:gd name="connsiteY40" fmla="*/ 611015 h 809625"/>
                <a:gd name="connsiteX41" fmla="*/ 788930 w 809625"/>
                <a:gd name="connsiteY41" fmla="*/ 611015 h 809625"/>
                <a:gd name="connsiteX42" fmla="*/ 788920 w 809625"/>
                <a:gd name="connsiteY42" fmla="*/ 476293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9625" h="809625">
                  <a:moveTo>
                    <a:pt x="788920" y="476293"/>
                  </a:moveTo>
                  <a:cubicBezTo>
                    <a:pt x="751715" y="439098"/>
                    <a:pt x="691413" y="439098"/>
                    <a:pt x="654208" y="476293"/>
                  </a:cubicBezTo>
                  <a:cubicBezTo>
                    <a:pt x="650465" y="480027"/>
                    <a:pt x="647217" y="484046"/>
                    <a:pt x="644226" y="488209"/>
                  </a:cubicBezTo>
                  <a:lnTo>
                    <a:pt x="514848" y="422286"/>
                  </a:lnTo>
                  <a:cubicBezTo>
                    <a:pt x="524382" y="393502"/>
                    <a:pt x="519801" y="361164"/>
                    <a:pt x="501141" y="335875"/>
                  </a:cubicBezTo>
                  <a:lnTo>
                    <a:pt x="603849" y="233167"/>
                  </a:lnTo>
                  <a:cubicBezTo>
                    <a:pt x="641130" y="260675"/>
                    <a:pt x="693861" y="257666"/>
                    <a:pt x="727617" y="223909"/>
                  </a:cubicBezTo>
                  <a:cubicBezTo>
                    <a:pt x="764812" y="186714"/>
                    <a:pt x="764812" y="126411"/>
                    <a:pt x="727617" y="89197"/>
                  </a:cubicBezTo>
                  <a:cubicBezTo>
                    <a:pt x="690413" y="52002"/>
                    <a:pt x="630100" y="52002"/>
                    <a:pt x="592905" y="89197"/>
                  </a:cubicBezTo>
                  <a:cubicBezTo>
                    <a:pt x="559148" y="122953"/>
                    <a:pt x="556139" y="175674"/>
                    <a:pt x="583637" y="212965"/>
                  </a:cubicBezTo>
                  <a:lnTo>
                    <a:pt x="480939" y="315682"/>
                  </a:lnTo>
                  <a:cubicBezTo>
                    <a:pt x="455640" y="297023"/>
                    <a:pt x="423303" y="292441"/>
                    <a:pt x="394528" y="301976"/>
                  </a:cubicBezTo>
                  <a:lnTo>
                    <a:pt x="328605" y="172588"/>
                  </a:lnTo>
                  <a:cubicBezTo>
                    <a:pt x="332768" y="169607"/>
                    <a:pt x="336778" y="166349"/>
                    <a:pt x="340521" y="162606"/>
                  </a:cubicBezTo>
                  <a:cubicBezTo>
                    <a:pt x="377716" y="125411"/>
                    <a:pt x="377716" y="65099"/>
                    <a:pt x="340540" y="27903"/>
                  </a:cubicBezTo>
                  <a:cubicBezTo>
                    <a:pt x="303326" y="-9301"/>
                    <a:pt x="243023" y="-9301"/>
                    <a:pt x="205819" y="27903"/>
                  </a:cubicBezTo>
                  <a:cubicBezTo>
                    <a:pt x="168604" y="65108"/>
                    <a:pt x="168604" y="125411"/>
                    <a:pt x="205819" y="162616"/>
                  </a:cubicBezTo>
                  <a:cubicBezTo>
                    <a:pt x="232155" y="188952"/>
                    <a:pt x="270046" y="196553"/>
                    <a:pt x="303164" y="185590"/>
                  </a:cubicBezTo>
                  <a:lnTo>
                    <a:pt x="369087" y="314987"/>
                  </a:lnTo>
                  <a:cubicBezTo>
                    <a:pt x="364934" y="317968"/>
                    <a:pt x="360924" y="321226"/>
                    <a:pt x="357190" y="324960"/>
                  </a:cubicBezTo>
                  <a:cubicBezTo>
                    <a:pt x="338416" y="343714"/>
                    <a:pt x="329158" y="368346"/>
                    <a:pt x="329301" y="392921"/>
                  </a:cubicBezTo>
                  <a:lnTo>
                    <a:pt x="185978" y="415628"/>
                  </a:lnTo>
                  <a:cubicBezTo>
                    <a:pt x="181511" y="401550"/>
                    <a:pt x="173776" y="388282"/>
                    <a:pt x="162604" y="377119"/>
                  </a:cubicBezTo>
                  <a:cubicBezTo>
                    <a:pt x="125409" y="339914"/>
                    <a:pt x="65115" y="339923"/>
                    <a:pt x="27901" y="377119"/>
                  </a:cubicBezTo>
                  <a:cubicBezTo>
                    <a:pt x="-9294" y="414314"/>
                    <a:pt x="-9304" y="474607"/>
                    <a:pt x="27892" y="511802"/>
                  </a:cubicBezTo>
                  <a:cubicBezTo>
                    <a:pt x="65106" y="549007"/>
                    <a:pt x="125399" y="549007"/>
                    <a:pt x="162604" y="511802"/>
                  </a:cubicBezTo>
                  <a:cubicBezTo>
                    <a:pt x="181368" y="493038"/>
                    <a:pt x="190636" y="468406"/>
                    <a:pt x="190483" y="443822"/>
                  </a:cubicBezTo>
                  <a:lnTo>
                    <a:pt x="333806" y="421115"/>
                  </a:lnTo>
                  <a:cubicBezTo>
                    <a:pt x="338273" y="435202"/>
                    <a:pt x="346017" y="448470"/>
                    <a:pt x="357190" y="459634"/>
                  </a:cubicBezTo>
                  <a:cubicBezTo>
                    <a:pt x="368353" y="470797"/>
                    <a:pt x="381602" y="478541"/>
                    <a:pt x="395680" y="483008"/>
                  </a:cubicBezTo>
                  <a:lnTo>
                    <a:pt x="372982" y="626340"/>
                  </a:lnTo>
                  <a:cubicBezTo>
                    <a:pt x="348408" y="626178"/>
                    <a:pt x="323776" y="635456"/>
                    <a:pt x="305021" y="654210"/>
                  </a:cubicBezTo>
                  <a:cubicBezTo>
                    <a:pt x="267826" y="691405"/>
                    <a:pt x="267826" y="751708"/>
                    <a:pt x="305021" y="788922"/>
                  </a:cubicBezTo>
                  <a:cubicBezTo>
                    <a:pt x="342226" y="826118"/>
                    <a:pt x="402519" y="826118"/>
                    <a:pt x="439724" y="788922"/>
                  </a:cubicBezTo>
                  <a:cubicBezTo>
                    <a:pt x="476929" y="751727"/>
                    <a:pt x="476929" y="691425"/>
                    <a:pt x="439734" y="654220"/>
                  </a:cubicBezTo>
                  <a:cubicBezTo>
                    <a:pt x="428561" y="643057"/>
                    <a:pt x="415292" y="635303"/>
                    <a:pt x="401205" y="630846"/>
                  </a:cubicBezTo>
                  <a:lnTo>
                    <a:pt x="423903" y="487532"/>
                  </a:lnTo>
                  <a:cubicBezTo>
                    <a:pt x="448487" y="487694"/>
                    <a:pt x="473128" y="478417"/>
                    <a:pt x="491892" y="459662"/>
                  </a:cubicBezTo>
                  <a:cubicBezTo>
                    <a:pt x="495626" y="455928"/>
                    <a:pt x="498874" y="451909"/>
                    <a:pt x="501875" y="447756"/>
                  </a:cubicBezTo>
                  <a:lnTo>
                    <a:pt x="631243" y="513678"/>
                  </a:lnTo>
                  <a:cubicBezTo>
                    <a:pt x="620289" y="546778"/>
                    <a:pt x="627881" y="584678"/>
                    <a:pt x="654227" y="611015"/>
                  </a:cubicBezTo>
                  <a:cubicBezTo>
                    <a:pt x="691422" y="648219"/>
                    <a:pt x="751715" y="648210"/>
                    <a:pt x="788930" y="611015"/>
                  </a:cubicBezTo>
                  <a:cubicBezTo>
                    <a:pt x="826106" y="573800"/>
                    <a:pt x="826106" y="513498"/>
                    <a:pt x="788920" y="4762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F1E74CA-8052-469C-A404-32BF6E5AA9D7}"/>
              </a:ext>
            </a:extLst>
          </p:cNvPr>
          <p:cNvGrpSpPr/>
          <p:nvPr/>
        </p:nvGrpSpPr>
        <p:grpSpPr>
          <a:xfrm>
            <a:off x="1123216" y="2034096"/>
            <a:ext cx="1161489" cy="1182327"/>
            <a:chOff x="4028469" y="2268688"/>
            <a:chExt cx="1161489" cy="118232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FAF8F77-17FB-42DD-BA6A-11675239A2D8}"/>
                </a:ext>
              </a:extLst>
            </p:cNvPr>
            <p:cNvSpPr/>
            <p:nvPr/>
          </p:nvSpPr>
          <p:spPr>
            <a:xfrm>
              <a:off x="4028469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6" name="Graphic 65">
              <a:extLst>
                <a:ext uri="{FF2B5EF4-FFF2-40B4-BE49-F238E27FC236}">
                  <a16:creationId xmlns:a16="http://schemas.microsoft.com/office/drawing/2014/main" id="{2E4B3928-B328-499A-9CDE-598C06806A3A}"/>
                </a:ext>
              </a:extLst>
            </p:cNvPr>
            <p:cNvSpPr/>
            <p:nvPr/>
          </p:nvSpPr>
          <p:spPr>
            <a:xfrm>
              <a:off x="4338159" y="2577649"/>
              <a:ext cx="352425" cy="352425"/>
            </a:xfrm>
            <a:custGeom>
              <a:avLst/>
              <a:gdLst>
                <a:gd name="connsiteX0" fmla="*/ 279473 w 352425"/>
                <a:gd name="connsiteY0" fmla="*/ 650844 h 352425"/>
                <a:gd name="connsiteX1" fmla="*/ 476831 w 352425"/>
                <a:gd name="connsiteY1" fmla="*/ 447142 h 352425"/>
                <a:gd name="connsiteX2" fmla="*/ 533572 w 352425"/>
                <a:gd name="connsiteY2" fmla="*/ 145466 h 352425"/>
                <a:gd name="connsiteX3" fmla="*/ 513483 w 352425"/>
                <a:gd name="connsiteY3" fmla="*/ 121501 h 352425"/>
                <a:gd name="connsiteX4" fmla="*/ 394364 w 352425"/>
                <a:gd name="connsiteY4" fmla="*/ 81677 h 352425"/>
                <a:gd name="connsiteX5" fmla="*/ 282997 w 352425"/>
                <a:gd name="connsiteY5" fmla="*/ 6258 h 352425"/>
                <a:gd name="connsiteX6" fmla="*/ 250927 w 352425"/>
                <a:gd name="connsiteY6" fmla="*/ 5906 h 352425"/>
                <a:gd name="connsiteX7" fmla="*/ 139208 w 352425"/>
                <a:gd name="connsiteY7" fmla="*/ 81677 h 352425"/>
                <a:gd name="connsiteX8" fmla="*/ 20793 w 352425"/>
                <a:gd name="connsiteY8" fmla="*/ 121149 h 352425"/>
                <a:gd name="connsiteX9" fmla="*/ 0 w 352425"/>
                <a:gd name="connsiteY9" fmla="*/ 145466 h 352425"/>
                <a:gd name="connsiteX10" fmla="*/ 56388 w 352425"/>
                <a:gd name="connsiteY10" fmla="*/ 447142 h 352425"/>
                <a:gd name="connsiteX11" fmla="*/ 253394 w 352425"/>
                <a:gd name="connsiteY11" fmla="*/ 650491 h 352425"/>
                <a:gd name="connsiteX12" fmla="*/ 279473 w 352425"/>
                <a:gd name="connsiteY12" fmla="*/ 650844 h 352425"/>
                <a:gd name="connsiteX13" fmla="*/ 275596 w 352425"/>
                <a:gd name="connsiteY13" fmla="*/ 383001 h 352425"/>
                <a:gd name="connsiteX14" fmla="*/ 241411 w 352425"/>
                <a:gd name="connsiteY14" fmla="*/ 383001 h 352425"/>
                <a:gd name="connsiteX15" fmla="*/ 177622 w 352425"/>
                <a:gd name="connsiteY15" fmla="*/ 319212 h 352425"/>
                <a:gd name="connsiteX16" fmla="*/ 177622 w 352425"/>
                <a:gd name="connsiteY16" fmla="*/ 285027 h 352425"/>
                <a:gd name="connsiteX17" fmla="*/ 211807 w 352425"/>
                <a:gd name="connsiteY17" fmla="*/ 285379 h 352425"/>
                <a:gd name="connsiteX18" fmla="*/ 258328 w 352425"/>
                <a:gd name="connsiteY18" fmla="*/ 331899 h 352425"/>
                <a:gd name="connsiteX19" fmla="*/ 347491 w 352425"/>
                <a:gd name="connsiteY19" fmla="*/ 242736 h 352425"/>
                <a:gd name="connsiteX20" fmla="*/ 381676 w 352425"/>
                <a:gd name="connsiteY20" fmla="*/ 242736 h 352425"/>
                <a:gd name="connsiteX21" fmla="*/ 381676 w 352425"/>
                <a:gd name="connsiteY21" fmla="*/ 276921 h 352425"/>
                <a:gd name="connsiteX22" fmla="*/ 275596 w 352425"/>
                <a:gd name="connsiteY22" fmla="*/ 383001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352425">
                  <a:moveTo>
                    <a:pt x="279473" y="650844"/>
                  </a:moveTo>
                  <a:cubicBezTo>
                    <a:pt x="373218" y="591989"/>
                    <a:pt x="436655" y="528552"/>
                    <a:pt x="476831" y="447142"/>
                  </a:cubicBezTo>
                  <a:cubicBezTo>
                    <a:pt x="517007" y="366789"/>
                    <a:pt x="533572" y="270225"/>
                    <a:pt x="533572" y="145466"/>
                  </a:cubicBezTo>
                  <a:cubicBezTo>
                    <a:pt x="533572" y="133836"/>
                    <a:pt x="525113" y="123616"/>
                    <a:pt x="513483" y="121501"/>
                  </a:cubicBezTo>
                  <a:cubicBezTo>
                    <a:pt x="470840" y="114100"/>
                    <a:pt x="431016" y="100003"/>
                    <a:pt x="394364" y="81677"/>
                  </a:cubicBezTo>
                  <a:cubicBezTo>
                    <a:pt x="353482" y="61237"/>
                    <a:pt x="316478" y="35510"/>
                    <a:pt x="282997" y="6258"/>
                  </a:cubicBezTo>
                  <a:cubicBezTo>
                    <a:pt x="273834" y="-1847"/>
                    <a:pt x="260090" y="-2200"/>
                    <a:pt x="250927" y="5906"/>
                  </a:cubicBezTo>
                  <a:cubicBezTo>
                    <a:pt x="217094" y="35157"/>
                    <a:pt x="179737" y="61237"/>
                    <a:pt x="139208" y="81677"/>
                  </a:cubicBezTo>
                  <a:cubicBezTo>
                    <a:pt x="102556" y="100003"/>
                    <a:pt x="63084" y="113748"/>
                    <a:pt x="20793" y="121149"/>
                  </a:cubicBezTo>
                  <a:cubicBezTo>
                    <a:pt x="9163" y="122911"/>
                    <a:pt x="0" y="133131"/>
                    <a:pt x="0" y="145466"/>
                  </a:cubicBezTo>
                  <a:cubicBezTo>
                    <a:pt x="0" y="270225"/>
                    <a:pt x="16564" y="366789"/>
                    <a:pt x="56388" y="447142"/>
                  </a:cubicBezTo>
                  <a:cubicBezTo>
                    <a:pt x="96917" y="528200"/>
                    <a:pt x="160001" y="591989"/>
                    <a:pt x="253394" y="650491"/>
                  </a:cubicBezTo>
                  <a:cubicBezTo>
                    <a:pt x="261147" y="655425"/>
                    <a:pt x="271367" y="655778"/>
                    <a:pt x="279473" y="650844"/>
                  </a:cubicBezTo>
                  <a:close/>
                  <a:moveTo>
                    <a:pt x="275596" y="383001"/>
                  </a:moveTo>
                  <a:cubicBezTo>
                    <a:pt x="266081" y="392516"/>
                    <a:pt x="250574" y="392516"/>
                    <a:pt x="241411" y="383001"/>
                  </a:cubicBezTo>
                  <a:lnTo>
                    <a:pt x="177622" y="319212"/>
                  </a:lnTo>
                  <a:cubicBezTo>
                    <a:pt x="168107" y="310049"/>
                    <a:pt x="168107" y="294542"/>
                    <a:pt x="177622" y="285027"/>
                  </a:cubicBezTo>
                  <a:cubicBezTo>
                    <a:pt x="187138" y="275864"/>
                    <a:pt x="202292" y="275864"/>
                    <a:pt x="211807" y="285379"/>
                  </a:cubicBezTo>
                  <a:lnTo>
                    <a:pt x="258328" y="331899"/>
                  </a:lnTo>
                  <a:lnTo>
                    <a:pt x="347491" y="242736"/>
                  </a:lnTo>
                  <a:cubicBezTo>
                    <a:pt x="356654" y="233220"/>
                    <a:pt x="372161" y="233220"/>
                    <a:pt x="381676" y="242736"/>
                  </a:cubicBezTo>
                  <a:cubicBezTo>
                    <a:pt x="390839" y="252251"/>
                    <a:pt x="391192" y="267405"/>
                    <a:pt x="381676" y="276921"/>
                  </a:cubicBezTo>
                  <a:lnTo>
                    <a:pt x="275596" y="383001"/>
                  </a:lnTo>
                  <a:close/>
                </a:path>
              </a:pathLst>
            </a:custGeom>
            <a:solidFill>
              <a:schemeClr val="accent1"/>
            </a:solidFill>
            <a:ln w="3524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C2DA28-B230-46DF-BC59-1614E7294382}"/>
              </a:ext>
            </a:extLst>
          </p:cNvPr>
          <p:cNvGrpSpPr/>
          <p:nvPr/>
        </p:nvGrpSpPr>
        <p:grpSpPr>
          <a:xfrm>
            <a:off x="6960166" y="2078726"/>
            <a:ext cx="1161489" cy="1182327"/>
            <a:chOff x="6969717" y="2268688"/>
            <a:chExt cx="1161489" cy="118232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4AF7FB8-0775-4A28-AED5-F877BAA0985B}"/>
                </a:ext>
              </a:extLst>
            </p:cNvPr>
            <p:cNvSpPr/>
            <p:nvPr/>
          </p:nvSpPr>
          <p:spPr>
            <a:xfrm>
              <a:off x="6969717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1" name="Graphic 68">
              <a:extLst>
                <a:ext uri="{FF2B5EF4-FFF2-40B4-BE49-F238E27FC236}">
                  <a16:creationId xmlns:a16="http://schemas.microsoft.com/office/drawing/2014/main" id="{6FC99A62-960A-4899-BFBB-9B4688127184}"/>
                </a:ext>
              </a:extLst>
            </p:cNvPr>
            <p:cNvSpPr/>
            <p:nvPr/>
          </p:nvSpPr>
          <p:spPr>
            <a:xfrm>
              <a:off x="7262102" y="2677838"/>
              <a:ext cx="505536" cy="515854"/>
            </a:xfrm>
            <a:custGeom>
              <a:avLst/>
              <a:gdLst>
                <a:gd name="connsiteX0" fmla="*/ 936360 w 933450"/>
                <a:gd name="connsiteY0" fmla="*/ 3287 h 952500"/>
                <a:gd name="connsiteX1" fmla="*/ 138 w 933450"/>
                <a:gd name="connsiteY1" fmla="*/ 389653 h 952500"/>
                <a:gd name="connsiteX2" fmla="*/ 408763 w 933450"/>
                <a:gd name="connsiteY2" fmla="*/ 549629 h 952500"/>
                <a:gd name="connsiteX3" fmla="*/ 582902 w 933450"/>
                <a:gd name="connsiteY3" fmla="*/ 952423 h 952500"/>
                <a:gd name="connsiteX4" fmla="*/ 936360 w 933450"/>
                <a:gd name="connsiteY4" fmla="*/ 3287 h 952500"/>
                <a:gd name="connsiteX5" fmla="*/ 936360 w 933450"/>
                <a:gd name="connsiteY5" fmla="*/ 3287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3450" h="952500">
                  <a:moveTo>
                    <a:pt x="936360" y="3287"/>
                  </a:moveTo>
                  <a:cubicBezTo>
                    <a:pt x="893123" y="-38466"/>
                    <a:pt x="-12836" y="330198"/>
                    <a:pt x="138" y="389653"/>
                  </a:cubicBezTo>
                  <a:cubicBezTo>
                    <a:pt x="13112" y="449109"/>
                    <a:pt x="324572" y="468326"/>
                    <a:pt x="408763" y="549629"/>
                  </a:cubicBezTo>
                  <a:cubicBezTo>
                    <a:pt x="492956" y="630932"/>
                    <a:pt x="523031" y="941531"/>
                    <a:pt x="582902" y="952423"/>
                  </a:cubicBezTo>
                  <a:cubicBezTo>
                    <a:pt x="641597" y="962177"/>
                    <a:pt x="979599" y="45040"/>
                    <a:pt x="936360" y="3287"/>
                  </a:cubicBezTo>
                  <a:lnTo>
                    <a:pt x="936360" y="328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CDBBD99-7AAA-4B75-9928-80A0E2B3FBAE}"/>
              </a:ext>
            </a:extLst>
          </p:cNvPr>
          <p:cNvGrpSpPr/>
          <p:nvPr/>
        </p:nvGrpSpPr>
        <p:grpSpPr>
          <a:xfrm>
            <a:off x="9878642" y="2078726"/>
            <a:ext cx="1161489" cy="1182327"/>
            <a:chOff x="9878642" y="2268688"/>
            <a:chExt cx="1161489" cy="1182327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6859A7A-8064-4157-BA3D-AB2DEB56CA90}"/>
                </a:ext>
              </a:extLst>
            </p:cNvPr>
            <p:cNvSpPr/>
            <p:nvPr/>
          </p:nvSpPr>
          <p:spPr>
            <a:xfrm>
              <a:off x="9878642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124CE8E-F757-4A8E-9519-6FD83B84BAA1}"/>
                </a:ext>
              </a:extLst>
            </p:cNvPr>
            <p:cNvGrpSpPr/>
            <p:nvPr/>
          </p:nvGrpSpPr>
          <p:grpSpPr>
            <a:xfrm>
              <a:off x="10150137" y="2582802"/>
              <a:ext cx="669168" cy="554098"/>
              <a:chOff x="9912221" y="2384890"/>
              <a:chExt cx="832199" cy="689096"/>
            </a:xfrm>
            <a:solidFill>
              <a:schemeClr val="accent1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7C08E44-7817-4930-82EF-74CCCE8457F9}"/>
                  </a:ext>
                </a:extLst>
              </p:cNvPr>
              <p:cNvSpPr/>
              <p:nvPr/>
            </p:nvSpPr>
            <p:spPr>
              <a:xfrm>
                <a:off x="9912221" y="2673936"/>
                <a:ext cx="523875" cy="400050"/>
              </a:xfrm>
              <a:custGeom>
                <a:avLst/>
                <a:gdLst>
                  <a:gd name="connsiteX0" fmla="*/ 530492 w 523875"/>
                  <a:gd name="connsiteY0" fmla="*/ 160955 h 400050"/>
                  <a:gd name="connsiteX1" fmla="*/ 474920 w 523875"/>
                  <a:gd name="connsiteY1" fmla="*/ 65700 h 400050"/>
                  <a:gd name="connsiteX2" fmla="*/ 322509 w 523875"/>
                  <a:gd name="connsiteY2" fmla="*/ 154615 h 400050"/>
                  <a:gd name="connsiteX3" fmla="*/ 232309 w 523875"/>
                  <a:gd name="connsiteY3" fmla="*/ 0 h 400050"/>
                  <a:gd name="connsiteX4" fmla="*/ 116154 w 523875"/>
                  <a:gd name="connsiteY4" fmla="*/ 203300 h 400050"/>
                  <a:gd name="connsiteX5" fmla="*/ 0 w 523875"/>
                  <a:gd name="connsiteY5" fmla="*/ 406600 h 400050"/>
                  <a:gd name="connsiteX6" fmla="*/ 234140 w 523875"/>
                  <a:gd name="connsiteY6" fmla="*/ 405543 h 400050"/>
                  <a:gd name="connsiteX7" fmla="*/ 468281 w 523875"/>
                  <a:gd name="connsiteY7" fmla="*/ 404486 h 400050"/>
                  <a:gd name="connsiteX8" fmla="*/ 378081 w 523875"/>
                  <a:gd name="connsiteY8" fmla="*/ 249871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3875" h="400050">
                    <a:moveTo>
                      <a:pt x="530492" y="160955"/>
                    </a:moveTo>
                    <a:lnTo>
                      <a:pt x="474920" y="65700"/>
                    </a:lnTo>
                    <a:lnTo>
                      <a:pt x="322509" y="154615"/>
                    </a:lnTo>
                    <a:lnTo>
                      <a:pt x="232309" y="0"/>
                    </a:lnTo>
                    <a:lnTo>
                      <a:pt x="116154" y="203300"/>
                    </a:lnTo>
                    <a:lnTo>
                      <a:pt x="0" y="406600"/>
                    </a:lnTo>
                    <a:lnTo>
                      <a:pt x="234140" y="405543"/>
                    </a:lnTo>
                    <a:lnTo>
                      <a:pt x="468281" y="404486"/>
                    </a:lnTo>
                    <a:lnTo>
                      <a:pt x="378081" y="24987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BDA31A8-46F2-40FF-A65B-7B917485882A}"/>
                  </a:ext>
                </a:extLst>
              </p:cNvPr>
              <p:cNvSpPr/>
              <p:nvPr/>
            </p:nvSpPr>
            <p:spPr>
              <a:xfrm>
                <a:off x="10211020" y="2384890"/>
                <a:ext cx="533400" cy="400050"/>
              </a:xfrm>
              <a:custGeom>
                <a:avLst/>
                <a:gdLst>
                  <a:gd name="connsiteX0" fmla="*/ 54174 w 533400"/>
                  <a:gd name="connsiteY0" fmla="*/ 338653 h 400050"/>
                  <a:gd name="connsiteX1" fmla="*/ 0 w 533400"/>
                  <a:gd name="connsiteY1" fmla="*/ 242594 h 400050"/>
                  <a:gd name="connsiteX2" fmla="*/ 153693 w 533400"/>
                  <a:gd name="connsiteY2" fmla="*/ 155915 h 400050"/>
                  <a:gd name="connsiteX3" fmla="*/ 65759 w 533400"/>
                  <a:gd name="connsiteY3" fmla="*/ 0 h 400050"/>
                  <a:gd name="connsiteX4" fmla="*/ 299890 w 533400"/>
                  <a:gd name="connsiteY4" fmla="*/ 2360 h 400050"/>
                  <a:gd name="connsiteX5" fmla="*/ 534021 w 533400"/>
                  <a:gd name="connsiteY5" fmla="*/ 4722 h 400050"/>
                  <a:gd name="connsiteX6" fmla="*/ 414911 w 533400"/>
                  <a:gd name="connsiteY6" fmla="*/ 206304 h 400050"/>
                  <a:gd name="connsiteX7" fmla="*/ 295801 w 533400"/>
                  <a:gd name="connsiteY7" fmla="*/ 407887 h 400050"/>
                  <a:gd name="connsiteX8" fmla="*/ 207868 w 533400"/>
                  <a:gd name="connsiteY8" fmla="*/ 251972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400050">
                    <a:moveTo>
                      <a:pt x="54174" y="338653"/>
                    </a:moveTo>
                    <a:lnTo>
                      <a:pt x="0" y="242594"/>
                    </a:lnTo>
                    <a:lnTo>
                      <a:pt x="153693" y="155915"/>
                    </a:lnTo>
                    <a:lnTo>
                      <a:pt x="65759" y="0"/>
                    </a:lnTo>
                    <a:lnTo>
                      <a:pt x="299890" y="2360"/>
                    </a:lnTo>
                    <a:lnTo>
                      <a:pt x="534021" y="4722"/>
                    </a:lnTo>
                    <a:lnTo>
                      <a:pt x="414911" y="206304"/>
                    </a:lnTo>
                    <a:lnTo>
                      <a:pt x="295801" y="407887"/>
                    </a:lnTo>
                    <a:lnTo>
                      <a:pt x="207868" y="2519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315E1B6A-C5B4-400A-844B-290D0E240607}"/>
              </a:ext>
            </a:extLst>
          </p:cNvPr>
          <p:cNvSpPr/>
          <p:nvPr/>
        </p:nvSpPr>
        <p:spPr>
          <a:xfrm>
            <a:off x="9316385" y="3436389"/>
            <a:ext cx="2286000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GB" sz="1600" b="1">
                <a:solidFill>
                  <a:schemeClr val="accent1"/>
                </a:solidFill>
              </a:rPr>
              <a:t>More than</a:t>
            </a:r>
            <a:br>
              <a:rPr lang="en-GB" sz="1600" b="1"/>
            </a:br>
            <a:r>
              <a:rPr lang="en-GB" sz="1600" b="1">
                <a:solidFill>
                  <a:schemeClr val="accent1"/>
                </a:solidFill>
              </a:rPr>
              <a:t>1,000 customers </a:t>
            </a:r>
            <a:r>
              <a:rPr lang="en-GB" sz="1400">
                <a:solidFill>
                  <a:schemeClr val="accent1"/>
                </a:solidFill>
              </a:rPr>
              <a:t>(Merchants and Issuers</a:t>
            </a:r>
            <a:r>
              <a:rPr lang="en-GB" sz="1400">
                <a:solidFill>
                  <a:schemeClr val="tx1"/>
                </a:solidFill>
              </a:rPr>
              <a:t>)</a:t>
            </a:r>
            <a:r>
              <a:rPr lang="en-GB" sz="1600" b="1">
                <a:solidFill>
                  <a:schemeClr val="accent1"/>
                </a:solidFill>
              </a:rPr>
              <a:t> help us build domain-specific models</a:t>
            </a:r>
          </a:p>
          <a:p>
            <a:pPr algn="ctr">
              <a:spcBef>
                <a:spcPts val="400"/>
              </a:spcBef>
              <a:defRPr/>
            </a:pPr>
            <a:endParaRPr lang="en-GB" sz="1400" b="1">
              <a:solidFill>
                <a:schemeClr val="accent6">
                  <a:lumMod val="25000"/>
                </a:schemeClr>
              </a:solidFill>
            </a:endParaRPr>
          </a:p>
          <a:p>
            <a:pPr marL="285750" indent="-285750" defTabSz="914400">
              <a:spcBef>
                <a:spcPts val="800"/>
              </a:spcBef>
              <a:buClr>
                <a:srgbClr val="0A86C9"/>
              </a:buClr>
              <a:buFont typeface="Arial"/>
              <a:buChar char="•"/>
              <a:defRPr/>
            </a:pPr>
            <a:r>
              <a:rPr lang="en-GB" sz="1400">
                <a:solidFill>
                  <a:schemeClr val="tx2"/>
                </a:solidFill>
              </a:rPr>
              <a:t>Over 7,500</a:t>
            </a:r>
            <a:br>
              <a:rPr lang="en-GB" sz="1400">
                <a:solidFill>
                  <a:schemeClr val="tx2"/>
                </a:solidFill>
              </a:rPr>
            </a:br>
            <a:r>
              <a:rPr lang="en-GB" sz="1400">
                <a:solidFill>
                  <a:schemeClr val="tx2"/>
                </a:solidFill>
              </a:rPr>
              <a:t>features available</a:t>
            </a:r>
            <a:endParaRPr lang="en-GB" sz="1400">
              <a:solidFill>
                <a:schemeClr val="tx2"/>
              </a:solidFill>
              <a:cs typeface="Arial"/>
            </a:endParaRPr>
          </a:p>
        </p:txBody>
      </p:sp>
      <p:cxnSp>
        <p:nvCxnSpPr>
          <p:cNvPr id="91" name="Line">
            <a:extLst>
              <a:ext uri="{FF2B5EF4-FFF2-40B4-BE49-F238E27FC236}">
                <a16:creationId xmlns:a16="http://schemas.microsoft.com/office/drawing/2014/main" id="{14B4950D-DD22-46CA-87DC-A39C7A924E30}"/>
              </a:ext>
            </a:extLst>
          </p:cNvPr>
          <p:cNvCxnSpPr>
            <a:cxnSpLocks/>
          </p:cNvCxnSpPr>
          <p:nvPr/>
        </p:nvCxnSpPr>
        <p:spPr>
          <a:xfrm flipV="1">
            <a:off x="3163198" y="3216424"/>
            <a:ext cx="0" cy="2938659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Line">
            <a:extLst>
              <a:ext uri="{FF2B5EF4-FFF2-40B4-BE49-F238E27FC236}">
                <a16:creationId xmlns:a16="http://schemas.microsoft.com/office/drawing/2014/main" id="{ECF5BD6C-E84F-42B4-803C-9BD9D27FA44E}"/>
              </a:ext>
            </a:extLst>
          </p:cNvPr>
          <p:cNvCxnSpPr>
            <a:cxnSpLocks/>
          </p:cNvCxnSpPr>
          <p:nvPr/>
        </p:nvCxnSpPr>
        <p:spPr>
          <a:xfrm flipV="1">
            <a:off x="6081673" y="3216424"/>
            <a:ext cx="0" cy="2938659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Line">
            <a:extLst>
              <a:ext uri="{FF2B5EF4-FFF2-40B4-BE49-F238E27FC236}">
                <a16:creationId xmlns:a16="http://schemas.microsoft.com/office/drawing/2014/main" id="{9696454C-982B-46BD-81DE-DCF9BC0BB31A}"/>
              </a:ext>
            </a:extLst>
          </p:cNvPr>
          <p:cNvCxnSpPr>
            <a:cxnSpLocks/>
          </p:cNvCxnSpPr>
          <p:nvPr/>
        </p:nvCxnSpPr>
        <p:spPr>
          <a:xfrm flipV="1">
            <a:off x="9000149" y="3216424"/>
            <a:ext cx="0" cy="2938659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59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1B5686-675B-6540-ADC0-6E280035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B2D30-21BC-E64F-9CC1-B6B613E5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E3C9D365-4E7D-42BF-8A1A-D418E53B35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Pattern recognition, client-specific and sector models</a:t>
            </a:r>
            <a:endParaRPr lang="en-US"/>
          </a:p>
        </p:txBody>
      </p:sp>
      <p:sp>
        <p:nvSpPr>
          <p:cNvPr id="42" name="Title 4">
            <a:extLst>
              <a:ext uri="{FF2B5EF4-FFF2-40B4-BE49-F238E27FC236}">
                <a16:creationId xmlns:a16="http://schemas.microsoft.com/office/drawing/2014/main" id="{19881C20-E2D6-4F4A-963E-FE938F58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Layer 1 – Machine Learning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B8D5AA26-AE60-4F10-921F-9540E646DF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1" y="761"/>
            <a:ext cx="12191999" cy="2627375"/>
          </a:xfrm>
          <a:prstGeom prst="rect">
            <a:avLst/>
          </a:prstGeom>
        </p:spPr>
      </p:pic>
      <p:sp>
        <p:nvSpPr>
          <p:cNvPr id="79" name="Blue Fade">
            <a:extLst>
              <a:ext uri="{FF2B5EF4-FFF2-40B4-BE49-F238E27FC236}">
                <a16:creationId xmlns:a16="http://schemas.microsoft.com/office/drawing/2014/main" id="{E8391574-1B48-4ACE-BC3E-D5292ACBC61C}"/>
              </a:ext>
            </a:extLst>
          </p:cNvPr>
          <p:cNvSpPr/>
          <p:nvPr/>
        </p:nvSpPr>
        <p:spPr>
          <a:xfrm>
            <a:off x="0" y="2"/>
            <a:ext cx="12191999" cy="2628898"/>
          </a:xfrm>
          <a:prstGeom prst="rect">
            <a:avLst/>
          </a:prstGeom>
          <a:gradFill>
            <a:gsLst>
              <a:gs pos="0">
                <a:srgbClr val="205A88">
                  <a:alpha val="90000"/>
                </a:srgbClr>
              </a:gs>
              <a:gs pos="72000">
                <a:srgbClr val="0A86C9">
                  <a:alpha val="8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ihandform 18">
            <a:extLst>
              <a:ext uri="{FF2B5EF4-FFF2-40B4-BE49-F238E27FC236}">
                <a16:creationId xmlns:a16="http://schemas.microsoft.com/office/drawing/2014/main" id="{53442EF4-3EDA-4935-B97F-CD4FD281418A}"/>
              </a:ext>
            </a:extLst>
          </p:cNvPr>
          <p:cNvSpPr/>
          <p:nvPr/>
        </p:nvSpPr>
        <p:spPr>
          <a:xfrm>
            <a:off x="0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itle 3">
            <a:extLst>
              <a:ext uri="{FF2B5EF4-FFF2-40B4-BE49-F238E27FC236}">
                <a16:creationId xmlns:a16="http://schemas.microsoft.com/office/drawing/2014/main" id="{02249D99-40FC-4C7A-9647-27703E34ED15}"/>
              </a:ext>
            </a:extLst>
          </p:cNvPr>
          <p:cNvSpPr txBox="1">
            <a:spLocks/>
          </p:cNvSpPr>
          <p:nvPr/>
        </p:nvSpPr>
        <p:spPr>
          <a:xfrm>
            <a:off x="546100" y="580829"/>
            <a:ext cx="10807700" cy="54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none" baseline="0">
                <a:solidFill>
                  <a:srgbClr val="0A86C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Layer 2 – Profiling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90" name="Text Placeholder 1">
            <a:extLst>
              <a:ext uri="{FF2B5EF4-FFF2-40B4-BE49-F238E27FC236}">
                <a16:creationId xmlns:a16="http://schemas.microsoft.com/office/drawing/2014/main" id="{0EA9C5C4-9F04-4B16-997B-3669E0ED34EB}"/>
              </a:ext>
            </a:extLst>
          </p:cNvPr>
          <p:cNvSpPr txBox="1">
            <a:spLocks/>
          </p:cNvSpPr>
          <p:nvPr/>
        </p:nvSpPr>
        <p:spPr>
          <a:xfrm>
            <a:off x="546100" y="1210220"/>
            <a:ext cx="10807700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  <a:lvl2pPr marL="359991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539987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719982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899978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Enhanced detection increased acceptance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1543BFF-1CAA-4350-8FE5-2082EDC5AA76}"/>
              </a:ext>
            </a:extLst>
          </p:cNvPr>
          <p:cNvSpPr/>
          <p:nvPr/>
        </p:nvSpPr>
        <p:spPr>
          <a:xfrm>
            <a:off x="560960" y="3436389"/>
            <a:ext cx="2286000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GB" sz="1600" b="1">
                <a:solidFill>
                  <a:schemeClr val="accent1"/>
                </a:solidFill>
              </a:rPr>
              <a:t>We add more than 14.5M data elements per day into profile results</a:t>
            </a:r>
            <a:endParaRPr lang="en-US" sz="1600" b="1">
              <a:solidFill>
                <a:schemeClr val="accent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933631F-587B-4858-9D76-52EF965D6DB9}"/>
              </a:ext>
            </a:extLst>
          </p:cNvPr>
          <p:cNvSpPr/>
          <p:nvPr/>
        </p:nvSpPr>
        <p:spPr>
          <a:xfrm>
            <a:off x="3479436" y="3436389"/>
            <a:ext cx="2286000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GB" sz="1600" b="1">
                <a:solidFill>
                  <a:schemeClr val="accent1"/>
                </a:solidFill>
              </a:rPr>
              <a:t>Financial results</a:t>
            </a:r>
            <a:br>
              <a:rPr lang="en-GB" sz="1600" b="1"/>
            </a:br>
            <a:r>
              <a:rPr lang="en-GB" sz="1600" b="1">
                <a:solidFill>
                  <a:schemeClr val="accent1"/>
                </a:solidFill>
              </a:rPr>
              <a:t>– case study</a:t>
            </a:r>
            <a:endParaRPr lang="en-GB" sz="1400" b="1">
              <a:solidFill>
                <a:schemeClr val="accent1"/>
              </a:solidFill>
            </a:endParaRPr>
          </a:p>
          <a:p>
            <a:pPr algn="ctr">
              <a:spcBef>
                <a:spcPts val="400"/>
              </a:spcBef>
              <a:defRPr/>
            </a:pPr>
            <a:endParaRPr lang="en-GB" sz="1400" b="1">
              <a:solidFill>
                <a:schemeClr val="accent6">
                  <a:lumMod val="25000"/>
                </a:schemeClr>
              </a:solidFill>
            </a:endParaRPr>
          </a:p>
          <a:p>
            <a:pPr marL="182880" indent="-182880" defTabSz="914400">
              <a:spcBef>
                <a:spcPts val="800"/>
              </a:spcBef>
              <a:buClr>
                <a:srgbClr val="0A86C9"/>
              </a:buClr>
              <a:buFont typeface="Arial" pitchFamily="34" charset="0"/>
              <a:buChar char="•"/>
              <a:defRPr/>
            </a:pPr>
            <a:r>
              <a:rPr lang="en-GB" sz="1400" b="1">
                <a:solidFill>
                  <a:schemeClr val="tx2"/>
                </a:solidFill>
              </a:rPr>
              <a:t>$2.5M </a:t>
            </a:r>
            <a:r>
              <a:rPr lang="en-GB" sz="1400">
                <a:solidFill>
                  <a:schemeClr val="tx2"/>
                </a:solidFill>
              </a:rPr>
              <a:t>saved through reduction in manual reviews – in one month</a:t>
            </a:r>
            <a:endParaRPr lang="en-GB" sz="1400">
              <a:solidFill>
                <a:schemeClr val="tx2"/>
              </a:solidFill>
              <a:cs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7173491-2758-48AB-9E36-B7499C2C09CB}"/>
              </a:ext>
            </a:extLst>
          </p:cNvPr>
          <p:cNvSpPr/>
          <p:nvPr/>
        </p:nvSpPr>
        <p:spPr>
          <a:xfrm>
            <a:off x="6397911" y="3436389"/>
            <a:ext cx="2286000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GB" sz="1600" b="1">
                <a:solidFill>
                  <a:schemeClr val="accent1"/>
                </a:solidFill>
              </a:rPr>
              <a:t>Conversation results</a:t>
            </a:r>
            <a:br>
              <a:rPr lang="en-GB" sz="1600" b="1"/>
            </a:br>
            <a:r>
              <a:rPr lang="en-GB" sz="1600" b="1">
                <a:solidFill>
                  <a:schemeClr val="accent1"/>
                </a:solidFill>
              </a:rPr>
              <a:t>– case study</a:t>
            </a:r>
            <a:endParaRPr lang="en-GB" sz="1400" b="1">
              <a:solidFill>
                <a:schemeClr val="accent1"/>
              </a:solidFill>
            </a:endParaRPr>
          </a:p>
          <a:p>
            <a:pPr algn="ctr">
              <a:spcBef>
                <a:spcPts val="400"/>
              </a:spcBef>
              <a:defRPr/>
            </a:pPr>
            <a:endParaRPr lang="en-GB" sz="1400" b="1">
              <a:solidFill>
                <a:schemeClr val="accent6">
                  <a:lumMod val="25000"/>
                </a:schemeClr>
              </a:solidFill>
            </a:endParaRPr>
          </a:p>
          <a:p>
            <a:pPr marL="182880" indent="-182880" defTabSz="914400">
              <a:spcBef>
                <a:spcPts val="800"/>
              </a:spcBef>
              <a:buClr>
                <a:srgbClr val="0A86C9"/>
              </a:buClr>
              <a:buFont typeface="Arial" pitchFamily="34" charset="0"/>
              <a:buChar char="•"/>
              <a:defRPr/>
            </a:pPr>
            <a:r>
              <a:rPr lang="en-GB" sz="1400" b="1">
                <a:solidFill>
                  <a:schemeClr val="tx2"/>
                </a:solidFill>
              </a:rPr>
              <a:t>59% </a:t>
            </a:r>
            <a:r>
              <a:rPr lang="en-GB" sz="1400">
                <a:solidFill>
                  <a:schemeClr val="tx2"/>
                </a:solidFill>
              </a:rPr>
              <a:t>uplift during peak</a:t>
            </a:r>
            <a:br>
              <a:rPr lang="en-GB" sz="1400">
                <a:solidFill>
                  <a:schemeClr val="tx2"/>
                </a:solidFill>
              </a:rPr>
            </a:br>
            <a:r>
              <a:rPr lang="en-GB" sz="1400">
                <a:solidFill>
                  <a:schemeClr val="tx2"/>
                </a:solidFill>
              </a:rPr>
              <a:t>= </a:t>
            </a:r>
            <a:r>
              <a:rPr lang="en-GB" sz="1400" b="1">
                <a:solidFill>
                  <a:schemeClr val="tx2"/>
                </a:solidFill>
              </a:rPr>
              <a:t>$245k </a:t>
            </a:r>
            <a:r>
              <a:rPr lang="en-GB" sz="1400">
                <a:solidFill>
                  <a:schemeClr val="tx2"/>
                </a:solidFill>
              </a:rPr>
              <a:t>per month added revenue </a:t>
            </a:r>
            <a:endParaRPr lang="en-GB" sz="1400">
              <a:solidFill>
                <a:schemeClr val="tx2"/>
              </a:solidFill>
              <a:cs typeface="Arial"/>
            </a:endParaRPr>
          </a:p>
          <a:p>
            <a:pPr marL="182880" indent="-182880" defTabSz="914400">
              <a:spcBef>
                <a:spcPts val="800"/>
              </a:spcBef>
              <a:buClr>
                <a:srgbClr val="0A86C9"/>
              </a:buClr>
              <a:buFont typeface="Arial" pitchFamily="34" charset="0"/>
              <a:buChar char="•"/>
              <a:defRPr/>
            </a:pPr>
            <a:r>
              <a:rPr lang="en-GB" sz="1400">
                <a:solidFill>
                  <a:schemeClr val="tx2"/>
                </a:solidFill>
              </a:rPr>
              <a:t>additional </a:t>
            </a:r>
            <a:r>
              <a:rPr lang="en-GB" sz="1400" b="1">
                <a:solidFill>
                  <a:schemeClr val="tx2"/>
                </a:solidFill>
              </a:rPr>
              <a:t>$100k </a:t>
            </a:r>
            <a:r>
              <a:rPr lang="en-GB" sz="1400">
                <a:solidFill>
                  <a:schemeClr val="tx2"/>
                </a:solidFill>
              </a:rPr>
              <a:t>monthly</a:t>
            </a:r>
            <a:br>
              <a:rPr lang="en-GB" sz="1400">
                <a:solidFill>
                  <a:schemeClr val="tx2"/>
                </a:solidFill>
              </a:rPr>
            </a:br>
            <a:r>
              <a:rPr lang="en-GB" sz="1400">
                <a:solidFill>
                  <a:schemeClr val="tx2"/>
                </a:solidFill>
              </a:rPr>
              <a:t>fraud savings</a:t>
            </a:r>
            <a:endParaRPr lang="en-GB">
              <a:solidFill>
                <a:schemeClr val="tx2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2A28F98-E5EA-4CC7-BF61-6A4A2A61DBDF}"/>
              </a:ext>
            </a:extLst>
          </p:cNvPr>
          <p:cNvGrpSpPr/>
          <p:nvPr/>
        </p:nvGrpSpPr>
        <p:grpSpPr>
          <a:xfrm>
            <a:off x="4041691" y="2044077"/>
            <a:ext cx="1161489" cy="1182327"/>
            <a:chOff x="1151868" y="2268688"/>
            <a:chExt cx="1161489" cy="118232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4D25222-27E7-449D-A2BA-FBA47396D751}"/>
                </a:ext>
              </a:extLst>
            </p:cNvPr>
            <p:cNvSpPr/>
            <p:nvPr/>
          </p:nvSpPr>
          <p:spPr>
            <a:xfrm>
              <a:off x="1151868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3" name="Graphic 62">
              <a:extLst>
                <a:ext uri="{FF2B5EF4-FFF2-40B4-BE49-F238E27FC236}">
                  <a16:creationId xmlns:a16="http://schemas.microsoft.com/office/drawing/2014/main" id="{5E05ED7B-5E07-4428-913B-A609E1D2F0B0}"/>
                </a:ext>
              </a:extLst>
            </p:cNvPr>
            <p:cNvSpPr/>
            <p:nvPr/>
          </p:nvSpPr>
          <p:spPr>
            <a:xfrm>
              <a:off x="1387119" y="2559029"/>
              <a:ext cx="660422" cy="660422"/>
            </a:xfrm>
            <a:custGeom>
              <a:avLst/>
              <a:gdLst>
                <a:gd name="connsiteX0" fmla="*/ 788920 w 809625"/>
                <a:gd name="connsiteY0" fmla="*/ 476293 h 809625"/>
                <a:gd name="connsiteX1" fmla="*/ 654208 w 809625"/>
                <a:gd name="connsiteY1" fmla="*/ 476293 h 809625"/>
                <a:gd name="connsiteX2" fmla="*/ 644226 w 809625"/>
                <a:gd name="connsiteY2" fmla="*/ 488209 h 809625"/>
                <a:gd name="connsiteX3" fmla="*/ 514848 w 809625"/>
                <a:gd name="connsiteY3" fmla="*/ 422286 h 809625"/>
                <a:gd name="connsiteX4" fmla="*/ 501141 w 809625"/>
                <a:gd name="connsiteY4" fmla="*/ 335875 h 809625"/>
                <a:gd name="connsiteX5" fmla="*/ 603849 w 809625"/>
                <a:gd name="connsiteY5" fmla="*/ 233167 h 809625"/>
                <a:gd name="connsiteX6" fmla="*/ 727617 w 809625"/>
                <a:gd name="connsiteY6" fmla="*/ 223909 h 809625"/>
                <a:gd name="connsiteX7" fmla="*/ 727617 w 809625"/>
                <a:gd name="connsiteY7" fmla="*/ 89197 h 809625"/>
                <a:gd name="connsiteX8" fmla="*/ 592905 w 809625"/>
                <a:gd name="connsiteY8" fmla="*/ 89197 h 809625"/>
                <a:gd name="connsiteX9" fmla="*/ 583637 w 809625"/>
                <a:gd name="connsiteY9" fmla="*/ 212965 h 809625"/>
                <a:gd name="connsiteX10" fmla="*/ 480939 w 809625"/>
                <a:gd name="connsiteY10" fmla="*/ 315682 h 809625"/>
                <a:gd name="connsiteX11" fmla="*/ 394528 w 809625"/>
                <a:gd name="connsiteY11" fmla="*/ 301976 h 809625"/>
                <a:gd name="connsiteX12" fmla="*/ 328605 w 809625"/>
                <a:gd name="connsiteY12" fmla="*/ 172588 h 809625"/>
                <a:gd name="connsiteX13" fmla="*/ 340521 w 809625"/>
                <a:gd name="connsiteY13" fmla="*/ 162606 h 809625"/>
                <a:gd name="connsiteX14" fmla="*/ 340540 w 809625"/>
                <a:gd name="connsiteY14" fmla="*/ 27903 h 809625"/>
                <a:gd name="connsiteX15" fmla="*/ 205819 w 809625"/>
                <a:gd name="connsiteY15" fmla="*/ 27903 h 809625"/>
                <a:gd name="connsiteX16" fmla="*/ 205819 w 809625"/>
                <a:gd name="connsiteY16" fmla="*/ 162616 h 809625"/>
                <a:gd name="connsiteX17" fmla="*/ 303164 w 809625"/>
                <a:gd name="connsiteY17" fmla="*/ 185590 h 809625"/>
                <a:gd name="connsiteX18" fmla="*/ 369087 w 809625"/>
                <a:gd name="connsiteY18" fmla="*/ 314987 h 809625"/>
                <a:gd name="connsiteX19" fmla="*/ 357190 w 809625"/>
                <a:gd name="connsiteY19" fmla="*/ 324960 h 809625"/>
                <a:gd name="connsiteX20" fmla="*/ 329301 w 809625"/>
                <a:gd name="connsiteY20" fmla="*/ 392921 h 809625"/>
                <a:gd name="connsiteX21" fmla="*/ 185978 w 809625"/>
                <a:gd name="connsiteY21" fmla="*/ 415628 h 809625"/>
                <a:gd name="connsiteX22" fmla="*/ 162604 w 809625"/>
                <a:gd name="connsiteY22" fmla="*/ 377119 h 809625"/>
                <a:gd name="connsiteX23" fmla="*/ 27901 w 809625"/>
                <a:gd name="connsiteY23" fmla="*/ 377119 h 809625"/>
                <a:gd name="connsiteX24" fmla="*/ 27892 w 809625"/>
                <a:gd name="connsiteY24" fmla="*/ 511802 h 809625"/>
                <a:gd name="connsiteX25" fmla="*/ 162604 w 809625"/>
                <a:gd name="connsiteY25" fmla="*/ 511802 h 809625"/>
                <a:gd name="connsiteX26" fmla="*/ 190483 w 809625"/>
                <a:gd name="connsiteY26" fmla="*/ 443822 h 809625"/>
                <a:gd name="connsiteX27" fmla="*/ 333806 w 809625"/>
                <a:gd name="connsiteY27" fmla="*/ 421115 h 809625"/>
                <a:gd name="connsiteX28" fmla="*/ 357190 w 809625"/>
                <a:gd name="connsiteY28" fmla="*/ 459634 h 809625"/>
                <a:gd name="connsiteX29" fmla="*/ 395680 w 809625"/>
                <a:gd name="connsiteY29" fmla="*/ 483008 h 809625"/>
                <a:gd name="connsiteX30" fmla="*/ 372982 w 809625"/>
                <a:gd name="connsiteY30" fmla="*/ 626340 h 809625"/>
                <a:gd name="connsiteX31" fmla="*/ 305021 w 809625"/>
                <a:gd name="connsiteY31" fmla="*/ 654210 h 809625"/>
                <a:gd name="connsiteX32" fmla="*/ 305021 w 809625"/>
                <a:gd name="connsiteY32" fmla="*/ 788922 h 809625"/>
                <a:gd name="connsiteX33" fmla="*/ 439724 w 809625"/>
                <a:gd name="connsiteY33" fmla="*/ 788922 h 809625"/>
                <a:gd name="connsiteX34" fmla="*/ 439734 w 809625"/>
                <a:gd name="connsiteY34" fmla="*/ 654220 h 809625"/>
                <a:gd name="connsiteX35" fmla="*/ 401205 w 809625"/>
                <a:gd name="connsiteY35" fmla="*/ 630846 h 809625"/>
                <a:gd name="connsiteX36" fmla="*/ 423903 w 809625"/>
                <a:gd name="connsiteY36" fmla="*/ 487532 h 809625"/>
                <a:gd name="connsiteX37" fmla="*/ 491892 w 809625"/>
                <a:gd name="connsiteY37" fmla="*/ 459662 h 809625"/>
                <a:gd name="connsiteX38" fmla="*/ 501875 w 809625"/>
                <a:gd name="connsiteY38" fmla="*/ 447756 h 809625"/>
                <a:gd name="connsiteX39" fmla="*/ 631243 w 809625"/>
                <a:gd name="connsiteY39" fmla="*/ 513678 h 809625"/>
                <a:gd name="connsiteX40" fmla="*/ 654227 w 809625"/>
                <a:gd name="connsiteY40" fmla="*/ 611015 h 809625"/>
                <a:gd name="connsiteX41" fmla="*/ 788930 w 809625"/>
                <a:gd name="connsiteY41" fmla="*/ 611015 h 809625"/>
                <a:gd name="connsiteX42" fmla="*/ 788920 w 809625"/>
                <a:gd name="connsiteY42" fmla="*/ 476293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9625" h="809625">
                  <a:moveTo>
                    <a:pt x="788920" y="476293"/>
                  </a:moveTo>
                  <a:cubicBezTo>
                    <a:pt x="751715" y="439098"/>
                    <a:pt x="691413" y="439098"/>
                    <a:pt x="654208" y="476293"/>
                  </a:cubicBezTo>
                  <a:cubicBezTo>
                    <a:pt x="650465" y="480027"/>
                    <a:pt x="647217" y="484046"/>
                    <a:pt x="644226" y="488209"/>
                  </a:cubicBezTo>
                  <a:lnTo>
                    <a:pt x="514848" y="422286"/>
                  </a:lnTo>
                  <a:cubicBezTo>
                    <a:pt x="524382" y="393502"/>
                    <a:pt x="519801" y="361164"/>
                    <a:pt x="501141" y="335875"/>
                  </a:cubicBezTo>
                  <a:lnTo>
                    <a:pt x="603849" y="233167"/>
                  </a:lnTo>
                  <a:cubicBezTo>
                    <a:pt x="641130" y="260675"/>
                    <a:pt x="693861" y="257666"/>
                    <a:pt x="727617" y="223909"/>
                  </a:cubicBezTo>
                  <a:cubicBezTo>
                    <a:pt x="764812" y="186714"/>
                    <a:pt x="764812" y="126411"/>
                    <a:pt x="727617" y="89197"/>
                  </a:cubicBezTo>
                  <a:cubicBezTo>
                    <a:pt x="690413" y="52002"/>
                    <a:pt x="630100" y="52002"/>
                    <a:pt x="592905" y="89197"/>
                  </a:cubicBezTo>
                  <a:cubicBezTo>
                    <a:pt x="559148" y="122953"/>
                    <a:pt x="556139" y="175674"/>
                    <a:pt x="583637" y="212965"/>
                  </a:cubicBezTo>
                  <a:lnTo>
                    <a:pt x="480939" y="315682"/>
                  </a:lnTo>
                  <a:cubicBezTo>
                    <a:pt x="455640" y="297023"/>
                    <a:pt x="423303" y="292441"/>
                    <a:pt x="394528" y="301976"/>
                  </a:cubicBezTo>
                  <a:lnTo>
                    <a:pt x="328605" y="172588"/>
                  </a:lnTo>
                  <a:cubicBezTo>
                    <a:pt x="332768" y="169607"/>
                    <a:pt x="336778" y="166349"/>
                    <a:pt x="340521" y="162606"/>
                  </a:cubicBezTo>
                  <a:cubicBezTo>
                    <a:pt x="377716" y="125411"/>
                    <a:pt x="377716" y="65099"/>
                    <a:pt x="340540" y="27903"/>
                  </a:cubicBezTo>
                  <a:cubicBezTo>
                    <a:pt x="303326" y="-9301"/>
                    <a:pt x="243023" y="-9301"/>
                    <a:pt x="205819" y="27903"/>
                  </a:cubicBezTo>
                  <a:cubicBezTo>
                    <a:pt x="168604" y="65108"/>
                    <a:pt x="168604" y="125411"/>
                    <a:pt x="205819" y="162616"/>
                  </a:cubicBezTo>
                  <a:cubicBezTo>
                    <a:pt x="232155" y="188952"/>
                    <a:pt x="270046" y="196553"/>
                    <a:pt x="303164" y="185590"/>
                  </a:cubicBezTo>
                  <a:lnTo>
                    <a:pt x="369087" y="314987"/>
                  </a:lnTo>
                  <a:cubicBezTo>
                    <a:pt x="364934" y="317968"/>
                    <a:pt x="360924" y="321226"/>
                    <a:pt x="357190" y="324960"/>
                  </a:cubicBezTo>
                  <a:cubicBezTo>
                    <a:pt x="338416" y="343714"/>
                    <a:pt x="329158" y="368346"/>
                    <a:pt x="329301" y="392921"/>
                  </a:cubicBezTo>
                  <a:lnTo>
                    <a:pt x="185978" y="415628"/>
                  </a:lnTo>
                  <a:cubicBezTo>
                    <a:pt x="181511" y="401550"/>
                    <a:pt x="173776" y="388282"/>
                    <a:pt x="162604" y="377119"/>
                  </a:cubicBezTo>
                  <a:cubicBezTo>
                    <a:pt x="125409" y="339914"/>
                    <a:pt x="65115" y="339923"/>
                    <a:pt x="27901" y="377119"/>
                  </a:cubicBezTo>
                  <a:cubicBezTo>
                    <a:pt x="-9294" y="414314"/>
                    <a:pt x="-9304" y="474607"/>
                    <a:pt x="27892" y="511802"/>
                  </a:cubicBezTo>
                  <a:cubicBezTo>
                    <a:pt x="65106" y="549007"/>
                    <a:pt x="125399" y="549007"/>
                    <a:pt x="162604" y="511802"/>
                  </a:cubicBezTo>
                  <a:cubicBezTo>
                    <a:pt x="181368" y="493038"/>
                    <a:pt x="190636" y="468406"/>
                    <a:pt x="190483" y="443822"/>
                  </a:cubicBezTo>
                  <a:lnTo>
                    <a:pt x="333806" y="421115"/>
                  </a:lnTo>
                  <a:cubicBezTo>
                    <a:pt x="338273" y="435202"/>
                    <a:pt x="346017" y="448470"/>
                    <a:pt x="357190" y="459634"/>
                  </a:cubicBezTo>
                  <a:cubicBezTo>
                    <a:pt x="368353" y="470797"/>
                    <a:pt x="381602" y="478541"/>
                    <a:pt x="395680" y="483008"/>
                  </a:cubicBezTo>
                  <a:lnTo>
                    <a:pt x="372982" y="626340"/>
                  </a:lnTo>
                  <a:cubicBezTo>
                    <a:pt x="348408" y="626178"/>
                    <a:pt x="323776" y="635456"/>
                    <a:pt x="305021" y="654210"/>
                  </a:cubicBezTo>
                  <a:cubicBezTo>
                    <a:pt x="267826" y="691405"/>
                    <a:pt x="267826" y="751708"/>
                    <a:pt x="305021" y="788922"/>
                  </a:cubicBezTo>
                  <a:cubicBezTo>
                    <a:pt x="342226" y="826118"/>
                    <a:pt x="402519" y="826118"/>
                    <a:pt x="439724" y="788922"/>
                  </a:cubicBezTo>
                  <a:cubicBezTo>
                    <a:pt x="476929" y="751727"/>
                    <a:pt x="476929" y="691425"/>
                    <a:pt x="439734" y="654220"/>
                  </a:cubicBezTo>
                  <a:cubicBezTo>
                    <a:pt x="428561" y="643057"/>
                    <a:pt x="415292" y="635303"/>
                    <a:pt x="401205" y="630846"/>
                  </a:cubicBezTo>
                  <a:lnTo>
                    <a:pt x="423903" y="487532"/>
                  </a:lnTo>
                  <a:cubicBezTo>
                    <a:pt x="448487" y="487694"/>
                    <a:pt x="473128" y="478417"/>
                    <a:pt x="491892" y="459662"/>
                  </a:cubicBezTo>
                  <a:cubicBezTo>
                    <a:pt x="495626" y="455928"/>
                    <a:pt x="498874" y="451909"/>
                    <a:pt x="501875" y="447756"/>
                  </a:cubicBezTo>
                  <a:lnTo>
                    <a:pt x="631243" y="513678"/>
                  </a:lnTo>
                  <a:cubicBezTo>
                    <a:pt x="620289" y="546778"/>
                    <a:pt x="627881" y="584678"/>
                    <a:pt x="654227" y="611015"/>
                  </a:cubicBezTo>
                  <a:cubicBezTo>
                    <a:pt x="691422" y="648219"/>
                    <a:pt x="751715" y="648210"/>
                    <a:pt x="788930" y="611015"/>
                  </a:cubicBezTo>
                  <a:cubicBezTo>
                    <a:pt x="826106" y="573800"/>
                    <a:pt x="826106" y="513498"/>
                    <a:pt x="788920" y="4762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F1E74CA-8052-469C-A404-32BF6E5AA9D7}"/>
              </a:ext>
            </a:extLst>
          </p:cNvPr>
          <p:cNvGrpSpPr/>
          <p:nvPr/>
        </p:nvGrpSpPr>
        <p:grpSpPr>
          <a:xfrm>
            <a:off x="1123216" y="2034096"/>
            <a:ext cx="1161489" cy="1182327"/>
            <a:chOff x="4028469" y="2268688"/>
            <a:chExt cx="1161489" cy="118232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FAF8F77-17FB-42DD-BA6A-11675239A2D8}"/>
                </a:ext>
              </a:extLst>
            </p:cNvPr>
            <p:cNvSpPr/>
            <p:nvPr/>
          </p:nvSpPr>
          <p:spPr>
            <a:xfrm>
              <a:off x="4028469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6" name="Graphic 65">
              <a:extLst>
                <a:ext uri="{FF2B5EF4-FFF2-40B4-BE49-F238E27FC236}">
                  <a16:creationId xmlns:a16="http://schemas.microsoft.com/office/drawing/2014/main" id="{2E4B3928-B328-499A-9CDE-598C06806A3A}"/>
                </a:ext>
              </a:extLst>
            </p:cNvPr>
            <p:cNvSpPr/>
            <p:nvPr/>
          </p:nvSpPr>
          <p:spPr>
            <a:xfrm>
              <a:off x="4338159" y="2577649"/>
              <a:ext cx="352425" cy="352425"/>
            </a:xfrm>
            <a:custGeom>
              <a:avLst/>
              <a:gdLst>
                <a:gd name="connsiteX0" fmla="*/ 279473 w 352425"/>
                <a:gd name="connsiteY0" fmla="*/ 650844 h 352425"/>
                <a:gd name="connsiteX1" fmla="*/ 476831 w 352425"/>
                <a:gd name="connsiteY1" fmla="*/ 447142 h 352425"/>
                <a:gd name="connsiteX2" fmla="*/ 533572 w 352425"/>
                <a:gd name="connsiteY2" fmla="*/ 145466 h 352425"/>
                <a:gd name="connsiteX3" fmla="*/ 513483 w 352425"/>
                <a:gd name="connsiteY3" fmla="*/ 121501 h 352425"/>
                <a:gd name="connsiteX4" fmla="*/ 394364 w 352425"/>
                <a:gd name="connsiteY4" fmla="*/ 81677 h 352425"/>
                <a:gd name="connsiteX5" fmla="*/ 282997 w 352425"/>
                <a:gd name="connsiteY5" fmla="*/ 6258 h 352425"/>
                <a:gd name="connsiteX6" fmla="*/ 250927 w 352425"/>
                <a:gd name="connsiteY6" fmla="*/ 5906 h 352425"/>
                <a:gd name="connsiteX7" fmla="*/ 139208 w 352425"/>
                <a:gd name="connsiteY7" fmla="*/ 81677 h 352425"/>
                <a:gd name="connsiteX8" fmla="*/ 20793 w 352425"/>
                <a:gd name="connsiteY8" fmla="*/ 121149 h 352425"/>
                <a:gd name="connsiteX9" fmla="*/ 0 w 352425"/>
                <a:gd name="connsiteY9" fmla="*/ 145466 h 352425"/>
                <a:gd name="connsiteX10" fmla="*/ 56388 w 352425"/>
                <a:gd name="connsiteY10" fmla="*/ 447142 h 352425"/>
                <a:gd name="connsiteX11" fmla="*/ 253394 w 352425"/>
                <a:gd name="connsiteY11" fmla="*/ 650491 h 352425"/>
                <a:gd name="connsiteX12" fmla="*/ 279473 w 352425"/>
                <a:gd name="connsiteY12" fmla="*/ 650844 h 352425"/>
                <a:gd name="connsiteX13" fmla="*/ 275596 w 352425"/>
                <a:gd name="connsiteY13" fmla="*/ 383001 h 352425"/>
                <a:gd name="connsiteX14" fmla="*/ 241411 w 352425"/>
                <a:gd name="connsiteY14" fmla="*/ 383001 h 352425"/>
                <a:gd name="connsiteX15" fmla="*/ 177622 w 352425"/>
                <a:gd name="connsiteY15" fmla="*/ 319212 h 352425"/>
                <a:gd name="connsiteX16" fmla="*/ 177622 w 352425"/>
                <a:gd name="connsiteY16" fmla="*/ 285027 h 352425"/>
                <a:gd name="connsiteX17" fmla="*/ 211807 w 352425"/>
                <a:gd name="connsiteY17" fmla="*/ 285379 h 352425"/>
                <a:gd name="connsiteX18" fmla="*/ 258328 w 352425"/>
                <a:gd name="connsiteY18" fmla="*/ 331899 h 352425"/>
                <a:gd name="connsiteX19" fmla="*/ 347491 w 352425"/>
                <a:gd name="connsiteY19" fmla="*/ 242736 h 352425"/>
                <a:gd name="connsiteX20" fmla="*/ 381676 w 352425"/>
                <a:gd name="connsiteY20" fmla="*/ 242736 h 352425"/>
                <a:gd name="connsiteX21" fmla="*/ 381676 w 352425"/>
                <a:gd name="connsiteY21" fmla="*/ 276921 h 352425"/>
                <a:gd name="connsiteX22" fmla="*/ 275596 w 352425"/>
                <a:gd name="connsiteY22" fmla="*/ 383001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352425">
                  <a:moveTo>
                    <a:pt x="279473" y="650844"/>
                  </a:moveTo>
                  <a:cubicBezTo>
                    <a:pt x="373218" y="591989"/>
                    <a:pt x="436655" y="528552"/>
                    <a:pt x="476831" y="447142"/>
                  </a:cubicBezTo>
                  <a:cubicBezTo>
                    <a:pt x="517007" y="366789"/>
                    <a:pt x="533572" y="270225"/>
                    <a:pt x="533572" y="145466"/>
                  </a:cubicBezTo>
                  <a:cubicBezTo>
                    <a:pt x="533572" y="133836"/>
                    <a:pt x="525113" y="123616"/>
                    <a:pt x="513483" y="121501"/>
                  </a:cubicBezTo>
                  <a:cubicBezTo>
                    <a:pt x="470840" y="114100"/>
                    <a:pt x="431016" y="100003"/>
                    <a:pt x="394364" y="81677"/>
                  </a:cubicBezTo>
                  <a:cubicBezTo>
                    <a:pt x="353482" y="61237"/>
                    <a:pt x="316478" y="35510"/>
                    <a:pt x="282997" y="6258"/>
                  </a:cubicBezTo>
                  <a:cubicBezTo>
                    <a:pt x="273834" y="-1847"/>
                    <a:pt x="260090" y="-2200"/>
                    <a:pt x="250927" y="5906"/>
                  </a:cubicBezTo>
                  <a:cubicBezTo>
                    <a:pt x="217094" y="35157"/>
                    <a:pt x="179737" y="61237"/>
                    <a:pt x="139208" y="81677"/>
                  </a:cubicBezTo>
                  <a:cubicBezTo>
                    <a:pt x="102556" y="100003"/>
                    <a:pt x="63084" y="113748"/>
                    <a:pt x="20793" y="121149"/>
                  </a:cubicBezTo>
                  <a:cubicBezTo>
                    <a:pt x="9163" y="122911"/>
                    <a:pt x="0" y="133131"/>
                    <a:pt x="0" y="145466"/>
                  </a:cubicBezTo>
                  <a:cubicBezTo>
                    <a:pt x="0" y="270225"/>
                    <a:pt x="16564" y="366789"/>
                    <a:pt x="56388" y="447142"/>
                  </a:cubicBezTo>
                  <a:cubicBezTo>
                    <a:pt x="96917" y="528200"/>
                    <a:pt x="160001" y="591989"/>
                    <a:pt x="253394" y="650491"/>
                  </a:cubicBezTo>
                  <a:cubicBezTo>
                    <a:pt x="261147" y="655425"/>
                    <a:pt x="271367" y="655778"/>
                    <a:pt x="279473" y="650844"/>
                  </a:cubicBezTo>
                  <a:close/>
                  <a:moveTo>
                    <a:pt x="275596" y="383001"/>
                  </a:moveTo>
                  <a:cubicBezTo>
                    <a:pt x="266081" y="392516"/>
                    <a:pt x="250574" y="392516"/>
                    <a:pt x="241411" y="383001"/>
                  </a:cubicBezTo>
                  <a:lnTo>
                    <a:pt x="177622" y="319212"/>
                  </a:lnTo>
                  <a:cubicBezTo>
                    <a:pt x="168107" y="310049"/>
                    <a:pt x="168107" y="294542"/>
                    <a:pt x="177622" y="285027"/>
                  </a:cubicBezTo>
                  <a:cubicBezTo>
                    <a:pt x="187138" y="275864"/>
                    <a:pt x="202292" y="275864"/>
                    <a:pt x="211807" y="285379"/>
                  </a:cubicBezTo>
                  <a:lnTo>
                    <a:pt x="258328" y="331899"/>
                  </a:lnTo>
                  <a:lnTo>
                    <a:pt x="347491" y="242736"/>
                  </a:lnTo>
                  <a:cubicBezTo>
                    <a:pt x="356654" y="233220"/>
                    <a:pt x="372161" y="233220"/>
                    <a:pt x="381676" y="242736"/>
                  </a:cubicBezTo>
                  <a:cubicBezTo>
                    <a:pt x="390839" y="252251"/>
                    <a:pt x="391192" y="267405"/>
                    <a:pt x="381676" y="276921"/>
                  </a:cubicBezTo>
                  <a:lnTo>
                    <a:pt x="275596" y="383001"/>
                  </a:lnTo>
                  <a:close/>
                </a:path>
              </a:pathLst>
            </a:custGeom>
            <a:solidFill>
              <a:schemeClr val="accent1"/>
            </a:solidFill>
            <a:ln w="3524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C2DA28-B230-46DF-BC59-1614E7294382}"/>
              </a:ext>
            </a:extLst>
          </p:cNvPr>
          <p:cNvGrpSpPr/>
          <p:nvPr/>
        </p:nvGrpSpPr>
        <p:grpSpPr>
          <a:xfrm>
            <a:off x="6960166" y="2078726"/>
            <a:ext cx="1161489" cy="1182327"/>
            <a:chOff x="6969717" y="2268688"/>
            <a:chExt cx="1161489" cy="118232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4AF7FB8-0775-4A28-AED5-F877BAA0985B}"/>
                </a:ext>
              </a:extLst>
            </p:cNvPr>
            <p:cNvSpPr/>
            <p:nvPr/>
          </p:nvSpPr>
          <p:spPr>
            <a:xfrm>
              <a:off x="6969717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1" name="Graphic 68">
              <a:extLst>
                <a:ext uri="{FF2B5EF4-FFF2-40B4-BE49-F238E27FC236}">
                  <a16:creationId xmlns:a16="http://schemas.microsoft.com/office/drawing/2014/main" id="{6FC99A62-960A-4899-BFBB-9B4688127184}"/>
                </a:ext>
              </a:extLst>
            </p:cNvPr>
            <p:cNvSpPr/>
            <p:nvPr/>
          </p:nvSpPr>
          <p:spPr>
            <a:xfrm>
              <a:off x="7262102" y="2677838"/>
              <a:ext cx="505536" cy="515854"/>
            </a:xfrm>
            <a:custGeom>
              <a:avLst/>
              <a:gdLst>
                <a:gd name="connsiteX0" fmla="*/ 936360 w 933450"/>
                <a:gd name="connsiteY0" fmla="*/ 3287 h 952500"/>
                <a:gd name="connsiteX1" fmla="*/ 138 w 933450"/>
                <a:gd name="connsiteY1" fmla="*/ 389653 h 952500"/>
                <a:gd name="connsiteX2" fmla="*/ 408763 w 933450"/>
                <a:gd name="connsiteY2" fmla="*/ 549629 h 952500"/>
                <a:gd name="connsiteX3" fmla="*/ 582902 w 933450"/>
                <a:gd name="connsiteY3" fmla="*/ 952423 h 952500"/>
                <a:gd name="connsiteX4" fmla="*/ 936360 w 933450"/>
                <a:gd name="connsiteY4" fmla="*/ 3287 h 952500"/>
                <a:gd name="connsiteX5" fmla="*/ 936360 w 933450"/>
                <a:gd name="connsiteY5" fmla="*/ 3287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3450" h="952500">
                  <a:moveTo>
                    <a:pt x="936360" y="3287"/>
                  </a:moveTo>
                  <a:cubicBezTo>
                    <a:pt x="893123" y="-38466"/>
                    <a:pt x="-12836" y="330198"/>
                    <a:pt x="138" y="389653"/>
                  </a:cubicBezTo>
                  <a:cubicBezTo>
                    <a:pt x="13112" y="449109"/>
                    <a:pt x="324572" y="468326"/>
                    <a:pt x="408763" y="549629"/>
                  </a:cubicBezTo>
                  <a:cubicBezTo>
                    <a:pt x="492956" y="630932"/>
                    <a:pt x="523031" y="941531"/>
                    <a:pt x="582902" y="952423"/>
                  </a:cubicBezTo>
                  <a:cubicBezTo>
                    <a:pt x="641597" y="962177"/>
                    <a:pt x="979599" y="45040"/>
                    <a:pt x="936360" y="3287"/>
                  </a:cubicBezTo>
                  <a:lnTo>
                    <a:pt x="936360" y="328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CDBBD99-7AAA-4B75-9928-80A0E2B3FBAE}"/>
              </a:ext>
            </a:extLst>
          </p:cNvPr>
          <p:cNvGrpSpPr/>
          <p:nvPr/>
        </p:nvGrpSpPr>
        <p:grpSpPr>
          <a:xfrm>
            <a:off x="9878642" y="2078726"/>
            <a:ext cx="1161489" cy="1182327"/>
            <a:chOff x="9878642" y="2268688"/>
            <a:chExt cx="1161489" cy="1182327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6859A7A-8064-4157-BA3D-AB2DEB56CA90}"/>
                </a:ext>
              </a:extLst>
            </p:cNvPr>
            <p:cNvSpPr/>
            <p:nvPr/>
          </p:nvSpPr>
          <p:spPr>
            <a:xfrm>
              <a:off x="9878642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124CE8E-F757-4A8E-9519-6FD83B84BAA1}"/>
                </a:ext>
              </a:extLst>
            </p:cNvPr>
            <p:cNvGrpSpPr/>
            <p:nvPr/>
          </p:nvGrpSpPr>
          <p:grpSpPr>
            <a:xfrm>
              <a:off x="10150137" y="2582802"/>
              <a:ext cx="669168" cy="554098"/>
              <a:chOff x="9912221" y="2384890"/>
              <a:chExt cx="832199" cy="689096"/>
            </a:xfrm>
            <a:solidFill>
              <a:schemeClr val="accent1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7C08E44-7817-4930-82EF-74CCCE8457F9}"/>
                  </a:ext>
                </a:extLst>
              </p:cNvPr>
              <p:cNvSpPr/>
              <p:nvPr/>
            </p:nvSpPr>
            <p:spPr>
              <a:xfrm>
                <a:off x="9912221" y="2673936"/>
                <a:ext cx="523875" cy="400050"/>
              </a:xfrm>
              <a:custGeom>
                <a:avLst/>
                <a:gdLst>
                  <a:gd name="connsiteX0" fmla="*/ 530492 w 523875"/>
                  <a:gd name="connsiteY0" fmla="*/ 160955 h 400050"/>
                  <a:gd name="connsiteX1" fmla="*/ 474920 w 523875"/>
                  <a:gd name="connsiteY1" fmla="*/ 65700 h 400050"/>
                  <a:gd name="connsiteX2" fmla="*/ 322509 w 523875"/>
                  <a:gd name="connsiteY2" fmla="*/ 154615 h 400050"/>
                  <a:gd name="connsiteX3" fmla="*/ 232309 w 523875"/>
                  <a:gd name="connsiteY3" fmla="*/ 0 h 400050"/>
                  <a:gd name="connsiteX4" fmla="*/ 116154 w 523875"/>
                  <a:gd name="connsiteY4" fmla="*/ 203300 h 400050"/>
                  <a:gd name="connsiteX5" fmla="*/ 0 w 523875"/>
                  <a:gd name="connsiteY5" fmla="*/ 406600 h 400050"/>
                  <a:gd name="connsiteX6" fmla="*/ 234140 w 523875"/>
                  <a:gd name="connsiteY6" fmla="*/ 405543 h 400050"/>
                  <a:gd name="connsiteX7" fmla="*/ 468281 w 523875"/>
                  <a:gd name="connsiteY7" fmla="*/ 404486 h 400050"/>
                  <a:gd name="connsiteX8" fmla="*/ 378081 w 523875"/>
                  <a:gd name="connsiteY8" fmla="*/ 249871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3875" h="400050">
                    <a:moveTo>
                      <a:pt x="530492" y="160955"/>
                    </a:moveTo>
                    <a:lnTo>
                      <a:pt x="474920" y="65700"/>
                    </a:lnTo>
                    <a:lnTo>
                      <a:pt x="322509" y="154615"/>
                    </a:lnTo>
                    <a:lnTo>
                      <a:pt x="232309" y="0"/>
                    </a:lnTo>
                    <a:lnTo>
                      <a:pt x="116154" y="203300"/>
                    </a:lnTo>
                    <a:lnTo>
                      <a:pt x="0" y="406600"/>
                    </a:lnTo>
                    <a:lnTo>
                      <a:pt x="234140" y="405543"/>
                    </a:lnTo>
                    <a:lnTo>
                      <a:pt x="468281" y="404486"/>
                    </a:lnTo>
                    <a:lnTo>
                      <a:pt x="378081" y="24987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BDA31A8-46F2-40FF-A65B-7B917485882A}"/>
                  </a:ext>
                </a:extLst>
              </p:cNvPr>
              <p:cNvSpPr/>
              <p:nvPr/>
            </p:nvSpPr>
            <p:spPr>
              <a:xfrm>
                <a:off x="10211020" y="2384890"/>
                <a:ext cx="533400" cy="400050"/>
              </a:xfrm>
              <a:custGeom>
                <a:avLst/>
                <a:gdLst>
                  <a:gd name="connsiteX0" fmla="*/ 54174 w 533400"/>
                  <a:gd name="connsiteY0" fmla="*/ 338653 h 400050"/>
                  <a:gd name="connsiteX1" fmla="*/ 0 w 533400"/>
                  <a:gd name="connsiteY1" fmla="*/ 242594 h 400050"/>
                  <a:gd name="connsiteX2" fmla="*/ 153693 w 533400"/>
                  <a:gd name="connsiteY2" fmla="*/ 155915 h 400050"/>
                  <a:gd name="connsiteX3" fmla="*/ 65759 w 533400"/>
                  <a:gd name="connsiteY3" fmla="*/ 0 h 400050"/>
                  <a:gd name="connsiteX4" fmla="*/ 299890 w 533400"/>
                  <a:gd name="connsiteY4" fmla="*/ 2360 h 400050"/>
                  <a:gd name="connsiteX5" fmla="*/ 534021 w 533400"/>
                  <a:gd name="connsiteY5" fmla="*/ 4722 h 400050"/>
                  <a:gd name="connsiteX6" fmla="*/ 414911 w 533400"/>
                  <a:gd name="connsiteY6" fmla="*/ 206304 h 400050"/>
                  <a:gd name="connsiteX7" fmla="*/ 295801 w 533400"/>
                  <a:gd name="connsiteY7" fmla="*/ 407887 h 400050"/>
                  <a:gd name="connsiteX8" fmla="*/ 207868 w 533400"/>
                  <a:gd name="connsiteY8" fmla="*/ 251972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400050">
                    <a:moveTo>
                      <a:pt x="54174" y="338653"/>
                    </a:moveTo>
                    <a:lnTo>
                      <a:pt x="0" y="242594"/>
                    </a:lnTo>
                    <a:lnTo>
                      <a:pt x="153693" y="155915"/>
                    </a:lnTo>
                    <a:lnTo>
                      <a:pt x="65759" y="0"/>
                    </a:lnTo>
                    <a:lnTo>
                      <a:pt x="299890" y="2360"/>
                    </a:lnTo>
                    <a:lnTo>
                      <a:pt x="534021" y="4722"/>
                    </a:lnTo>
                    <a:lnTo>
                      <a:pt x="414911" y="206304"/>
                    </a:lnTo>
                    <a:lnTo>
                      <a:pt x="295801" y="407887"/>
                    </a:lnTo>
                    <a:lnTo>
                      <a:pt x="207868" y="2519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315E1B6A-C5B4-400A-844B-290D0E240607}"/>
              </a:ext>
            </a:extLst>
          </p:cNvPr>
          <p:cNvSpPr/>
          <p:nvPr/>
        </p:nvSpPr>
        <p:spPr>
          <a:xfrm>
            <a:off x="9316385" y="3436389"/>
            <a:ext cx="2286000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GB" sz="1600" b="1">
                <a:solidFill>
                  <a:schemeClr val="accent1"/>
                </a:solidFill>
              </a:rPr>
              <a:t>Performance results</a:t>
            </a:r>
            <a:br>
              <a:rPr lang="en-GB" sz="1600" b="1">
                <a:solidFill>
                  <a:schemeClr val="accent1"/>
                </a:solidFill>
              </a:rPr>
            </a:br>
            <a:r>
              <a:rPr lang="en-GB" sz="1600" b="1">
                <a:solidFill>
                  <a:schemeClr val="accent1"/>
                </a:solidFill>
              </a:rPr>
              <a:t>– case study</a:t>
            </a:r>
            <a:br>
              <a:rPr lang="en-GB" sz="1400" b="1">
                <a:solidFill>
                  <a:schemeClr val="accent1"/>
                </a:solidFill>
              </a:rPr>
            </a:br>
            <a:endParaRPr lang="en-GB" sz="1400" b="1">
              <a:solidFill>
                <a:schemeClr val="accent1"/>
              </a:solidFill>
            </a:endParaRPr>
          </a:p>
          <a:p>
            <a:pPr marL="182880" indent="-182880" defTabSz="914400">
              <a:spcBef>
                <a:spcPts val="800"/>
              </a:spcBef>
              <a:buClr>
                <a:srgbClr val="0A86C9"/>
              </a:buClr>
              <a:buFont typeface="Arial" pitchFamily="34" charset="0"/>
              <a:buChar char="•"/>
              <a:defRPr/>
            </a:pPr>
            <a:r>
              <a:rPr lang="en-GB" sz="1400" b="1">
                <a:solidFill>
                  <a:schemeClr val="tx2"/>
                </a:solidFill>
              </a:rPr>
              <a:t>28% </a:t>
            </a:r>
            <a:r>
              <a:rPr lang="en-GB" sz="1400">
                <a:solidFill>
                  <a:schemeClr val="tx2"/>
                </a:solidFill>
              </a:rPr>
              <a:t>reduction in volume of reviews</a:t>
            </a:r>
            <a:endParaRPr lang="en-GB" sz="1400">
              <a:solidFill>
                <a:schemeClr val="tx2"/>
              </a:solidFill>
              <a:cs typeface="Arial"/>
            </a:endParaRPr>
          </a:p>
          <a:p>
            <a:pPr marL="182880" indent="-182880" defTabSz="914400">
              <a:spcBef>
                <a:spcPts val="800"/>
              </a:spcBef>
              <a:buClr>
                <a:srgbClr val="0A86C9"/>
              </a:buClr>
              <a:buFont typeface="Arial" pitchFamily="34" charset="0"/>
              <a:buChar char="•"/>
              <a:defRPr/>
            </a:pPr>
            <a:endParaRPr lang="en-GB" sz="1400">
              <a:solidFill>
                <a:schemeClr val="accent6">
                  <a:lumMod val="25000"/>
                </a:schemeClr>
              </a:solidFill>
            </a:endParaRPr>
          </a:p>
        </p:txBody>
      </p:sp>
      <p:cxnSp>
        <p:nvCxnSpPr>
          <p:cNvPr id="91" name="Line">
            <a:extLst>
              <a:ext uri="{FF2B5EF4-FFF2-40B4-BE49-F238E27FC236}">
                <a16:creationId xmlns:a16="http://schemas.microsoft.com/office/drawing/2014/main" id="{14B4950D-DD22-46CA-87DC-A39C7A924E30}"/>
              </a:ext>
            </a:extLst>
          </p:cNvPr>
          <p:cNvCxnSpPr>
            <a:cxnSpLocks/>
          </p:cNvCxnSpPr>
          <p:nvPr/>
        </p:nvCxnSpPr>
        <p:spPr>
          <a:xfrm flipV="1">
            <a:off x="3163198" y="3216424"/>
            <a:ext cx="0" cy="2938659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Line">
            <a:extLst>
              <a:ext uri="{FF2B5EF4-FFF2-40B4-BE49-F238E27FC236}">
                <a16:creationId xmlns:a16="http://schemas.microsoft.com/office/drawing/2014/main" id="{ECF5BD6C-E84F-42B4-803C-9BD9D27FA44E}"/>
              </a:ext>
            </a:extLst>
          </p:cNvPr>
          <p:cNvCxnSpPr>
            <a:cxnSpLocks/>
          </p:cNvCxnSpPr>
          <p:nvPr/>
        </p:nvCxnSpPr>
        <p:spPr>
          <a:xfrm flipV="1">
            <a:off x="6081673" y="3216424"/>
            <a:ext cx="0" cy="2938659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Line">
            <a:extLst>
              <a:ext uri="{FF2B5EF4-FFF2-40B4-BE49-F238E27FC236}">
                <a16:creationId xmlns:a16="http://schemas.microsoft.com/office/drawing/2014/main" id="{9696454C-982B-46BD-81DE-DCF9BC0BB31A}"/>
              </a:ext>
            </a:extLst>
          </p:cNvPr>
          <p:cNvCxnSpPr>
            <a:cxnSpLocks/>
          </p:cNvCxnSpPr>
          <p:nvPr/>
        </p:nvCxnSpPr>
        <p:spPr>
          <a:xfrm flipV="1">
            <a:off x="9000149" y="3216424"/>
            <a:ext cx="0" cy="2938659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31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1B5686-675B-6540-ADC0-6E280035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B2D30-21BC-E64F-9CC1-B6B613E5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E3C9D365-4E7D-42BF-8A1A-D418E53B35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Pattern recognition, client-specific and sector models</a:t>
            </a:r>
            <a:endParaRPr lang="en-US"/>
          </a:p>
        </p:txBody>
      </p:sp>
      <p:sp>
        <p:nvSpPr>
          <p:cNvPr id="42" name="Title 4">
            <a:extLst>
              <a:ext uri="{FF2B5EF4-FFF2-40B4-BE49-F238E27FC236}">
                <a16:creationId xmlns:a16="http://schemas.microsoft.com/office/drawing/2014/main" id="{19881C20-E2D6-4F4A-963E-FE938F58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Layer 1 – Machine Learning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B8D5AA26-AE60-4F10-921F-9540E646DF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1" y="761"/>
            <a:ext cx="12191999" cy="2627375"/>
          </a:xfrm>
          <a:prstGeom prst="rect">
            <a:avLst/>
          </a:prstGeom>
        </p:spPr>
      </p:pic>
      <p:sp>
        <p:nvSpPr>
          <p:cNvPr id="79" name="Blue Fade">
            <a:extLst>
              <a:ext uri="{FF2B5EF4-FFF2-40B4-BE49-F238E27FC236}">
                <a16:creationId xmlns:a16="http://schemas.microsoft.com/office/drawing/2014/main" id="{E8391574-1B48-4ACE-BC3E-D5292ACBC61C}"/>
              </a:ext>
            </a:extLst>
          </p:cNvPr>
          <p:cNvSpPr/>
          <p:nvPr/>
        </p:nvSpPr>
        <p:spPr>
          <a:xfrm>
            <a:off x="0" y="2"/>
            <a:ext cx="12191999" cy="2628898"/>
          </a:xfrm>
          <a:prstGeom prst="rect">
            <a:avLst/>
          </a:prstGeom>
          <a:gradFill>
            <a:gsLst>
              <a:gs pos="0">
                <a:srgbClr val="205A88">
                  <a:alpha val="90000"/>
                </a:srgbClr>
              </a:gs>
              <a:gs pos="72000">
                <a:srgbClr val="0A86C9">
                  <a:alpha val="8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ihandform 18">
            <a:extLst>
              <a:ext uri="{FF2B5EF4-FFF2-40B4-BE49-F238E27FC236}">
                <a16:creationId xmlns:a16="http://schemas.microsoft.com/office/drawing/2014/main" id="{53442EF4-3EDA-4935-B97F-CD4FD281418A}"/>
              </a:ext>
            </a:extLst>
          </p:cNvPr>
          <p:cNvSpPr/>
          <p:nvPr/>
        </p:nvSpPr>
        <p:spPr>
          <a:xfrm>
            <a:off x="0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itle 3">
            <a:extLst>
              <a:ext uri="{FF2B5EF4-FFF2-40B4-BE49-F238E27FC236}">
                <a16:creationId xmlns:a16="http://schemas.microsoft.com/office/drawing/2014/main" id="{02249D99-40FC-4C7A-9647-27703E34ED15}"/>
              </a:ext>
            </a:extLst>
          </p:cNvPr>
          <p:cNvSpPr txBox="1">
            <a:spLocks/>
          </p:cNvSpPr>
          <p:nvPr/>
        </p:nvSpPr>
        <p:spPr>
          <a:xfrm>
            <a:off x="546100" y="580829"/>
            <a:ext cx="10807700" cy="54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none" baseline="0">
                <a:solidFill>
                  <a:srgbClr val="0A86C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Layer 3 – Consortium Data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90" name="Text Placeholder 1">
            <a:extLst>
              <a:ext uri="{FF2B5EF4-FFF2-40B4-BE49-F238E27FC236}">
                <a16:creationId xmlns:a16="http://schemas.microsoft.com/office/drawing/2014/main" id="{0EA9C5C4-9F04-4B16-997B-3669E0ED34EB}"/>
              </a:ext>
            </a:extLst>
          </p:cNvPr>
          <p:cNvSpPr txBox="1">
            <a:spLocks/>
          </p:cNvSpPr>
          <p:nvPr/>
        </p:nvSpPr>
        <p:spPr>
          <a:xfrm>
            <a:off x="546100" y="1210220"/>
            <a:ext cx="10807700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  <a:lvl2pPr marL="359991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539987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719982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899978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Shared global fraud intelligence for rapid response to related fraud trends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1543BFF-1CAA-4350-8FE5-2082EDC5AA76}"/>
              </a:ext>
            </a:extLst>
          </p:cNvPr>
          <p:cNvSpPr/>
          <p:nvPr/>
        </p:nvSpPr>
        <p:spPr>
          <a:xfrm>
            <a:off x="560960" y="3436389"/>
            <a:ext cx="2286000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GB" sz="1400" b="1">
                <a:solidFill>
                  <a:schemeClr val="accent1"/>
                </a:solidFill>
              </a:rPr>
              <a:t>850+ merchants around the world contribute to the Consortium</a:t>
            </a:r>
            <a:endParaRPr lang="en-US" sz="14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933631F-587B-4858-9D76-52EF965D6DB9}"/>
              </a:ext>
            </a:extLst>
          </p:cNvPr>
          <p:cNvSpPr/>
          <p:nvPr/>
        </p:nvSpPr>
        <p:spPr>
          <a:xfrm>
            <a:off x="3479436" y="3436389"/>
            <a:ext cx="2286000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GB" sz="1600" b="1">
                <a:solidFill>
                  <a:schemeClr val="accent1"/>
                </a:solidFill>
              </a:rPr>
              <a:t>10,000+ fraudulent data points </a:t>
            </a:r>
            <a:r>
              <a:rPr lang="en-GB" sz="1400" b="1">
                <a:solidFill>
                  <a:schemeClr val="accent1"/>
                </a:solidFill>
              </a:rPr>
              <a:t>collected daily</a:t>
            </a:r>
            <a:endParaRPr lang="en-GB" sz="14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7173491-2758-48AB-9E36-B7499C2C09CB}"/>
              </a:ext>
            </a:extLst>
          </p:cNvPr>
          <p:cNvSpPr/>
          <p:nvPr/>
        </p:nvSpPr>
        <p:spPr>
          <a:xfrm>
            <a:off x="6397911" y="3436389"/>
            <a:ext cx="2286000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GB" sz="1600" b="1">
                <a:solidFill>
                  <a:schemeClr val="accent1"/>
                </a:solidFill>
              </a:rPr>
              <a:t>2M+ decisioned transactions daily with a value in excess of $230M</a:t>
            </a:r>
            <a:endParaRPr lang="en-GB" sz="1600" b="1">
              <a:solidFill>
                <a:schemeClr val="accent1"/>
              </a:solidFill>
              <a:cs typeface="Arial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2A28F98-E5EA-4CC7-BF61-6A4A2A61DBDF}"/>
              </a:ext>
            </a:extLst>
          </p:cNvPr>
          <p:cNvGrpSpPr/>
          <p:nvPr/>
        </p:nvGrpSpPr>
        <p:grpSpPr>
          <a:xfrm>
            <a:off x="4041691" y="2044077"/>
            <a:ext cx="1161489" cy="1182327"/>
            <a:chOff x="1151868" y="2268688"/>
            <a:chExt cx="1161489" cy="118232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4D25222-27E7-449D-A2BA-FBA47396D751}"/>
                </a:ext>
              </a:extLst>
            </p:cNvPr>
            <p:cNvSpPr/>
            <p:nvPr/>
          </p:nvSpPr>
          <p:spPr>
            <a:xfrm>
              <a:off x="1151868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3" name="Graphic 62">
              <a:extLst>
                <a:ext uri="{FF2B5EF4-FFF2-40B4-BE49-F238E27FC236}">
                  <a16:creationId xmlns:a16="http://schemas.microsoft.com/office/drawing/2014/main" id="{5E05ED7B-5E07-4428-913B-A609E1D2F0B0}"/>
                </a:ext>
              </a:extLst>
            </p:cNvPr>
            <p:cNvSpPr/>
            <p:nvPr/>
          </p:nvSpPr>
          <p:spPr>
            <a:xfrm>
              <a:off x="1387119" y="2559029"/>
              <a:ext cx="660422" cy="660422"/>
            </a:xfrm>
            <a:custGeom>
              <a:avLst/>
              <a:gdLst>
                <a:gd name="connsiteX0" fmla="*/ 788920 w 809625"/>
                <a:gd name="connsiteY0" fmla="*/ 476293 h 809625"/>
                <a:gd name="connsiteX1" fmla="*/ 654208 w 809625"/>
                <a:gd name="connsiteY1" fmla="*/ 476293 h 809625"/>
                <a:gd name="connsiteX2" fmla="*/ 644226 w 809625"/>
                <a:gd name="connsiteY2" fmla="*/ 488209 h 809625"/>
                <a:gd name="connsiteX3" fmla="*/ 514848 w 809625"/>
                <a:gd name="connsiteY3" fmla="*/ 422286 h 809625"/>
                <a:gd name="connsiteX4" fmla="*/ 501141 w 809625"/>
                <a:gd name="connsiteY4" fmla="*/ 335875 h 809625"/>
                <a:gd name="connsiteX5" fmla="*/ 603849 w 809625"/>
                <a:gd name="connsiteY5" fmla="*/ 233167 h 809625"/>
                <a:gd name="connsiteX6" fmla="*/ 727617 w 809625"/>
                <a:gd name="connsiteY6" fmla="*/ 223909 h 809625"/>
                <a:gd name="connsiteX7" fmla="*/ 727617 w 809625"/>
                <a:gd name="connsiteY7" fmla="*/ 89197 h 809625"/>
                <a:gd name="connsiteX8" fmla="*/ 592905 w 809625"/>
                <a:gd name="connsiteY8" fmla="*/ 89197 h 809625"/>
                <a:gd name="connsiteX9" fmla="*/ 583637 w 809625"/>
                <a:gd name="connsiteY9" fmla="*/ 212965 h 809625"/>
                <a:gd name="connsiteX10" fmla="*/ 480939 w 809625"/>
                <a:gd name="connsiteY10" fmla="*/ 315682 h 809625"/>
                <a:gd name="connsiteX11" fmla="*/ 394528 w 809625"/>
                <a:gd name="connsiteY11" fmla="*/ 301976 h 809625"/>
                <a:gd name="connsiteX12" fmla="*/ 328605 w 809625"/>
                <a:gd name="connsiteY12" fmla="*/ 172588 h 809625"/>
                <a:gd name="connsiteX13" fmla="*/ 340521 w 809625"/>
                <a:gd name="connsiteY13" fmla="*/ 162606 h 809625"/>
                <a:gd name="connsiteX14" fmla="*/ 340540 w 809625"/>
                <a:gd name="connsiteY14" fmla="*/ 27903 h 809625"/>
                <a:gd name="connsiteX15" fmla="*/ 205819 w 809625"/>
                <a:gd name="connsiteY15" fmla="*/ 27903 h 809625"/>
                <a:gd name="connsiteX16" fmla="*/ 205819 w 809625"/>
                <a:gd name="connsiteY16" fmla="*/ 162616 h 809625"/>
                <a:gd name="connsiteX17" fmla="*/ 303164 w 809625"/>
                <a:gd name="connsiteY17" fmla="*/ 185590 h 809625"/>
                <a:gd name="connsiteX18" fmla="*/ 369087 w 809625"/>
                <a:gd name="connsiteY18" fmla="*/ 314987 h 809625"/>
                <a:gd name="connsiteX19" fmla="*/ 357190 w 809625"/>
                <a:gd name="connsiteY19" fmla="*/ 324960 h 809625"/>
                <a:gd name="connsiteX20" fmla="*/ 329301 w 809625"/>
                <a:gd name="connsiteY20" fmla="*/ 392921 h 809625"/>
                <a:gd name="connsiteX21" fmla="*/ 185978 w 809625"/>
                <a:gd name="connsiteY21" fmla="*/ 415628 h 809625"/>
                <a:gd name="connsiteX22" fmla="*/ 162604 w 809625"/>
                <a:gd name="connsiteY22" fmla="*/ 377119 h 809625"/>
                <a:gd name="connsiteX23" fmla="*/ 27901 w 809625"/>
                <a:gd name="connsiteY23" fmla="*/ 377119 h 809625"/>
                <a:gd name="connsiteX24" fmla="*/ 27892 w 809625"/>
                <a:gd name="connsiteY24" fmla="*/ 511802 h 809625"/>
                <a:gd name="connsiteX25" fmla="*/ 162604 w 809625"/>
                <a:gd name="connsiteY25" fmla="*/ 511802 h 809625"/>
                <a:gd name="connsiteX26" fmla="*/ 190483 w 809625"/>
                <a:gd name="connsiteY26" fmla="*/ 443822 h 809625"/>
                <a:gd name="connsiteX27" fmla="*/ 333806 w 809625"/>
                <a:gd name="connsiteY27" fmla="*/ 421115 h 809625"/>
                <a:gd name="connsiteX28" fmla="*/ 357190 w 809625"/>
                <a:gd name="connsiteY28" fmla="*/ 459634 h 809625"/>
                <a:gd name="connsiteX29" fmla="*/ 395680 w 809625"/>
                <a:gd name="connsiteY29" fmla="*/ 483008 h 809625"/>
                <a:gd name="connsiteX30" fmla="*/ 372982 w 809625"/>
                <a:gd name="connsiteY30" fmla="*/ 626340 h 809625"/>
                <a:gd name="connsiteX31" fmla="*/ 305021 w 809625"/>
                <a:gd name="connsiteY31" fmla="*/ 654210 h 809625"/>
                <a:gd name="connsiteX32" fmla="*/ 305021 w 809625"/>
                <a:gd name="connsiteY32" fmla="*/ 788922 h 809625"/>
                <a:gd name="connsiteX33" fmla="*/ 439724 w 809625"/>
                <a:gd name="connsiteY33" fmla="*/ 788922 h 809625"/>
                <a:gd name="connsiteX34" fmla="*/ 439734 w 809625"/>
                <a:gd name="connsiteY34" fmla="*/ 654220 h 809625"/>
                <a:gd name="connsiteX35" fmla="*/ 401205 w 809625"/>
                <a:gd name="connsiteY35" fmla="*/ 630846 h 809625"/>
                <a:gd name="connsiteX36" fmla="*/ 423903 w 809625"/>
                <a:gd name="connsiteY36" fmla="*/ 487532 h 809625"/>
                <a:gd name="connsiteX37" fmla="*/ 491892 w 809625"/>
                <a:gd name="connsiteY37" fmla="*/ 459662 h 809625"/>
                <a:gd name="connsiteX38" fmla="*/ 501875 w 809625"/>
                <a:gd name="connsiteY38" fmla="*/ 447756 h 809625"/>
                <a:gd name="connsiteX39" fmla="*/ 631243 w 809625"/>
                <a:gd name="connsiteY39" fmla="*/ 513678 h 809625"/>
                <a:gd name="connsiteX40" fmla="*/ 654227 w 809625"/>
                <a:gd name="connsiteY40" fmla="*/ 611015 h 809625"/>
                <a:gd name="connsiteX41" fmla="*/ 788930 w 809625"/>
                <a:gd name="connsiteY41" fmla="*/ 611015 h 809625"/>
                <a:gd name="connsiteX42" fmla="*/ 788920 w 809625"/>
                <a:gd name="connsiteY42" fmla="*/ 476293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9625" h="809625">
                  <a:moveTo>
                    <a:pt x="788920" y="476293"/>
                  </a:moveTo>
                  <a:cubicBezTo>
                    <a:pt x="751715" y="439098"/>
                    <a:pt x="691413" y="439098"/>
                    <a:pt x="654208" y="476293"/>
                  </a:cubicBezTo>
                  <a:cubicBezTo>
                    <a:pt x="650465" y="480027"/>
                    <a:pt x="647217" y="484046"/>
                    <a:pt x="644226" y="488209"/>
                  </a:cubicBezTo>
                  <a:lnTo>
                    <a:pt x="514848" y="422286"/>
                  </a:lnTo>
                  <a:cubicBezTo>
                    <a:pt x="524382" y="393502"/>
                    <a:pt x="519801" y="361164"/>
                    <a:pt x="501141" y="335875"/>
                  </a:cubicBezTo>
                  <a:lnTo>
                    <a:pt x="603849" y="233167"/>
                  </a:lnTo>
                  <a:cubicBezTo>
                    <a:pt x="641130" y="260675"/>
                    <a:pt x="693861" y="257666"/>
                    <a:pt x="727617" y="223909"/>
                  </a:cubicBezTo>
                  <a:cubicBezTo>
                    <a:pt x="764812" y="186714"/>
                    <a:pt x="764812" y="126411"/>
                    <a:pt x="727617" y="89197"/>
                  </a:cubicBezTo>
                  <a:cubicBezTo>
                    <a:pt x="690413" y="52002"/>
                    <a:pt x="630100" y="52002"/>
                    <a:pt x="592905" y="89197"/>
                  </a:cubicBezTo>
                  <a:cubicBezTo>
                    <a:pt x="559148" y="122953"/>
                    <a:pt x="556139" y="175674"/>
                    <a:pt x="583637" y="212965"/>
                  </a:cubicBezTo>
                  <a:lnTo>
                    <a:pt x="480939" y="315682"/>
                  </a:lnTo>
                  <a:cubicBezTo>
                    <a:pt x="455640" y="297023"/>
                    <a:pt x="423303" y="292441"/>
                    <a:pt x="394528" y="301976"/>
                  </a:cubicBezTo>
                  <a:lnTo>
                    <a:pt x="328605" y="172588"/>
                  </a:lnTo>
                  <a:cubicBezTo>
                    <a:pt x="332768" y="169607"/>
                    <a:pt x="336778" y="166349"/>
                    <a:pt x="340521" y="162606"/>
                  </a:cubicBezTo>
                  <a:cubicBezTo>
                    <a:pt x="377716" y="125411"/>
                    <a:pt x="377716" y="65099"/>
                    <a:pt x="340540" y="27903"/>
                  </a:cubicBezTo>
                  <a:cubicBezTo>
                    <a:pt x="303326" y="-9301"/>
                    <a:pt x="243023" y="-9301"/>
                    <a:pt x="205819" y="27903"/>
                  </a:cubicBezTo>
                  <a:cubicBezTo>
                    <a:pt x="168604" y="65108"/>
                    <a:pt x="168604" y="125411"/>
                    <a:pt x="205819" y="162616"/>
                  </a:cubicBezTo>
                  <a:cubicBezTo>
                    <a:pt x="232155" y="188952"/>
                    <a:pt x="270046" y="196553"/>
                    <a:pt x="303164" y="185590"/>
                  </a:cubicBezTo>
                  <a:lnTo>
                    <a:pt x="369087" y="314987"/>
                  </a:lnTo>
                  <a:cubicBezTo>
                    <a:pt x="364934" y="317968"/>
                    <a:pt x="360924" y="321226"/>
                    <a:pt x="357190" y="324960"/>
                  </a:cubicBezTo>
                  <a:cubicBezTo>
                    <a:pt x="338416" y="343714"/>
                    <a:pt x="329158" y="368346"/>
                    <a:pt x="329301" y="392921"/>
                  </a:cubicBezTo>
                  <a:lnTo>
                    <a:pt x="185978" y="415628"/>
                  </a:lnTo>
                  <a:cubicBezTo>
                    <a:pt x="181511" y="401550"/>
                    <a:pt x="173776" y="388282"/>
                    <a:pt x="162604" y="377119"/>
                  </a:cubicBezTo>
                  <a:cubicBezTo>
                    <a:pt x="125409" y="339914"/>
                    <a:pt x="65115" y="339923"/>
                    <a:pt x="27901" y="377119"/>
                  </a:cubicBezTo>
                  <a:cubicBezTo>
                    <a:pt x="-9294" y="414314"/>
                    <a:pt x="-9304" y="474607"/>
                    <a:pt x="27892" y="511802"/>
                  </a:cubicBezTo>
                  <a:cubicBezTo>
                    <a:pt x="65106" y="549007"/>
                    <a:pt x="125399" y="549007"/>
                    <a:pt x="162604" y="511802"/>
                  </a:cubicBezTo>
                  <a:cubicBezTo>
                    <a:pt x="181368" y="493038"/>
                    <a:pt x="190636" y="468406"/>
                    <a:pt x="190483" y="443822"/>
                  </a:cubicBezTo>
                  <a:lnTo>
                    <a:pt x="333806" y="421115"/>
                  </a:lnTo>
                  <a:cubicBezTo>
                    <a:pt x="338273" y="435202"/>
                    <a:pt x="346017" y="448470"/>
                    <a:pt x="357190" y="459634"/>
                  </a:cubicBezTo>
                  <a:cubicBezTo>
                    <a:pt x="368353" y="470797"/>
                    <a:pt x="381602" y="478541"/>
                    <a:pt x="395680" y="483008"/>
                  </a:cubicBezTo>
                  <a:lnTo>
                    <a:pt x="372982" y="626340"/>
                  </a:lnTo>
                  <a:cubicBezTo>
                    <a:pt x="348408" y="626178"/>
                    <a:pt x="323776" y="635456"/>
                    <a:pt x="305021" y="654210"/>
                  </a:cubicBezTo>
                  <a:cubicBezTo>
                    <a:pt x="267826" y="691405"/>
                    <a:pt x="267826" y="751708"/>
                    <a:pt x="305021" y="788922"/>
                  </a:cubicBezTo>
                  <a:cubicBezTo>
                    <a:pt x="342226" y="826118"/>
                    <a:pt x="402519" y="826118"/>
                    <a:pt x="439724" y="788922"/>
                  </a:cubicBezTo>
                  <a:cubicBezTo>
                    <a:pt x="476929" y="751727"/>
                    <a:pt x="476929" y="691425"/>
                    <a:pt x="439734" y="654220"/>
                  </a:cubicBezTo>
                  <a:cubicBezTo>
                    <a:pt x="428561" y="643057"/>
                    <a:pt x="415292" y="635303"/>
                    <a:pt x="401205" y="630846"/>
                  </a:cubicBezTo>
                  <a:lnTo>
                    <a:pt x="423903" y="487532"/>
                  </a:lnTo>
                  <a:cubicBezTo>
                    <a:pt x="448487" y="487694"/>
                    <a:pt x="473128" y="478417"/>
                    <a:pt x="491892" y="459662"/>
                  </a:cubicBezTo>
                  <a:cubicBezTo>
                    <a:pt x="495626" y="455928"/>
                    <a:pt x="498874" y="451909"/>
                    <a:pt x="501875" y="447756"/>
                  </a:cubicBezTo>
                  <a:lnTo>
                    <a:pt x="631243" y="513678"/>
                  </a:lnTo>
                  <a:cubicBezTo>
                    <a:pt x="620289" y="546778"/>
                    <a:pt x="627881" y="584678"/>
                    <a:pt x="654227" y="611015"/>
                  </a:cubicBezTo>
                  <a:cubicBezTo>
                    <a:pt x="691422" y="648219"/>
                    <a:pt x="751715" y="648210"/>
                    <a:pt x="788930" y="611015"/>
                  </a:cubicBezTo>
                  <a:cubicBezTo>
                    <a:pt x="826106" y="573800"/>
                    <a:pt x="826106" y="513498"/>
                    <a:pt x="788920" y="4762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F1E74CA-8052-469C-A404-32BF6E5AA9D7}"/>
              </a:ext>
            </a:extLst>
          </p:cNvPr>
          <p:cNvGrpSpPr/>
          <p:nvPr/>
        </p:nvGrpSpPr>
        <p:grpSpPr>
          <a:xfrm>
            <a:off x="1123216" y="2034096"/>
            <a:ext cx="1161489" cy="1182327"/>
            <a:chOff x="4028469" y="2268688"/>
            <a:chExt cx="1161489" cy="118232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FAF8F77-17FB-42DD-BA6A-11675239A2D8}"/>
                </a:ext>
              </a:extLst>
            </p:cNvPr>
            <p:cNvSpPr/>
            <p:nvPr/>
          </p:nvSpPr>
          <p:spPr>
            <a:xfrm>
              <a:off x="4028469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6" name="Graphic 65">
              <a:extLst>
                <a:ext uri="{FF2B5EF4-FFF2-40B4-BE49-F238E27FC236}">
                  <a16:creationId xmlns:a16="http://schemas.microsoft.com/office/drawing/2014/main" id="{2E4B3928-B328-499A-9CDE-598C06806A3A}"/>
                </a:ext>
              </a:extLst>
            </p:cNvPr>
            <p:cNvSpPr/>
            <p:nvPr/>
          </p:nvSpPr>
          <p:spPr>
            <a:xfrm>
              <a:off x="4338159" y="2577649"/>
              <a:ext cx="352425" cy="352425"/>
            </a:xfrm>
            <a:custGeom>
              <a:avLst/>
              <a:gdLst>
                <a:gd name="connsiteX0" fmla="*/ 279473 w 352425"/>
                <a:gd name="connsiteY0" fmla="*/ 650844 h 352425"/>
                <a:gd name="connsiteX1" fmla="*/ 476831 w 352425"/>
                <a:gd name="connsiteY1" fmla="*/ 447142 h 352425"/>
                <a:gd name="connsiteX2" fmla="*/ 533572 w 352425"/>
                <a:gd name="connsiteY2" fmla="*/ 145466 h 352425"/>
                <a:gd name="connsiteX3" fmla="*/ 513483 w 352425"/>
                <a:gd name="connsiteY3" fmla="*/ 121501 h 352425"/>
                <a:gd name="connsiteX4" fmla="*/ 394364 w 352425"/>
                <a:gd name="connsiteY4" fmla="*/ 81677 h 352425"/>
                <a:gd name="connsiteX5" fmla="*/ 282997 w 352425"/>
                <a:gd name="connsiteY5" fmla="*/ 6258 h 352425"/>
                <a:gd name="connsiteX6" fmla="*/ 250927 w 352425"/>
                <a:gd name="connsiteY6" fmla="*/ 5906 h 352425"/>
                <a:gd name="connsiteX7" fmla="*/ 139208 w 352425"/>
                <a:gd name="connsiteY7" fmla="*/ 81677 h 352425"/>
                <a:gd name="connsiteX8" fmla="*/ 20793 w 352425"/>
                <a:gd name="connsiteY8" fmla="*/ 121149 h 352425"/>
                <a:gd name="connsiteX9" fmla="*/ 0 w 352425"/>
                <a:gd name="connsiteY9" fmla="*/ 145466 h 352425"/>
                <a:gd name="connsiteX10" fmla="*/ 56388 w 352425"/>
                <a:gd name="connsiteY10" fmla="*/ 447142 h 352425"/>
                <a:gd name="connsiteX11" fmla="*/ 253394 w 352425"/>
                <a:gd name="connsiteY11" fmla="*/ 650491 h 352425"/>
                <a:gd name="connsiteX12" fmla="*/ 279473 w 352425"/>
                <a:gd name="connsiteY12" fmla="*/ 650844 h 352425"/>
                <a:gd name="connsiteX13" fmla="*/ 275596 w 352425"/>
                <a:gd name="connsiteY13" fmla="*/ 383001 h 352425"/>
                <a:gd name="connsiteX14" fmla="*/ 241411 w 352425"/>
                <a:gd name="connsiteY14" fmla="*/ 383001 h 352425"/>
                <a:gd name="connsiteX15" fmla="*/ 177622 w 352425"/>
                <a:gd name="connsiteY15" fmla="*/ 319212 h 352425"/>
                <a:gd name="connsiteX16" fmla="*/ 177622 w 352425"/>
                <a:gd name="connsiteY16" fmla="*/ 285027 h 352425"/>
                <a:gd name="connsiteX17" fmla="*/ 211807 w 352425"/>
                <a:gd name="connsiteY17" fmla="*/ 285379 h 352425"/>
                <a:gd name="connsiteX18" fmla="*/ 258328 w 352425"/>
                <a:gd name="connsiteY18" fmla="*/ 331899 h 352425"/>
                <a:gd name="connsiteX19" fmla="*/ 347491 w 352425"/>
                <a:gd name="connsiteY19" fmla="*/ 242736 h 352425"/>
                <a:gd name="connsiteX20" fmla="*/ 381676 w 352425"/>
                <a:gd name="connsiteY20" fmla="*/ 242736 h 352425"/>
                <a:gd name="connsiteX21" fmla="*/ 381676 w 352425"/>
                <a:gd name="connsiteY21" fmla="*/ 276921 h 352425"/>
                <a:gd name="connsiteX22" fmla="*/ 275596 w 352425"/>
                <a:gd name="connsiteY22" fmla="*/ 383001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352425">
                  <a:moveTo>
                    <a:pt x="279473" y="650844"/>
                  </a:moveTo>
                  <a:cubicBezTo>
                    <a:pt x="373218" y="591989"/>
                    <a:pt x="436655" y="528552"/>
                    <a:pt x="476831" y="447142"/>
                  </a:cubicBezTo>
                  <a:cubicBezTo>
                    <a:pt x="517007" y="366789"/>
                    <a:pt x="533572" y="270225"/>
                    <a:pt x="533572" y="145466"/>
                  </a:cubicBezTo>
                  <a:cubicBezTo>
                    <a:pt x="533572" y="133836"/>
                    <a:pt x="525113" y="123616"/>
                    <a:pt x="513483" y="121501"/>
                  </a:cubicBezTo>
                  <a:cubicBezTo>
                    <a:pt x="470840" y="114100"/>
                    <a:pt x="431016" y="100003"/>
                    <a:pt x="394364" y="81677"/>
                  </a:cubicBezTo>
                  <a:cubicBezTo>
                    <a:pt x="353482" y="61237"/>
                    <a:pt x="316478" y="35510"/>
                    <a:pt x="282997" y="6258"/>
                  </a:cubicBezTo>
                  <a:cubicBezTo>
                    <a:pt x="273834" y="-1847"/>
                    <a:pt x="260090" y="-2200"/>
                    <a:pt x="250927" y="5906"/>
                  </a:cubicBezTo>
                  <a:cubicBezTo>
                    <a:pt x="217094" y="35157"/>
                    <a:pt x="179737" y="61237"/>
                    <a:pt x="139208" y="81677"/>
                  </a:cubicBezTo>
                  <a:cubicBezTo>
                    <a:pt x="102556" y="100003"/>
                    <a:pt x="63084" y="113748"/>
                    <a:pt x="20793" y="121149"/>
                  </a:cubicBezTo>
                  <a:cubicBezTo>
                    <a:pt x="9163" y="122911"/>
                    <a:pt x="0" y="133131"/>
                    <a:pt x="0" y="145466"/>
                  </a:cubicBezTo>
                  <a:cubicBezTo>
                    <a:pt x="0" y="270225"/>
                    <a:pt x="16564" y="366789"/>
                    <a:pt x="56388" y="447142"/>
                  </a:cubicBezTo>
                  <a:cubicBezTo>
                    <a:pt x="96917" y="528200"/>
                    <a:pt x="160001" y="591989"/>
                    <a:pt x="253394" y="650491"/>
                  </a:cubicBezTo>
                  <a:cubicBezTo>
                    <a:pt x="261147" y="655425"/>
                    <a:pt x="271367" y="655778"/>
                    <a:pt x="279473" y="650844"/>
                  </a:cubicBezTo>
                  <a:close/>
                  <a:moveTo>
                    <a:pt x="275596" y="383001"/>
                  </a:moveTo>
                  <a:cubicBezTo>
                    <a:pt x="266081" y="392516"/>
                    <a:pt x="250574" y="392516"/>
                    <a:pt x="241411" y="383001"/>
                  </a:cubicBezTo>
                  <a:lnTo>
                    <a:pt x="177622" y="319212"/>
                  </a:lnTo>
                  <a:cubicBezTo>
                    <a:pt x="168107" y="310049"/>
                    <a:pt x="168107" y="294542"/>
                    <a:pt x="177622" y="285027"/>
                  </a:cubicBezTo>
                  <a:cubicBezTo>
                    <a:pt x="187138" y="275864"/>
                    <a:pt x="202292" y="275864"/>
                    <a:pt x="211807" y="285379"/>
                  </a:cubicBezTo>
                  <a:lnTo>
                    <a:pt x="258328" y="331899"/>
                  </a:lnTo>
                  <a:lnTo>
                    <a:pt x="347491" y="242736"/>
                  </a:lnTo>
                  <a:cubicBezTo>
                    <a:pt x="356654" y="233220"/>
                    <a:pt x="372161" y="233220"/>
                    <a:pt x="381676" y="242736"/>
                  </a:cubicBezTo>
                  <a:cubicBezTo>
                    <a:pt x="390839" y="252251"/>
                    <a:pt x="391192" y="267405"/>
                    <a:pt x="381676" y="276921"/>
                  </a:cubicBezTo>
                  <a:lnTo>
                    <a:pt x="275596" y="383001"/>
                  </a:lnTo>
                  <a:close/>
                </a:path>
              </a:pathLst>
            </a:custGeom>
            <a:solidFill>
              <a:schemeClr val="accent1"/>
            </a:solidFill>
            <a:ln w="3524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C2DA28-B230-46DF-BC59-1614E7294382}"/>
              </a:ext>
            </a:extLst>
          </p:cNvPr>
          <p:cNvGrpSpPr/>
          <p:nvPr/>
        </p:nvGrpSpPr>
        <p:grpSpPr>
          <a:xfrm>
            <a:off x="6960166" y="2078726"/>
            <a:ext cx="1161489" cy="1182327"/>
            <a:chOff x="6969717" y="2268688"/>
            <a:chExt cx="1161489" cy="118232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4AF7FB8-0775-4A28-AED5-F877BAA0985B}"/>
                </a:ext>
              </a:extLst>
            </p:cNvPr>
            <p:cNvSpPr/>
            <p:nvPr/>
          </p:nvSpPr>
          <p:spPr>
            <a:xfrm>
              <a:off x="6969717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1" name="Graphic 68">
              <a:extLst>
                <a:ext uri="{FF2B5EF4-FFF2-40B4-BE49-F238E27FC236}">
                  <a16:creationId xmlns:a16="http://schemas.microsoft.com/office/drawing/2014/main" id="{6FC99A62-960A-4899-BFBB-9B4688127184}"/>
                </a:ext>
              </a:extLst>
            </p:cNvPr>
            <p:cNvSpPr/>
            <p:nvPr/>
          </p:nvSpPr>
          <p:spPr>
            <a:xfrm>
              <a:off x="7262102" y="2677838"/>
              <a:ext cx="505536" cy="515854"/>
            </a:xfrm>
            <a:custGeom>
              <a:avLst/>
              <a:gdLst>
                <a:gd name="connsiteX0" fmla="*/ 936360 w 933450"/>
                <a:gd name="connsiteY0" fmla="*/ 3287 h 952500"/>
                <a:gd name="connsiteX1" fmla="*/ 138 w 933450"/>
                <a:gd name="connsiteY1" fmla="*/ 389653 h 952500"/>
                <a:gd name="connsiteX2" fmla="*/ 408763 w 933450"/>
                <a:gd name="connsiteY2" fmla="*/ 549629 h 952500"/>
                <a:gd name="connsiteX3" fmla="*/ 582902 w 933450"/>
                <a:gd name="connsiteY3" fmla="*/ 952423 h 952500"/>
                <a:gd name="connsiteX4" fmla="*/ 936360 w 933450"/>
                <a:gd name="connsiteY4" fmla="*/ 3287 h 952500"/>
                <a:gd name="connsiteX5" fmla="*/ 936360 w 933450"/>
                <a:gd name="connsiteY5" fmla="*/ 3287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3450" h="952500">
                  <a:moveTo>
                    <a:pt x="936360" y="3287"/>
                  </a:moveTo>
                  <a:cubicBezTo>
                    <a:pt x="893123" y="-38466"/>
                    <a:pt x="-12836" y="330198"/>
                    <a:pt x="138" y="389653"/>
                  </a:cubicBezTo>
                  <a:cubicBezTo>
                    <a:pt x="13112" y="449109"/>
                    <a:pt x="324572" y="468326"/>
                    <a:pt x="408763" y="549629"/>
                  </a:cubicBezTo>
                  <a:cubicBezTo>
                    <a:pt x="492956" y="630932"/>
                    <a:pt x="523031" y="941531"/>
                    <a:pt x="582902" y="952423"/>
                  </a:cubicBezTo>
                  <a:cubicBezTo>
                    <a:pt x="641597" y="962177"/>
                    <a:pt x="979599" y="45040"/>
                    <a:pt x="936360" y="3287"/>
                  </a:cubicBezTo>
                  <a:lnTo>
                    <a:pt x="936360" y="328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CDBBD99-7AAA-4B75-9928-80A0E2B3FBAE}"/>
              </a:ext>
            </a:extLst>
          </p:cNvPr>
          <p:cNvGrpSpPr/>
          <p:nvPr/>
        </p:nvGrpSpPr>
        <p:grpSpPr>
          <a:xfrm>
            <a:off x="9878642" y="2078726"/>
            <a:ext cx="1161489" cy="1182327"/>
            <a:chOff x="9878642" y="2268688"/>
            <a:chExt cx="1161489" cy="1182327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6859A7A-8064-4157-BA3D-AB2DEB56CA90}"/>
                </a:ext>
              </a:extLst>
            </p:cNvPr>
            <p:cNvSpPr/>
            <p:nvPr/>
          </p:nvSpPr>
          <p:spPr>
            <a:xfrm>
              <a:off x="9878642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124CE8E-F757-4A8E-9519-6FD83B84BAA1}"/>
                </a:ext>
              </a:extLst>
            </p:cNvPr>
            <p:cNvGrpSpPr/>
            <p:nvPr/>
          </p:nvGrpSpPr>
          <p:grpSpPr>
            <a:xfrm>
              <a:off x="10150137" y="2582802"/>
              <a:ext cx="669168" cy="554098"/>
              <a:chOff x="9912221" y="2384890"/>
              <a:chExt cx="832199" cy="689096"/>
            </a:xfrm>
            <a:solidFill>
              <a:schemeClr val="accent1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7C08E44-7817-4930-82EF-74CCCE8457F9}"/>
                  </a:ext>
                </a:extLst>
              </p:cNvPr>
              <p:cNvSpPr/>
              <p:nvPr/>
            </p:nvSpPr>
            <p:spPr>
              <a:xfrm>
                <a:off x="9912221" y="2673936"/>
                <a:ext cx="523875" cy="400050"/>
              </a:xfrm>
              <a:custGeom>
                <a:avLst/>
                <a:gdLst>
                  <a:gd name="connsiteX0" fmla="*/ 530492 w 523875"/>
                  <a:gd name="connsiteY0" fmla="*/ 160955 h 400050"/>
                  <a:gd name="connsiteX1" fmla="*/ 474920 w 523875"/>
                  <a:gd name="connsiteY1" fmla="*/ 65700 h 400050"/>
                  <a:gd name="connsiteX2" fmla="*/ 322509 w 523875"/>
                  <a:gd name="connsiteY2" fmla="*/ 154615 h 400050"/>
                  <a:gd name="connsiteX3" fmla="*/ 232309 w 523875"/>
                  <a:gd name="connsiteY3" fmla="*/ 0 h 400050"/>
                  <a:gd name="connsiteX4" fmla="*/ 116154 w 523875"/>
                  <a:gd name="connsiteY4" fmla="*/ 203300 h 400050"/>
                  <a:gd name="connsiteX5" fmla="*/ 0 w 523875"/>
                  <a:gd name="connsiteY5" fmla="*/ 406600 h 400050"/>
                  <a:gd name="connsiteX6" fmla="*/ 234140 w 523875"/>
                  <a:gd name="connsiteY6" fmla="*/ 405543 h 400050"/>
                  <a:gd name="connsiteX7" fmla="*/ 468281 w 523875"/>
                  <a:gd name="connsiteY7" fmla="*/ 404486 h 400050"/>
                  <a:gd name="connsiteX8" fmla="*/ 378081 w 523875"/>
                  <a:gd name="connsiteY8" fmla="*/ 249871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3875" h="400050">
                    <a:moveTo>
                      <a:pt x="530492" y="160955"/>
                    </a:moveTo>
                    <a:lnTo>
                      <a:pt x="474920" y="65700"/>
                    </a:lnTo>
                    <a:lnTo>
                      <a:pt x="322509" y="154615"/>
                    </a:lnTo>
                    <a:lnTo>
                      <a:pt x="232309" y="0"/>
                    </a:lnTo>
                    <a:lnTo>
                      <a:pt x="116154" y="203300"/>
                    </a:lnTo>
                    <a:lnTo>
                      <a:pt x="0" y="406600"/>
                    </a:lnTo>
                    <a:lnTo>
                      <a:pt x="234140" y="405543"/>
                    </a:lnTo>
                    <a:lnTo>
                      <a:pt x="468281" y="404486"/>
                    </a:lnTo>
                    <a:lnTo>
                      <a:pt x="378081" y="24987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BDA31A8-46F2-40FF-A65B-7B917485882A}"/>
                  </a:ext>
                </a:extLst>
              </p:cNvPr>
              <p:cNvSpPr/>
              <p:nvPr/>
            </p:nvSpPr>
            <p:spPr>
              <a:xfrm>
                <a:off x="10211020" y="2384890"/>
                <a:ext cx="533400" cy="400050"/>
              </a:xfrm>
              <a:custGeom>
                <a:avLst/>
                <a:gdLst>
                  <a:gd name="connsiteX0" fmla="*/ 54174 w 533400"/>
                  <a:gd name="connsiteY0" fmla="*/ 338653 h 400050"/>
                  <a:gd name="connsiteX1" fmla="*/ 0 w 533400"/>
                  <a:gd name="connsiteY1" fmla="*/ 242594 h 400050"/>
                  <a:gd name="connsiteX2" fmla="*/ 153693 w 533400"/>
                  <a:gd name="connsiteY2" fmla="*/ 155915 h 400050"/>
                  <a:gd name="connsiteX3" fmla="*/ 65759 w 533400"/>
                  <a:gd name="connsiteY3" fmla="*/ 0 h 400050"/>
                  <a:gd name="connsiteX4" fmla="*/ 299890 w 533400"/>
                  <a:gd name="connsiteY4" fmla="*/ 2360 h 400050"/>
                  <a:gd name="connsiteX5" fmla="*/ 534021 w 533400"/>
                  <a:gd name="connsiteY5" fmla="*/ 4722 h 400050"/>
                  <a:gd name="connsiteX6" fmla="*/ 414911 w 533400"/>
                  <a:gd name="connsiteY6" fmla="*/ 206304 h 400050"/>
                  <a:gd name="connsiteX7" fmla="*/ 295801 w 533400"/>
                  <a:gd name="connsiteY7" fmla="*/ 407887 h 400050"/>
                  <a:gd name="connsiteX8" fmla="*/ 207868 w 533400"/>
                  <a:gd name="connsiteY8" fmla="*/ 251972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400050">
                    <a:moveTo>
                      <a:pt x="54174" y="338653"/>
                    </a:moveTo>
                    <a:lnTo>
                      <a:pt x="0" y="242594"/>
                    </a:lnTo>
                    <a:lnTo>
                      <a:pt x="153693" y="155915"/>
                    </a:lnTo>
                    <a:lnTo>
                      <a:pt x="65759" y="0"/>
                    </a:lnTo>
                    <a:lnTo>
                      <a:pt x="299890" y="2360"/>
                    </a:lnTo>
                    <a:lnTo>
                      <a:pt x="534021" y="4722"/>
                    </a:lnTo>
                    <a:lnTo>
                      <a:pt x="414911" y="206304"/>
                    </a:lnTo>
                    <a:lnTo>
                      <a:pt x="295801" y="407887"/>
                    </a:lnTo>
                    <a:lnTo>
                      <a:pt x="207868" y="2519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315E1B6A-C5B4-400A-844B-290D0E240607}"/>
              </a:ext>
            </a:extLst>
          </p:cNvPr>
          <p:cNvSpPr/>
          <p:nvPr/>
        </p:nvSpPr>
        <p:spPr>
          <a:xfrm>
            <a:off x="9316385" y="3436389"/>
            <a:ext cx="2286000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GB" sz="1600" b="1">
                <a:solidFill>
                  <a:schemeClr val="accent1"/>
                </a:solidFill>
              </a:rPr>
              <a:t>10M+ fraud records within our Consortium history</a:t>
            </a:r>
            <a:endParaRPr lang="en-GB" sz="1400">
              <a:solidFill>
                <a:schemeClr val="accent1"/>
              </a:solidFill>
            </a:endParaRPr>
          </a:p>
        </p:txBody>
      </p:sp>
      <p:cxnSp>
        <p:nvCxnSpPr>
          <p:cNvPr id="91" name="Line">
            <a:extLst>
              <a:ext uri="{FF2B5EF4-FFF2-40B4-BE49-F238E27FC236}">
                <a16:creationId xmlns:a16="http://schemas.microsoft.com/office/drawing/2014/main" id="{14B4950D-DD22-46CA-87DC-A39C7A924E30}"/>
              </a:ext>
            </a:extLst>
          </p:cNvPr>
          <p:cNvCxnSpPr>
            <a:cxnSpLocks/>
          </p:cNvCxnSpPr>
          <p:nvPr/>
        </p:nvCxnSpPr>
        <p:spPr>
          <a:xfrm flipV="1">
            <a:off x="3163198" y="3216424"/>
            <a:ext cx="0" cy="2938659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Line">
            <a:extLst>
              <a:ext uri="{FF2B5EF4-FFF2-40B4-BE49-F238E27FC236}">
                <a16:creationId xmlns:a16="http://schemas.microsoft.com/office/drawing/2014/main" id="{ECF5BD6C-E84F-42B4-803C-9BD9D27FA44E}"/>
              </a:ext>
            </a:extLst>
          </p:cNvPr>
          <p:cNvCxnSpPr>
            <a:cxnSpLocks/>
          </p:cNvCxnSpPr>
          <p:nvPr/>
        </p:nvCxnSpPr>
        <p:spPr>
          <a:xfrm flipV="1">
            <a:off x="6081673" y="3216424"/>
            <a:ext cx="0" cy="2938659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Line">
            <a:extLst>
              <a:ext uri="{FF2B5EF4-FFF2-40B4-BE49-F238E27FC236}">
                <a16:creationId xmlns:a16="http://schemas.microsoft.com/office/drawing/2014/main" id="{9696454C-982B-46BD-81DE-DCF9BC0BB31A}"/>
              </a:ext>
            </a:extLst>
          </p:cNvPr>
          <p:cNvCxnSpPr>
            <a:cxnSpLocks/>
          </p:cNvCxnSpPr>
          <p:nvPr/>
        </p:nvCxnSpPr>
        <p:spPr>
          <a:xfrm flipV="1">
            <a:off x="9000149" y="3216424"/>
            <a:ext cx="0" cy="2938659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28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">
            <a:extLst>
              <a:ext uri="{FF2B5EF4-FFF2-40B4-BE49-F238E27FC236}">
                <a16:creationId xmlns:a16="http://schemas.microsoft.com/office/drawing/2014/main" id="{F3B935E6-84A5-47D8-9264-51F071F75A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11" name="Fußzeilenplatzhalter">
            <a:extLst>
              <a:ext uri="{FF2B5EF4-FFF2-40B4-BE49-F238E27FC236}">
                <a16:creationId xmlns:a16="http://schemas.microsoft.com/office/drawing/2014/main" id="{916FBF23-04E4-4C63-9878-2335E6534F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noProof="0" dirty="0"/>
              <a:t>Confidential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2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GB" dirty="0"/>
              <a:t>Emirates Challenges &amp; Industry Insights</a:t>
            </a:r>
          </a:p>
          <a:p>
            <a:r>
              <a:rPr lang="en-GB" dirty="0"/>
              <a:t>About ACI and </a:t>
            </a:r>
          </a:p>
          <a:p>
            <a:r>
              <a:rPr lang="en-GB" dirty="0"/>
              <a:t>KPIs – Best customer examples </a:t>
            </a:r>
          </a:p>
          <a:p>
            <a:r>
              <a:rPr lang="en-GB" dirty="0"/>
              <a:t>Industry benchmarks &amp; used cases</a:t>
            </a:r>
          </a:p>
          <a:p>
            <a:r>
              <a:rPr lang="en-GB" dirty="0"/>
              <a:t>Solution Overview</a:t>
            </a:r>
          </a:p>
          <a:p>
            <a:r>
              <a:rPr lang="en-GB" dirty="0"/>
              <a:t>System Architecture</a:t>
            </a:r>
          </a:p>
          <a:p>
            <a:r>
              <a:rPr lang="en-GB" dirty="0"/>
              <a:t>Machine Learning </a:t>
            </a:r>
          </a:p>
          <a:p>
            <a:r>
              <a:rPr lang="en-GB" dirty="0"/>
              <a:t>Risk analyst team as key differentiator </a:t>
            </a:r>
          </a:p>
          <a:p>
            <a:r>
              <a:rPr lang="en-GB" dirty="0"/>
              <a:t>Demonstration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985FF-FE1C-44C7-A62E-F75543CE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Arial"/>
                <a:cs typeface="Arial"/>
              </a:rPr>
              <a:t>Agenda</a:t>
            </a:r>
            <a:endParaRPr lang="en-GB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78DBBF-425F-4698-90AD-E2244DD1D7A3}"/>
              </a:ext>
            </a:extLst>
          </p:cNvPr>
          <p:cNvSpPr txBox="1">
            <a:spLocks/>
          </p:cNvSpPr>
          <p:nvPr/>
        </p:nvSpPr>
        <p:spPr>
          <a:xfrm>
            <a:off x="575996" y="1645371"/>
            <a:ext cx="11040004" cy="42094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22895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02891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25736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5732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GB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39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1B5686-675B-6540-ADC0-6E280035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B2D30-21BC-E64F-9CC1-B6B613E5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E3C9D365-4E7D-42BF-8A1A-D418E53B35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Pattern recognition, client-specific and sector models</a:t>
            </a:r>
            <a:endParaRPr lang="en-US"/>
          </a:p>
        </p:txBody>
      </p:sp>
      <p:sp>
        <p:nvSpPr>
          <p:cNvPr id="42" name="Title 4">
            <a:extLst>
              <a:ext uri="{FF2B5EF4-FFF2-40B4-BE49-F238E27FC236}">
                <a16:creationId xmlns:a16="http://schemas.microsoft.com/office/drawing/2014/main" id="{19881C20-E2D6-4F4A-963E-FE938F58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Layer 1 – Machine Learning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B8D5AA26-AE60-4F10-921F-9540E646DF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1" y="761"/>
            <a:ext cx="12191999" cy="2627375"/>
          </a:xfrm>
          <a:prstGeom prst="rect">
            <a:avLst/>
          </a:prstGeom>
        </p:spPr>
      </p:pic>
      <p:sp>
        <p:nvSpPr>
          <p:cNvPr id="79" name="Blue Fade">
            <a:extLst>
              <a:ext uri="{FF2B5EF4-FFF2-40B4-BE49-F238E27FC236}">
                <a16:creationId xmlns:a16="http://schemas.microsoft.com/office/drawing/2014/main" id="{E8391574-1B48-4ACE-BC3E-D5292ACBC61C}"/>
              </a:ext>
            </a:extLst>
          </p:cNvPr>
          <p:cNvSpPr/>
          <p:nvPr/>
        </p:nvSpPr>
        <p:spPr>
          <a:xfrm>
            <a:off x="0" y="2"/>
            <a:ext cx="12191999" cy="2628898"/>
          </a:xfrm>
          <a:prstGeom prst="rect">
            <a:avLst/>
          </a:prstGeom>
          <a:gradFill>
            <a:gsLst>
              <a:gs pos="0">
                <a:srgbClr val="205A88">
                  <a:alpha val="90000"/>
                </a:srgbClr>
              </a:gs>
              <a:gs pos="72000">
                <a:srgbClr val="0A86C9">
                  <a:alpha val="8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ihandform 18">
            <a:extLst>
              <a:ext uri="{FF2B5EF4-FFF2-40B4-BE49-F238E27FC236}">
                <a16:creationId xmlns:a16="http://schemas.microsoft.com/office/drawing/2014/main" id="{53442EF4-3EDA-4935-B97F-CD4FD281418A}"/>
              </a:ext>
            </a:extLst>
          </p:cNvPr>
          <p:cNvSpPr/>
          <p:nvPr/>
        </p:nvSpPr>
        <p:spPr>
          <a:xfrm>
            <a:off x="0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itle 3">
            <a:extLst>
              <a:ext uri="{FF2B5EF4-FFF2-40B4-BE49-F238E27FC236}">
                <a16:creationId xmlns:a16="http://schemas.microsoft.com/office/drawing/2014/main" id="{02249D99-40FC-4C7A-9647-27703E34ED15}"/>
              </a:ext>
            </a:extLst>
          </p:cNvPr>
          <p:cNvSpPr txBox="1">
            <a:spLocks/>
          </p:cNvSpPr>
          <p:nvPr/>
        </p:nvSpPr>
        <p:spPr>
          <a:xfrm>
            <a:off x="546100" y="580829"/>
            <a:ext cx="10807700" cy="54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none" baseline="0">
                <a:solidFill>
                  <a:srgbClr val="0A86C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Layer 4 – Rules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90" name="Text Placeholder 1">
            <a:extLst>
              <a:ext uri="{FF2B5EF4-FFF2-40B4-BE49-F238E27FC236}">
                <a16:creationId xmlns:a16="http://schemas.microsoft.com/office/drawing/2014/main" id="{0EA9C5C4-9F04-4B16-997B-3669E0ED34EB}"/>
              </a:ext>
            </a:extLst>
          </p:cNvPr>
          <p:cNvSpPr txBox="1">
            <a:spLocks/>
          </p:cNvSpPr>
          <p:nvPr/>
        </p:nvSpPr>
        <p:spPr>
          <a:xfrm>
            <a:off x="546100" y="1210220"/>
            <a:ext cx="10807700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  <a:lvl2pPr marL="359991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539987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719982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899978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Simple accept/deny or sophisticated tailored rule sets tailored by product, sector, channel and country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1543BFF-1CAA-4350-8FE5-2082EDC5AA76}"/>
              </a:ext>
            </a:extLst>
          </p:cNvPr>
          <p:cNvSpPr/>
          <p:nvPr/>
        </p:nvSpPr>
        <p:spPr>
          <a:xfrm>
            <a:off x="408560" y="3436389"/>
            <a:ext cx="2438400" cy="2728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600"/>
              </a:spcBef>
              <a:defRPr/>
            </a:pPr>
            <a:r>
              <a:rPr lang="en-GB" sz="1600" b="1">
                <a:solidFill>
                  <a:schemeClr val="accent1"/>
                </a:solidFill>
              </a:rPr>
              <a:t>Rule Manager</a:t>
            </a:r>
          </a:p>
          <a:p>
            <a:pPr algn="ctr">
              <a:spcBef>
                <a:spcPts val="400"/>
              </a:spcBef>
              <a:defRPr/>
            </a:pPr>
            <a:r>
              <a:rPr lang="en-GB" sz="1400">
                <a:solidFill>
                  <a:schemeClr val="tx2"/>
                </a:solidFill>
                <a:cs typeface="Arial"/>
              </a:rPr>
              <a:t>Flexible rules across all channels</a:t>
            </a:r>
          </a:p>
          <a:p>
            <a:pPr algn="ctr">
              <a:spcBef>
                <a:spcPts val="1600"/>
              </a:spcBef>
              <a:defRPr/>
            </a:pPr>
            <a:r>
              <a:rPr lang="en-GB" sz="1600" b="1">
                <a:solidFill>
                  <a:schemeClr val="accent1"/>
                </a:solidFill>
              </a:rPr>
              <a:t>Feature Manager</a:t>
            </a:r>
          </a:p>
          <a:p>
            <a:pPr algn="ctr">
              <a:spcBef>
                <a:spcPts val="400"/>
              </a:spcBef>
              <a:defRPr/>
            </a:pPr>
            <a:r>
              <a:rPr lang="en-GB" sz="1400">
                <a:solidFill>
                  <a:schemeClr val="tx2"/>
                </a:solidFill>
              </a:rPr>
              <a:t>Create and manage features (complex calculations) for use in rules</a:t>
            </a:r>
            <a:endParaRPr lang="en-GB" sz="1400">
              <a:solidFill>
                <a:schemeClr val="tx2"/>
              </a:solidFill>
              <a:cs typeface="Arial"/>
            </a:endParaRPr>
          </a:p>
          <a:p>
            <a:pPr algn="ctr">
              <a:spcBef>
                <a:spcPts val="1600"/>
              </a:spcBef>
              <a:defRPr/>
            </a:pPr>
            <a:r>
              <a:rPr lang="en-GB" sz="1600" b="1">
                <a:solidFill>
                  <a:schemeClr val="accent1"/>
                </a:solidFill>
              </a:rPr>
              <a:t>List Manager</a:t>
            </a:r>
          </a:p>
          <a:p>
            <a:pPr algn="ctr">
              <a:spcBef>
                <a:spcPts val="400"/>
              </a:spcBef>
              <a:defRPr/>
            </a:pPr>
            <a:r>
              <a:rPr lang="en-GB" sz="1400">
                <a:solidFill>
                  <a:schemeClr val="tx2"/>
                </a:solidFill>
              </a:rPr>
              <a:t>Create or import lists for use in rules</a:t>
            </a:r>
            <a:endParaRPr lang="en-GB" sz="1400">
              <a:solidFill>
                <a:schemeClr val="tx2"/>
              </a:solidFill>
              <a:cs typeface="Arial"/>
            </a:endParaRPr>
          </a:p>
          <a:p>
            <a:pPr algn="ctr">
              <a:spcBef>
                <a:spcPts val="400"/>
              </a:spcBef>
              <a:defRPr/>
            </a:pPr>
            <a:endParaRPr lang="en-US" sz="1400">
              <a:solidFill>
                <a:schemeClr val="accent6">
                  <a:lumMod val="25000"/>
                </a:schemeClr>
              </a:solidFill>
            </a:endParaRPr>
          </a:p>
          <a:p>
            <a:pPr algn="ctr">
              <a:spcBef>
                <a:spcPts val="400"/>
              </a:spcBef>
              <a:defRPr/>
            </a:pPr>
            <a:endParaRPr lang="en-US" sz="140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933631F-587B-4858-9D76-52EF965D6DB9}"/>
              </a:ext>
            </a:extLst>
          </p:cNvPr>
          <p:cNvSpPr/>
          <p:nvPr/>
        </p:nvSpPr>
        <p:spPr>
          <a:xfrm>
            <a:off x="3479436" y="3436389"/>
            <a:ext cx="2286000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GB" sz="1600" b="1">
                <a:solidFill>
                  <a:schemeClr val="accent1"/>
                </a:solidFill>
              </a:rPr>
              <a:t>Stream</a:t>
            </a:r>
            <a:br>
              <a:rPr lang="en-GB" sz="1600" b="1">
                <a:solidFill>
                  <a:schemeClr val="accent1"/>
                </a:solidFill>
              </a:rPr>
            </a:br>
            <a:r>
              <a:rPr lang="en-GB" sz="1600" b="1">
                <a:solidFill>
                  <a:schemeClr val="accent1"/>
                </a:solidFill>
              </a:rPr>
              <a:t>Analytics Engine</a:t>
            </a:r>
            <a:endParaRPr lang="en-GB" sz="1400" b="1">
              <a:solidFill>
                <a:schemeClr val="accent1"/>
              </a:solidFill>
            </a:endParaRPr>
          </a:p>
          <a:p>
            <a:pPr algn="ctr">
              <a:spcBef>
                <a:spcPts val="400"/>
              </a:spcBef>
              <a:defRPr/>
            </a:pPr>
            <a:endParaRPr lang="en-GB" sz="1400" b="1">
              <a:solidFill>
                <a:schemeClr val="accent6">
                  <a:lumMod val="25000"/>
                </a:schemeClr>
              </a:solidFill>
            </a:endParaRPr>
          </a:p>
          <a:p>
            <a:pPr marL="285750" indent="-285750" defTabSz="914400">
              <a:spcBef>
                <a:spcPts val="800"/>
              </a:spcBef>
              <a:buClr>
                <a:srgbClr val="0A86C9"/>
              </a:buClr>
              <a:buFont typeface="Arial"/>
              <a:buChar char="•"/>
              <a:defRPr/>
            </a:pPr>
            <a:r>
              <a:rPr lang="en-GB" sz="1400">
                <a:solidFill>
                  <a:schemeClr val="tx2"/>
                </a:solidFill>
              </a:rPr>
              <a:t>Real-time features stored and retrieved when triggered by an incoming transaction</a:t>
            </a:r>
            <a:endParaRPr lang="en-GB" sz="1400" b="1">
              <a:solidFill>
                <a:schemeClr val="tx2"/>
              </a:solidFill>
              <a:cs typeface="Arial" panose="020B060402020202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7173491-2758-48AB-9E36-B7499C2C09CB}"/>
              </a:ext>
            </a:extLst>
          </p:cNvPr>
          <p:cNvSpPr/>
          <p:nvPr/>
        </p:nvSpPr>
        <p:spPr>
          <a:xfrm>
            <a:off x="6397911" y="3436389"/>
            <a:ext cx="2286000" cy="2718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marL="285750" indent="-285750" algn="ctr"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b="1">
                <a:solidFill>
                  <a:schemeClr val="accent1"/>
                </a:solidFill>
              </a:rPr>
              <a:t>Batch</a:t>
            </a:r>
            <a:br>
              <a:rPr lang="en-GB" sz="1600" b="1">
                <a:solidFill>
                  <a:schemeClr val="accent1"/>
                </a:solidFill>
              </a:rPr>
            </a:br>
            <a:r>
              <a:rPr lang="en-GB" sz="1600" b="1">
                <a:solidFill>
                  <a:schemeClr val="accent1"/>
                </a:solidFill>
              </a:rPr>
              <a:t>Analytics Engine</a:t>
            </a:r>
            <a:endParaRPr lang="en-US"/>
          </a:p>
          <a:p>
            <a:pPr marL="285750" indent="-285750" algn="ctr"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endParaRPr lang="en-GB" sz="1400" b="1">
              <a:solidFill>
                <a:schemeClr val="accent6">
                  <a:lumMod val="25000"/>
                </a:schemeClr>
              </a:solidFill>
              <a:cs typeface="Arial" panose="020B0604020202020204"/>
            </a:endParaRPr>
          </a:p>
          <a:p>
            <a:pPr marL="285750" indent="-285750" defTabSz="914400">
              <a:spcBef>
                <a:spcPts val="800"/>
              </a:spcBef>
              <a:buClr>
                <a:srgbClr val="0A86C9"/>
              </a:buClr>
              <a:buFont typeface="Arial" panose="020B0604020202020204" pitchFamily="34" charset="0"/>
              <a:buChar char="•"/>
              <a:defRPr/>
            </a:pPr>
            <a:r>
              <a:rPr lang="en-GB" sz="1400">
                <a:solidFill>
                  <a:schemeClr val="tx2"/>
                </a:solidFill>
              </a:rPr>
              <a:t>Initializes new time-based features by using historic data stored within the Hadoop cluster for use in rules, and view in the CSI and ACI </a:t>
            </a:r>
            <a:r>
              <a:rPr lang="en-GB" sz="1400" err="1">
                <a:solidFill>
                  <a:schemeClr val="tx2"/>
                </a:solidFill>
              </a:rPr>
              <a:t>ReD</a:t>
            </a:r>
            <a:r>
              <a:rPr lang="en-GB" sz="1400" i="1" err="1">
                <a:solidFill>
                  <a:schemeClr val="tx2"/>
                </a:solidFill>
              </a:rPr>
              <a:t>i</a:t>
            </a:r>
            <a:r>
              <a:rPr lang="en-GB" sz="1400" i="1" baseline="30000">
                <a:solidFill>
                  <a:schemeClr val="tx2"/>
                </a:solidFill>
              </a:rPr>
              <a:t>™</a:t>
            </a:r>
            <a:endParaRPr lang="en-GB" sz="1400" i="1" baseline="30000">
              <a:solidFill>
                <a:schemeClr val="tx2"/>
              </a:solidFill>
              <a:cs typeface="Arial" panose="020B0604020202020204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2A28F98-E5EA-4CC7-BF61-6A4A2A61DBDF}"/>
              </a:ext>
            </a:extLst>
          </p:cNvPr>
          <p:cNvGrpSpPr/>
          <p:nvPr/>
        </p:nvGrpSpPr>
        <p:grpSpPr>
          <a:xfrm>
            <a:off x="4041691" y="2044077"/>
            <a:ext cx="1161489" cy="1182327"/>
            <a:chOff x="1151868" y="2268688"/>
            <a:chExt cx="1161489" cy="118232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4D25222-27E7-449D-A2BA-FBA47396D751}"/>
                </a:ext>
              </a:extLst>
            </p:cNvPr>
            <p:cNvSpPr/>
            <p:nvPr/>
          </p:nvSpPr>
          <p:spPr>
            <a:xfrm>
              <a:off x="1151868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3" name="Graphic 62">
              <a:extLst>
                <a:ext uri="{FF2B5EF4-FFF2-40B4-BE49-F238E27FC236}">
                  <a16:creationId xmlns:a16="http://schemas.microsoft.com/office/drawing/2014/main" id="{5E05ED7B-5E07-4428-913B-A609E1D2F0B0}"/>
                </a:ext>
              </a:extLst>
            </p:cNvPr>
            <p:cNvSpPr/>
            <p:nvPr/>
          </p:nvSpPr>
          <p:spPr>
            <a:xfrm>
              <a:off x="1387119" y="2559029"/>
              <a:ext cx="660422" cy="660422"/>
            </a:xfrm>
            <a:custGeom>
              <a:avLst/>
              <a:gdLst>
                <a:gd name="connsiteX0" fmla="*/ 788920 w 809625"/>
                <a:gd name="connsiteY0" fmla="*/ 476293 h 809625"/>
                <a:gd name="connsiteX1" fmla="*/ 654208 w 809625"/>
                <a:gd name="connsiteY1" fmla="*/ 476293 h 809625"/>
                <a:gd name="connsiteX2" fmla="*/ 644226 w 809625"/>
                <a:gd name="connsiteY2" fmla="*/ 488209 h 809625"/>
                <a:gd name="connsiteX3" fmla="*/ 514848 w 809625"/>
                <a:gd name="connsiteY3" fmla="*/ 422286 h 809625"/>
                <a:gd name="connsiteX4" fmla="*/ 501141 w 809625"/>
                <a:gd name="connsiteY4" fmla="*/ 335875 h 809625"/>
                <a:gd name="connsiteX5" fmla="*/ 603849 w 809625"/>
                <a:gd name="connsiteY5" fmla="*/ 233167 h 809625"/>
                <a:gd name="connsiteX6" fmla="*/ 727617 w 809625"/>
                <a:gd name="connsiteY6" fmla="*/ 223909 h 809625"/>
                <a:gd name="connsiteX7" fmla="*/ 727617 w 809625"/>
                <a:gd name="connsiteY7" fmla="*/ 89197 h 809625"/>
                <a:gd name="connsiteX8" fmla="*/ 592905 w 809625"/>
                <a:gd name="connsiteY8" fmla="*/ 89197 h 809625"/>
                <a:gd name="connsiteX9" fmla="*/ 583637 w 809625"/>
                <a:gd name="connsiteY9" fmla="*/ 212965 h 809625"/>
                <a:gd name="connsiteX10" fmla="*/ 480939 w 809625"/>
                <a:gd name="connsiteY10" fmla="*/ 315682 h 809625"/>
                <a:gd name="connsiteX11" fmla="*/ 394528 w 809625"/>
                <a:gd name="connsiteY11" fmla="*/ 301976 h 809625"/>
                <a:gd name="connsiteX12" fmla="*/ 328605 w 809625"/>
                <a:gd name="connsiteY12" fmla="*/ 172588 h 809625"/>
                <a:gd name="connsiteX13" fmla="*/ 340521 w 809625"/>
                <a:gd name="connsiteY13" fmla="*/ 162606 h 809625"/>
                <a:gd name="connsiteX14" fmla="*/ 340540 w 809625"/>
                <a:gd name="connsiteY14" fmla="*/ 27903 h 809625"/>
                <a:gd name="connsiteX15" fmla="*/ 205819 w 809625"/>
                <a:gd name="connsiteY15" fmla="*/ 27903 h 809625"/>
                <a:gd name="connsiteX16" fmla="*/ 205819 w 809625"/>
                <a:gd name="connsiteY16" fmla="*/ 162616 h 809625"/>
                <a:gd name="connsiteX17" fmla="*/ 303164 w 809625"/>
                <a:gd name="connsiteY17" fmla="*/ 185590 h 809625"/>
                <a:gd name="connsiteX18" fmla="*/ 369087 w 809625"/>
                <a:gd name="connsiteY18" fmla="*/ 314987 h 809625"/>
                <a:gd name="connsiteX19" fmla="*/ 357190 w 809625"/>
                <a:gd name="connsiteY19" fmla="*/ 324960 h 809625"/>
                <a:gd name="connsiteX20" fmla="*/ 329301 w 809625"/>
                <a:gd name="connsiteY20" fmla="*/ 392921 h 809625"/>
                <a:gd name="connsiteX21" fmla="*/ 185978 w 809625"/>
                <a:gd name="connsiteY21" fmla="*/ 415628 h 809625"/>
                <a:gd name="connsiteX22" fmla="*/ 162604 w 809625"/>
                <a:gd name="connsiteY22" fmla="*/ 377119 h 809625"/>
                <a:gd name="connsiteX23" fmla="*/ 27901 w 809625"/>
                <a:gd name="connsiteY23" fmla="*/ 377119 h 809625"/>
                <a:gd name="connsiteX24" fmla="*/ 27892 w 809625"/>
                <a:gd name="connsiteY24" fmla="*/ 511802 h 809625"/>
                <a:gd name="connsiteX25" fmla="*/ 162604 w 809625"/>
                <a:gd name="connsiteY25" fmla="*/ 511802 h 809625"/>
                <a:gd name="connsiteX26" fmla="*/ 190483 w 809625"/>
                <a:gd name="connsiteY26" fmla="*/ 443822 h 809625"/>
                <a:gd name="connsiteX27" fmla="*/ 333806 w 809625"/>
                <a:gd name="connsiteY27" fmla="*/ 421115 h 809625"/>
                <a:gd name="connsiteX28" fmla="*/ 357190 w 809625"/>
                <a:gd name="connsiteY28" fmla="*/ 459634 h 809625"/>
                <a:gd name="connsiteX29" fmla="*/ 395680 w 809625"/>
                <a:gd name="connsiteY29" fmla="*/ 483008 h 809625"/>
                <a:gd name="connsiteX30" fmla="*/ 372982 w 809625"/>
                <a:gd name="connsiteY30" fmla="*/ 626340 h 809625"/>
                <a:gd name="connsiteX31" fmla="*/ 305021 w 809625"/>
                <a:gd name="connsiteY31" fmla="*/ 654210 h 809625"/>
                <a:gd name="connsiteX32" fmla="*/ 305021 w 809625"/>
                <a:gd name="connsiteY32" fmla="*/ 788922 h 809625"/>
                <a:gd name="connsiteX33" fmla="*/ 439724 w 809625"/>
                <a:gd name="connsiteY33" fmla="*/ 788922 h 809625"/>
                <a:gd name="connsiteX34" fmla="*/ 439734 w 809625"/>
                <a:gd name="connsiteY34" fmla="*/ 654220 h 809625"/>
                <a:gd name="connsiteX35" fmla="*/ 401205 w 809625"/>
                <a:gd name="connsiteY35" fmla="*/ 630846 h 809625"/>
                <a:gd name="connsiteX36" fmla="*/ 423903 w 809625"/>
                <a:gd name="connsiteY36" fmla="*/ 487532 h 809625"/>
                <a:gd name="connsiteX37" fmla="*/ 491892 w 809625"/>
                <a:gd name="connsiteY37" fmla="*/ 459662 h 809625"/>
                <a:gd name="connsiteX38" fmla="*/ 501875 w 809625"/>
                <a:gd name="connsiteY38" fmla="*/ 447756 h 809625"/>
                <a:gd name="connsiteX39" fmla="*/ 631243 w 809625"/>
                <a:gd name="connsiteY39" fmla="*/ 513678 h 809625"/>
                <a:gd name="connsiteX40" fmla="*/ 654227 w 809625"/>
                <a:gd name="connsiteY40" fmla="*/ 611015 h 809625"/>
                <a:gd name="connsiteX41" fmla="*/ 788930 w 809625"/>
                <a:gd name="connsiteY41" fmla="*/ 611015 h 809625"/>
                <a:gd name="connsiteX42" fmla="*/ 788920 w 809625"/>
                <a:gd name="connsiteY42" fmla="*/ 476293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9625" h="809625">
                  <a:moveTo>
                    <a:pt x="788920" y="476293"/>
                  </a:moveTo>
                  <a:cubicBezTo>
                    <a:pt x="751715" y="439098"/>
                    <a:pt x="691413" y="439098"/>
                    <a:pt x="654208" y="476293"/>
                  </a:cubicBezTo>
                  <a:cubicBezTo>
                    <a:pt x="650465" y="480027"/>
                    <a:pt x="647217" y="484046"/>
                    <a:pt x="644226" y="488209"/>
                  </a:cubicBezTo>
                  <a:lnTo>
                    <a:pt x="514848" y="422286"/>
                  </a:lnTo>
                  <a:cubicBezTo>
                    <a:pt x="524382" y="393502"/>
                    <a:pt x="519801" y="361164"/>
                    <a:pt x="501141" y="335875"/>
                  </a:cubicBezTo>
                  <a:lnTo>
                    <a:pt x="603849" y="233167"/>
                  </a:lnTo>
                  <a:cubicBezTo>
                    <a:pt x="641130" y="260675"/>
                    <a:pt x="693861" y="257666"/>
                    <a:pt x="727617" y="223909"/>
                  </a:cubicBezTo>
                  <a:cubicBezTo>
                    <a:pt x="764812" y="186714"/>
                    <a:pt x="764812" y="126411"/>
                    <a:pt x="727617" y="89197"/>
                  </a:cubicBezTo>
                  <a:cubicBezTo>
                    <a:pt x="690413" y="52002"/>
                    <a:pt x="630100" y="52002"/>
                    <a:pt x="592905" y="89197"/>
                  </a:cubicBezTo>
                  <a:cubicBezTo>
                    <a:pt x="559148" y="122953"/>
                    <a:pt x="556139" y="175674"/>
                    <a:pt x="583637" y="212965"/>
                  </a:cubicBezTo>
                  <a:lnTo>
                    <a:pt x="480939" y="315682"/>
                  </a:lnTo>
                  <a:cubicBezTo>
                    <a:pt x="455640" y="297023"/>
                    <a:pt x="423303" y="292441"/>
                    <a:pt x="394528" y="301976"/>
                  </a:cubicBezTo>
                  <a:lnTo>
                    <a:pt x="328605" y="172588"/>
                  </a:lnTo>
                  <a:cubicBezTo>
                    <a:pt x="332768" y="169607"/>
                    <a:pt x="336778" y="166349"/>
                    <a:pt x="340521" y="162606"/>
                  </a:cubicBezTo>
                  <a:cubicBezTo>
                    <a:pt x="377716" y="125411"/>
                    <a:pt x="377716" y="65099"/>
                    <a:pt x="340540" y="27903"/>
                  </a:cubicBezTo>
                  <a:cubicBezTo>
                    <a:pt x="303326" y="-9301"/>
                    <a:pt x="243023" y="-9301"/>
                    <a:pt x="205819" y="27903"/>
                  </a:cubicBezTo>
                  <a:cubicBezTo>
                    <a:pt x="168604" y="65108"/>
                    <a:pt x="168604" y="125411"/>
                    <a:pt x="205819" y="162616"/>
                  </a:cubicBezTo>
                  <a:cubicBezTo>
                    <a:pt x="232155" y="188952"/>
                    <a:pt x="270046" y="196553"/>
                    <a:pt x="303164" y="185590"/>
                  </a:cubicBezTo>
                  <a:lnTo>
                    <a:pt x="369087" y="314987"/>
                  </a:lnTo>
                  <a:cubicBezTo>
                    <a:pt x="364934" y="317968"/>
                    <a:pt x="360924" y="321226"/>
                    <a:pt x="357190" y="324960"/>
                  </a:cubicBezTo>
                  <a:cubicBezTo>
                    <a:pt x="338416" y="343714"/>
                    <a:pt x="329158" y="368346"/>
                    <a:pt x="329301" y="392921"/>
                  </a:cubicBezTo>
                  <a:lnTo>
                    <a:pt x="185978" y="415628"/>
                  </a:lnTo>
                  <a:cubicBezTo>
                    <a:pt x="181511" y="401550"/>
                    <a:pt x="173776" y="388282"/>
                    <a:pt x="162604" y="377119"/>
                  </a:cubicBezTo>
                  <a:cubicBezTo>
                    <a:pt x="125409" y="339914"/>
                    <a:pt x="65115" y="339923"/>
                    <a:pt x="27901" y="377119"/>
                  </a:cubicBezTo>
                  <a:cubicBezTo>
                    <a:pt x="-9294" y="414314"/>
                    <a:pt x="-9304" y="474607"/>
                    <a:pt x="27892" y="511802"/>
                  </a:cubicBezTo>
                  <a:cubicBezTo>
                    <a:pt x="65106" y="549007"/>
                    <a:pt x="125399" y="549007"/>
                    <a:pt x="162604" y="511802"/>
                  </a:cubicBezTo>
                  <a:cubicBezTo>
                    <a:pt x="181368" y="493038"/>
                    <a:pt x="190636" y="468406"/>
                    <a:pt x="190483" y="443822"/>
                  </a:cubicBezTo>
                  <a:lnTo>
                    <a:pt x="333806" y="421115"/>
                  </a:lnTo>
                  <a:cubicBezTo>
                    <a:pt x="338273" y="435202"/>
                    <a:pt x="346017" y="448470"/>
                    <a:pt x="357190" y="459634"/>
                  </a:cubicBezTo>
                  <a:cubicBezTo>
                    <a:pt x="368353" y="470797"/>
                    <a:pt x="381602" y="478541"/>
                    <a:pt x="395680" y="483008"/>
                  </a:cubicBezTo>
                  <a:lnTo>
                    <a:pt x="372982" y="626340"/>
                  </a:lnTo>
                  <a:cubicBezTo>
                    <a:pt x="348408" y="626178"/>
                    <a:pt x="323776" y="635456"/>
                    <a:pt x="305021" y="654210"/>
                  </a:cubicBezTo>
                  <a:cubicBezTo>
                    <a:pt x="267826" y="691405"/>
                    <a:pt x="267826" y="751708"/>
                    <a:pt x="305021" y="788922"/>
                  </a:cubicBezTo>
                  <a:cubicBezTo>
                    <a:pt x="342226" y="826118"/>
                    <a:pt x="402519" y="826118"/>
                    <a:pt x="439724" y="788922"/>
                  </a:cubicBezTo>
                  <a:cubicBezTo>
                    <a:pt x="476929" y="751727"/>
                    <a:pt x="476929" y="691425"/>
                    <a:pt x="439734" y="654220"/>
                  </a:cubicBezTo>
                  <a:cubicBezTo>
                    <a:pt x="428561" y="643057"/>
                    <a:pt x="415292" y="635303"/>
                    <a:pt x="401205" y="630846"/>
                  </a:cubicBezTo>
                  <a:lnTo>
                    <a:pt x="423903" y="487532"/>
                  </a:lnTo>
                  <a:cubicBezTo>
                    <a:pt x="448487" y="487694"/>
                    <a:pt x="473128" y="478417"/>
                    <a:pt x="491892" y="459662"/>
                  </a:cubicBezTo>
                  <a:cubicBezTo>
                    <a:pt x="495626" y="455928"/>
                    <a:pt x="498874" y="451909"/>
                    <a:pt x="501875" y="447756"/>
                  </a:cubicBezTo>
                  <a:lnTo>
                    <a:pt x="631243" y="513678"/>
                  </a:lnTo>
                  <a:cubicBezTo>
                    <a:pt x="620289" y="546778"/>
                    <a:pt x="627881" y="584678"/>
                    <a:pt x="654227" y="611015"/>
                  </a:cubicBezTo>
                  <a:cubicBezTo>
                    <a:pt x="691422" y="648219"/>
                    <a:pt x="751715" y="648210"/>
                    <a:pt x="788930" y="611015"/>
                  </a:cubicBezTo>
                  <a:cubicBezTo>
                    <a:pt x="826106" y="573800"/>
                    <a:pt x="826106" y="513498"/>
                    <a:pt x="788920" y="4762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F1E74CA-8052-469C-A404-32BF6E5AA9D7}"/>
              </a:ext>
            </a:extLst>
          </p:cNvPr>
          <p:cNvGrpSpPr/>
          <p:nvPr/>
        </p:nvGrpSpPr>
        <p:grpSpPr>
          <a:xfrm>
            <a:off x="1123216" y="2034096"/>
            <a:ext cx="1161489" cy="1182327"/>
            <a:chOff x="4028469" y="2268688"/>
            <a:chExt cx="1161489" cy="118232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FAF8F77-17FB-42DD-BA6A-11675239A2D8}"/>
                </a:ext>
              </a:extLst>
            </p:cNvPr>
            <p:cNvSpPr/>
            <p:nvPr/>
          </p:nvSpPr>
          <p:spPr>
            <a:xfrm>
              <a:off x="4028469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6" name="Graphic 65">
              <a:extLst>
                <a:ext uri="{FF2B5EF4-FFF2-40B4-BE49-F238E27FC236}">
                  <a16:creationId xmlns:a16="http://schemas.microsoft.com/office/drawing/2014/main" id="{2E4B3928-B328-499A-9CDE-598C06806A3A}"/>
                </a:ext>
              </a:extLst>
            </p:cNvPr>
            <p:cNvSpPr/>
            <p:nvPr/>
          </p:nvSpPr>
          <p:spPr>
            <a:xfrm>
              <a:off x="4338159" y="2577649"/>
              <a:ext cx="352425" cy="352425"/>
            </a:xfrm>
            <a:custGeom>
              <a:avLst/>
              <a:gdLst>
                <a:gd name="connsiteX0" fmla="*/ 279473 w 352425"/>
                <a:gd name="connsiteY0" fmla="*/ 650844 h 352425"/>
                <a:gd name="connsiteX1" fmla="*/ 476831 w 352425"/>
                <a:gd name="connsiteY1" fmla="*/ 447142 h 352425"/>
                <a:gd name="connsiteX2" fmla="*/ 533572 w 352425"/>
                <a:gd name="connsiteY2" fmla="*/ 145466 h 352425"/>
                <a:gd name="connsiteX3" fmla="*/ 513483 w 352425"/>
                <a:gd name="connsiteY3" fmla="*/ 121501 h 352425"/>
                <a:gd name="connsiteX4" fmla="*/ 394364 w 352425"/>
                <a:gd name="connsiteY4" fmla="*/ 81677 h 352425"/>
                <a:gd name="connsiteX5" fmla="*/ 282997 w 352425"/>
                <a:gd name="connsiteY5" fmla="*/ 6258 h 352425"/>
                <a:gd name="connsiteX6" fmla="*/ 250927 w 352425"/>
                <a:gd name="connsiteY6" fmla="*/ 5906 h 352425"/>
                <a:gd name="connsiteX7" fmla="*/ 139208 w 352425"/>
                <a:gd name="connsiteY7" fmla="*/ 81677 h 352425"/>
                <a:gd name="connsiteX8" fmla="*/ 20793 w 352425"/>
                <a:gd name="connsiteY8" fmla="*/ 121149 h 352425"/>
                <a:gd name="connsiteX9" fmla="*/ 0 w 352425"/>
                <a:gd name="connsiteY9" fmla="*/ 145466 h 352425"/>
                <a:gd name="connsiteX10" fmla="*/ 56388 w 352425"/>
                <a:gd name="connsiteY10" fmla="*/ 447142 h 352425"/>
                <a:gd name="connsiteX11" fmla="*/ 253394 w 352425"/>
                <a:gd name="connsiteY11" fmla="*/ 650491 h 352425"/>
                <a:gd name="connsiteX12" fmla="*/ 279473 w 352425"/>
                <a:gd name="connsiteY12" fmla="*/ 650844 h 352425"/>
                <a:gd name="connsiteX13" fmla="*/ 275596 w 352425"/>
                <a:gd name="connsiteY13" fmla="*/ 383001 h 352425"/>
                <a:gd name="connsiteX14" fmla="*/ 241411 w 352425"/>
                <a:gd name="connsiteY14" fmla="*/ 383001 h 352425"/>
                <a:gd name="connsiteX15" fmla="*/ 177622 w 352425"/>
                <a:gd name="connsiteY15" fmla="*/ 319212 h 352425"/>
                <a:gd name="connsiteX16" fmla="*/ 177622 w 352425"/>
                <a:gd name="connsiteY16" fmla="*/ 285027 h 352425"/>
                <a:gd name="connsiteX17" fmla="*/ 211807 w 352425"/>
                <a:gd name="connsiteY17" fmla="*/ 285379 h 352425"/>
                <a:gd name="connsiteX18" fmla="*/ 258328 w 352425"/>
                <a:gd name="connsiteY18" fmla="*/ 331899 h 352425"/>
                <a:gd name="connsiteX19" fmla="*/ 347491 w 352425"/>
                <a:gd name="connsiteY19" fmla="*/ 242736 h 352425"/>
                <a:gd name="connsiteX20" fmla="*/ 381676 w 352425"/>
                <a:gd name="connsiteY20" fmla="*/ 242736 h 352425"/>
                <a:gd name="connsiteX21" fmla="*/ 381676 w 352425"/>
                <a:gd name="connsiteY21" fmla="*/ 276921 h 352425"/>
                <a:gd name="connsiteX22" fmla="*/ 275596 w 352425"/>
                <a:gd name="connsiteY22" fmla="*/ 383001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352425">
                  <a:moveTo>
                    <a:pt x="279473" y="650844"/>
                  </a:moveTo>
                  <a:cubicBezTo>
                    <a:pt x="373218" y="591989"/>
                    <a:pt x="436655" y="528552"/>
                    <a:pt x="476831" y="447142"/>
                  </a:cubicBezTo>
                  <a:cubicBezTo>
                    <a:pt x="517007" y="366789"/>
                    <a:pt x="533572" y="270225"/>
                    <a:pt x="533572" y="145466"/>
                  </a:cubicBezTo>
                  <a:cubicBezTo>
                    <a:pt x="533572" y="133836"/>
                    <a:pt x="525113" y="123616"/>
                    <a:pt x="513483" y="121501"/>
                  </a:cubicBezTo>
                  <a:cubicBezTo>
                    <a:pt x="470840" y="114100"/>
                    <a:pt x="431016" y="100003"/>
                    <a:pt x="394364" y="81677"/>
                  </a:cubicBezTo>
                  <a:cubicBezTo>
                    <a:pt x="353482" y="61237"/>
                    <a:pt x="316478" y="35510"/>
                    <a:pt x="282997" y="6258"/>
                  </a:cubicBezTo>
                  <a:cubicBezTo>
                    <a:pt x="273834" y="-1847"/>
                    <a:pt x="260090" y="-2200"/>
                    <a:pt x="250927" y="5906"/>
                  </a:cubicBezTo>
                  <a:cubicBezTo>
                    <a:pt x="217094" y="35157"/>
                    <a:pt x="179737" y="61237"/>
                    <a:pt x="139208" y="81677"/>
                  </a:cubicBezTo>
                  <a:cubicBezTo>
                    <a:pt x="102556" y="100003"/>
                    <a:pt x="63084" y="113748"/>
                    <a:pt x="20793" y="121149"/>
                  </a:cubicBezTo>
                  <a:cubicBezTo>
                    <a:pt x="9163" y="122911"/>
                    <a:pt x="0" y="133131"/>
                    <a:pt x="0" y="145466"/>
                  </a:cubicBezTo>
                  <a:cubicBezTo>
                    <a:pt x="0" y="270225"/>
                    <a:pt x="16564" y="366789"/>
                    <a:pt x="56388" y="447142"/>
                  </a:cubicBezTo>
                  <a:cubicBezTo>
                    <a:pt x="96917" y="528200"/>
                    <a:pt x="160001" y="591989"/>
                    <a:pt x="253394" y="650491"/>
                  </a:cubicBezTo>
                  <a:cubicBezTo>
                    <a:pt x="261147" y="655425"/>
                    <a:pt x="271367" y="655778"/>
                    <a:pt x="279473" y="650844"/>
                  </a:cubicBezTo>
                  <a:close/>
                  <a:moveTo>
                    <a:pt x="275596" y="383001"/>
                  </a:moveTo>
                  <a:cubicBezTo>
                    <a:pt x="266081" y="392516"/>
                    <a:pt x="250574" y="392516"/>
                    <a:pt x="241411" y="383001"/>
                  </a:cubicBezTo>
                  <a:lnTo>
                    <a:pt x="177622" y="319212"/>
                  </a:lnTo>
                  <a:cubicBezTo>
                    <a:pt x="168107" y="310049"/>
                    <a:pt x="168107" y="294542"/>
                    <a:pt x="177622" y="285027"/>
                  </a:cubicBezTo>
                  <a:cubicBezTo>
                    <a:pt x="187138" y="275864"/>
                    <a:pt x="202292" y="275864"/>
                    <a:pt x="211807" y="285379"/>
                  </a:cubicBezTo>
                  <a:lnTo>
                    <a:pt x="258328" y="331899"/>
                  </a:lnTo>
                  <a:lnTo>
                    <a:pt x="347491" y="242736"/>
                  </a:lnTo>
                  <a:cubicBezTo>
                    <a:pt x="356654" y="233220"/>
                    <a:pt x="372161" y="233220"/>
                    <a:pt x="381676" y="242736"/>
                  </a:cubicBezTo>
                  <a:cubicBezTo>
                    <a:pt x="390839" y="252251"/>
                    <a:pt x="391192" y="267405"/>
                    <a:pt x="381676" y="276921"/>
                  </a:cubicBezTo>
                  <a:lnTo>
                    <a:pt x="275596" y="383001"/>
                  </a:lnTo>
                  <a:close/>
                </a:path>
              </a:pathLst>
            </a:custGeom>
            <a:solidFill>
              <a:schemeClr val="accent1"/>
            </a:solidFill>
            <a:ln w="3524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C2DA28-B230-46DF-BC59-1614E7294382}"/>
              </a:ext>
            </a:extLst>
          </p:cNvPr>
          <p:cNvGrpSpPr/>
          <p:nvPr/>
        </p:nvGrpSpPr>
        <p:grpSpPr>
          <a:xfrm>
            <a:off x="6960166" y="2078726"/>
            <a:ext cx="1161489" cy="1182327"/>
            <a:chOff x="6969717" y="2268688"/>
            <a:chExt cx="1161489" cy="118232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4AF7FB8-0775-4A28-AED5-F877BAA0985B}"/>
                </a:ext>
              </a:extLst>
            </p:cNvPr>
            <p:cNvSpPr/>
            <p:nvPr/>
          </p:nvSpPr>
          <p:spPr>
            <a:xfrm>
              <a:off x="6969717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1" name="Graphic 68">
              <a:extLst>
                <a:ext uri="{FF2B5EF4-FFF2-40B4-BE49-F238E27FC236}">
                  <a16:creationId xmlns:a16="http://schemas.microsoft.com/office/drawing/2014/main" id="{6FC99A62-960A-4899-BFBB-9B4688127184}"/>
                </a:ext>
              </a:extLst>
            </p:cNvPr>
            <p:cNvSpPr/>
            <p:nvPr/>
          </p:nvSpPr>
          <p:spPr>
            <a:xfrm>
              <a:off x="7262102" y="2677838"/>
              <a:ext cx="505536" cy="515854"/>
            </a:xfrm>
            <a:custGeom>
              <a:avLst/>
              <a:gdLst>
                <a:gd name="connsiteX0" fmla="*/ 936360 w 933450"/>
                <a:gd name="connsiteY0" fmla="*/ 3287 h 952500"/>
                <a:gd name="connsiteX1" fmla="*/ 138 w 933450"/>
                <a:gd name="connsiteY1" fmla="*/ 389653 h 952500"/>
                <a:gd name="connsiteX2" fmla="*/ 408763 w 933450"/>
                <a:gd name="connsiteY2" fmla="*/ 549629 h 952500"/>
                <a:gd name="connsiteX3" fmla="*/ 582902 w 933450"/>
                <a:gd name="connsiteY3" fmla="*/ 952423 h 952500"/>
                <a:gd name="connsiteX4" fmla="*/ 936360 w 933450"/>
                <a:gd name="connsiteY4" fmla="*/ 3287 h 952500"/>
                <a:gd name="connsiteX5" fmla="*/ 936360 w 933450"/>
                <a:gd name="connsiteY5" fmla="*/ 3287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3450" h="952500">
                  <a:moveTo>
                    <a:pt x="936360" y="3287"/>
                  </a:moveTo>
                  <a:cubicBezTo>
                    <a:pt x="893123" y="-38466"/>
                    <a:pt x="-12836" y="330198"/>
                    <a:pt x="138" y="389653"/>
                  </a:cubicBezTo>
                  <a:cubicBezTo>
                    <a:pt x="13112" y="449109"/>
                    <a:pt x="324572" y="468326"/>
                    <a:pt x="408763" y="549629"/>
                  </a:cubicBezTo>
                  <a:cubicBezTo>
                    <a:pt x="492956" y="630932"/>
                    <a:pt x="523031" y="941531"/>
                    <a:pt x="582902" y="952423"/>
                  </a:cubicBezTo>
                  <a:cubicBezTo>
                    <a:pt x="641597" y="962177"/>
                    <a:pt x="979599" y="45040"/>
                    <a:pt x="936360" y="3287"/>
                  </a:cubicBezTo>
                  <a:lnTo>
                    <a:pt x="936360" y="328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CDBBD99-7AAA-4B75-9928-80A0E2B3FBAE}"/>
              </a:ext>
            </a:extLst>
          </p:cNvPr>
          <p:cNvGrpSpPr/>
          <p:nvPr/>
        </p:nvGrpSpPr>
        <p:grpSpPr>
          <a:xfrm>
            <a:off x="9878642" y="2078726"/>
            <a:ext cx="1161489" cy="1182327"/>
            <a:chOff x="9878642" y="2268688"/>
            <a:chExt cx="1161489" cy="1182327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6859A7A-8064-4157-BA3D-AB2DEB56CA90}"/>
                </a:ext>
              </a:extLst>
            </p:cNvPr>
            <p:cNvSpPr/>
            <p:nvPr/>
          </p:nvSpPr>
          <p:spPr>
            <a:xfrm>
              <a:off x="9878642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124CE8E-F757-4A8E-9519-6FD83B84BAA1}"/>
                </a:ext>
              </a:extLst>
            </p:cNvPr>
            <p:cNvGrpSpPr/>
            <p:nvPr/>
          </p:nvGrpSpPr>
          <p:grpSpPr>
            <a:xfrm>
              <a:off x="10150137" y="2582802"/>
              <a:ext cx="669168" cy="554098"/>
              <a:chOff x="9912221" y="2384890"/>
              <a:chExt cx="832199" cy="689096"/>
            </a:xfrm>
            <a:solidFill>
              <a:schemeClr val="accent1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7C08E44-7817-4930-82EF-74CCCE8457F9}"/>
                  </a:ext>
                </a:extLst>
              </p:cNvPr>
              <p:cNvSpPr/>
              <p:nvPr/>
            </p:nvSpPr>
            <p:spPr>
              <a:xfrm>
                <a:off x="9912221" y="2673936"/>
                <a:ext cx="523875" cy="400050"/>
              </a:xfrm>
              <a:custGeom>
                <a:avLst/>
                <a:gdLst>
                  <a:gd name="connsiteX0" fmla="*/ 530492 w 523875"/>
                  <a:gd name="connsiteY0" fmla="*/ 160955 h 400050"/>
                  <a:gd name="connsiteX1" fmla="*/ 474920 w 523875"/>
                  <a:gd name="connsiteY1" fmla="*/ 65700 h 400050"/>
                  <a:gd name="connsiteX2" fmla="*/ 322509 w 523875"/>
                  <a:gd name="connsiteY2" fmla="*/ 154615 h 400050"/>
                  <a:gd name="connsiteX3" fmla="*/ 232309 w 523875"/>
                  <a:gd name="connsiteY3" fmla="*/ 0 h 400050"/>
                  <a:gd name="connsiteX4" fmla="*/ 116154 w 523875"/>
                  <a:gd name="connsiteY4" fmla="*/ 203300 h 400050"/>
                  <a:gd name="connsiteX5" fmla="*/ 0 w 523875"/>
                  <a:gd name="connsiteY5" fmla="*/ 406600 h 400050"/>
                  <a:gd name="connsiteX6" fmla="*/ 234140 w 523875"/>
                  <a:gd name="connsiteY6" fmla="*/ 405543 h 400050"/>
                  <a:gd name="connsiteX7" fmla="*/ 468281 w 523875"/>
                  <a:gd name="connsiteY7" fmla="*/ 404486 h 400050"/>
                  <a:gd name="connsiteX8" fmla="*/ 378081 w 523875"/>
                  <a:gd name="connsiteY8" fmla="*/ 249871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3875" h="400050">
                    <a:moveTo>
                      <a:pt x="530492" y="160955"/>
                    </a:moveTo>
                    <a:lnTo>
                      <a:pt x="474920" y="65700"/>
                    </a:lnTo>
                    <a:lnTo>
                      <a:pt x="322509" y="154615"/>
                    </a:lnTo>
                    <a:lnTo>
                      <a:pt x="232309" y="0"/>
                    </a:lnTo>
                    <a:lnTo>
                      <a:pt x="116154" y="203300"/>
                    </a:lnTo>
                    <a:lnTo>
                      <a:pt x="0" y="406600"/>
                    </a:lnTo>
                    <a:lnTo>
                      <a:pt x="234140" y="405543"/>
                    </a:lnTo>
                    <a:lnTo>
                      <a:pt x="468281" y="404486"/>
                    </a:lnTo>
                    <a:lnTo>
                      <a:pt x="378081" y="24987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BDA31A8-46F2-40FF-A65B-7B917485882A}"/>
                  </a:ext>
                </a:extLst>
              </p:cNvPr>
              <p:cNvSpPr/>
              <p:nvPr/>
            </p:nvSpPr>
            <p:spPr>
              <a:xfrm>
                <a:off x="10211020" y="2384890"/>
                <a:ext cx="533400" cy="400050"/>
              </a:xfrm>
              <a:custGeom>
                <a:avLst/>
                <a:gdLst>
                  <a:gd name="connsiteX0" fmla="*/ 54174 w 533400"/>
                  <a:gd name="connsiteY0" fmla="*/ 338653 h 400050"/>
                  <a:gd name="connsiteX1" fmla="*/ 0 w 533400"/>
                  <a:gd name="connsiteY1" fmla="*/ 242594 h 400050"/>
                  <a:gd name="connsiteX2" fmla="*/ 153693 w 533400"/>
                  <a:gd name="connsiteY2" fmla="*/ 155915 h 400050"/>
                  <a:gd name="connsiteX3" fmla="*/ 65759 w 533400"/>
                  <a:gd name="connsiteY3" fmla="*/ 0 h 400050"/>
                  <a:gd name="connsiteX4" fmla="*/ 299890 w 533400"/>
                  <a:gd name="connsiteY4" fmla="*/ 2360 h 400050"/>
                  <a:gd name="connsiteX5" fmla="*/ 534021 w 533400"/>
                  <a:gd name="connsiteY5" fmla="*/ 4722 h 400050"/>
                  <a:gd name="connsiteX6" fmla="*/ 414911 w 533400"/>
                  <a:gd name="connsiteY6" fmla="*/ 206304 h 400050"/>
                  <a:gd name="connsiteX7" fmla="*/ 295801 w 533400"/>
                  <a:gd name="connsiteY7" fmla="*/ 407887 h 400050"/>
                  <a:gd name="connsiteX8" fmla="*/ 207868 w 533400"/>
                  <a:gd name="connsiteY8" fmla="*/ 251972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400050">
                    <a:moveTo>
                      <a:pt x="54174" y="338653"/>
                    </a:moveTo>
                    <a:lnTo>
                      <a:pt x="0" y="242594"/>
                    </a:lnTo>
                    <a:lnTo>
                      <a:pt x="153693" y="155915"/>
                    </a:lnTo>
                    <a:lnTo>
                      <a:pt x="65759" y="0"/>
                    </a:lnTo>
                    <a:lnTo>
                      <a:pt x="299890" y="2360"/>
                    </a:lnTo>
                    <a:lnTo>
                      <a:pt x="534021" y="4722"/>
                    </a:lnTo>
                    <a:lnTo>
                      <a:pt x="414911" y="206304"/>
                    </a:lnTo>
                    <a:lnTo>
                      <a:pt x="295801" y="407887"/>
                    </a:lnTo>
                    <a:lnTo>
                      <a:pt x="207868" y="2519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315E1B6A-C5B4-400A-844B-290D0E240607}"/>
              </a:ext>
            </a:extLst>
          </p:cNvPr>
          <p:cNvSpPr/>
          <p:nvPr/>
        </p:nvSpPr>
        <p:spPr>
          <a:xfrm>
            <a:off x="9316385" y="3436389"/>
            <a:ext cx="2286000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GB" sz="1600" b="1">
                <a:solidFill>
                  <a:schemeClr val="accent1"/>
                </a:solidFill>
              </a:rPr>
              <a:t>Supports ReD Shield fraud detection across a myriad of fraud types</a:t>
            </a:r>
            <a:endParaRPr lang="en-US" sz="1600" b="1">
              <a:solidFill>
                <a:schemeClr val="accent1"/>
              </a:solidFill>
            </a:endParaRPr>
          </a:p>
          <a:p>
            <a:pPr algn="ctr">
              <a:spcBef>
                <a:spcPts val="400"/>
              </a:spcBef>
              <a:defRPr/>
            </a:pPr>
            <a:endParaRPr lang="en-GB" sz="1600" b="1">
              <a:solidFill>
                <a:schemeClr val="accent1"/>
              </a:solidFill>
            </a:endParaRPr>
          </a:p>
        </p:txBody>
      </p:sp>
      <p:cxnSp>
        <p:nvCxnSpPr>
          <p:cNvPr id="91" name="Line">
            <a:extLst>
              <a:ext uri="{FF2B5EF4-FFF2-40B4-BE49-F238E27FC236}">
                <a16:creationId xmlns:a16="http://schemas.microsoft.com/office/drawing/2014/main" id="{14B4950D-DD22-46CA-87DC-A39C7A924E30}"/>
              </a:ext>
            </a:extLst>
          </p:cNvPr>
          <p:cNvCxnSpPr>
            <a:cxnSpLocks/>
          </p:cNvCxnSpPr>
          <p:nvPr/>
        </p:nvCxnSpPr>
        <p:spPr>
          <a:xfrm flipV="1">
            <a:off x="3163198" y="3216424"/>
            <a:ext cx="0" cy="2938659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Line">
            <a:extLst>
              <a:ext uri="{FF2B5EF4-FFF2-40B4-BE49-F238E27FC236}">
                <a16:creationId xmlns:a16="http://schemas.microsoft.com/office/drawing/2014/main" id="{ECF5BD6C-E84F-42B4-803C-9BD9D27FA44E}"/>
              </a:ext>
            </a:extLst>
          </p:cNvPr>
          <p:cNvCxnSpPr>
            <a:cxnSpLocks/>
          </p:cNvCxnSpPr>
          <p:nvPr/>
        </p:nvCxnSpPr>
        <p:spPr>
          <a:xfrm flipV="1">
            <a:off x="6081673" y="3216424"/>
            <a:ext cx="0" cy="2938659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Line">
            <a:extLst>
              <a:ext uri="{FF2B5EF4-FFF2-40B4-BE49-F238E27FC236}">
                <a16:creationId xmlns:a16="http://schemas.microsoft.com/office/drawing/2014/main" id="{9696454C-982B-46BD-81DE-DCF9BC0BB31A}"/>
              </a:ext>
            </a:extLst>
          </p:cNvPr>
          <p:cNvCxnSpPr>
            <a:cxnSpLocks/>
          </p:cNvCxnSpPr>
          <p:nvPr/>
        </p:nvCxnSpPr>
        <p:spPr>
          <a:xfrm flipV="1">
            <a:off x="9000149" y="3216424"/>
            <a:ext cx="0" cy="2938659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62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1B5686-675B-6540-ADC0-6E280035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B2D30-21BC-E64F-9CC1-B6B613E5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E3C9D365-4E7D-42BF-8A1A-D418E53B35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Pattern recognition, client-specific and sector models</a:t>
            </a:r>
            <a:endParaRPr lang="en-US"/>
          </a:p>
        </p:txBody>
      </p:sp>
      <p:sp>
        <p:nvSpPr>
          <p:cNvPr id="42" name="Title 4">
            <a:extLst>
              <a:ext uri="{FF2B5EF4-FFF2-40B4-BE49-F238E27FC236}">
                <a16:creationId xmlns:a16="http://schemas.microsoft.com/office/drawing/2014/main" id="{19881C20-E2D6-4F4A-963E-FE938F58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Layer 1 – Machine Learning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B8D5AA26-AE60-4F10-921F-9540E646DF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1" y="761"/>
            <a:ext cx="12191999" cy="2627375"/>
          </a:xfrm>
          <a:prstGeom prst="rect">
            <a:avLst/>
          </a:prstGeom>
        </p:spPr>
      </p:pic>
      <p:sp>
        <p:nvSpPr>
          <p:cNvPr id="79" name="Blue Fade">
            <a:extLst>
              <a:ext uri="{FF2B5EF4-FFF2-40B4-BE49-F238E27FC236}">
                <a16:creationId xmlns:a16="http://schemas.microsoft.com/office/drawing/2014/main" id="{E8391574-1B48-4ACE-BC3E-D5292ACBC61C}"/>
              </a:ext>
            </a:extLst>
          </p:cNvPr>
          <p:cNvSpPr/>
          <p:nvPr/>
        </p:nvSpPr>
        <p:spPr>
          <a:xfrm>
            <a:off x="0" y="2"/>
            <a:ext cx="12191999" cy="2628898"/>
          </a:xfrm>
          <a:prstGeom prst="rect">
            <a:avLst/>
          </a:prstGeom>
          <a:gradFill>
            <a:gsLst>
              <a:gs pos="0">
                <a:srgbClr val="205A88">
                  <a:alpha val="90000"/>
                </a:srgbClr>
              </a:gs>
              <a:gs pos="72000">
                <a:srgbClr val="0A86C9">
                  <a:alpha val="8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ihandform 18">
            <a:extLst>
              <a:ext uri="{FF2B5EF4-FFF2-40B4-BE49-F238E27FC236}">
                <a16:creationId xmlns:a16="http://schemas.microsoft.com/office/drawing/2014/main" id="{53442EF4-3EDA-4935-B97F-CD4FD281418A}"/>
              </a:ext>
            </a:extLst>
          </p:cNvPr>
          <p:cNvSpPr/>
          <p:nvPr/>
        </p:nvSpPr>
        <p:spPr>
          <a:xfrm>
            <a:off x="0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itle 3">
            <a:extLst>
              <a:ext uri="{FF2B5EF4-FFF2-40B4-BE49-F238E27FC236}">
                <a16:creationId xmlns:a16="http://schemas.microsoft.com/office/drawing/2014/main" id="{02249D99-40FC-4C7A-9647-27703E34ED15}"/>
              </a:ext>
            </a:extLst>
          </p:cNvPr>
          <p:cNvSpPr txBox="1">
            <a:spLocks/>
          </p:cNvSpPr>
          <p:nvPr/>
        </p:nvSpPr>
        <p:spPr>
          <a:xfrm>
            <a:off x="546100" y="580829"/>
            <a:ext cx="10807700" cy="54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none" baseline="0">
                <a:solidFill>
                  <a:srgbClr val="0A86C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Layer 5 – Decisioning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90" name="Text Placeholder 1">
            <a:extLst>
              <a:ext uri="{FF2B5EF4-FFF2-40B4-BE49-F238E27FC236}">
                <a16:creationId xmlns:a16="http://schemas.microsoft.com/office/drawing/2014/main" id="{0EA9C5C4-9F04-4B16-997B-3669E0ED34EB}"/>
              </a:ext>
            </a:extLst>
          </p:cNvPr>
          <p:cNvSpPr txBox="1">
            <a:spLocks/>
          </p:cNvSpPr>
          <p:nvPr/>
        </p:nvSpPr>
        <p:spPr>
          <a:xfrm>
            <a:off x="546100" y="1210220"/>
            <a:ext cx="10807700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  <a:lvl2pPr marL="359991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539987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719982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899978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Automated decisioning; real-time and retrospective screening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1543BFF-1CAA-4350-8FE5-2082EDC5AA76}"/>
              </a:ext>
            </a:extLst>
          </p:cNvPr>
          <p:cNvSpPr/>
          <p:nvPr/>
        </p:nvSpPr>
        <p:spPr>
          <a:xfrm>
            <a:off x="99926" y="3436389"/>
            <a:ext cx="2996720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US" sz="1600" b="1">
                <a:solidFill>
                  <a:schemeClr val="accent1"/>
                </a:solidFill>
                <a:ea typeface="+mn-lt"/>
                <a:cs typeface="+mn-lt"/>
              </a:rPr>
              <a:t>Customer Service Interface</a:t>
            </a:r>
            <a:endParaRPr lang="en-US">
              <a:solidFill>
                <a:schemeClr val="accent1"/>
              </a:solidFill>
            </a:endParaRPr>
          </a:p>
          <a:p>
            <a:pPr algn="ctr">
              <a:spcBef>
                <a:spcPts val="400"/>
              </a:spcBef>
              <a:defRPr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spcBef>
                <a:spcPts val="400"/>
              </a:spcBef>
              <a:buFont typeface="Arial"/>
              <a:buChar char="•"/>
              <a:defRPr/>
            </a:pPr>
            <a:r>
              <a:rPr lang="en-US" sz="1400">
                <a:solidFill>
                  <a:schemeClr val="tx2"/>
                </a:solidFill>
                <a:ea typeface="+mn-lt"/>
                <a:cs typeface="+mn-lt"/>
              </a:rPr>
              <a:t>Displays results of real-time analysis and decisioning</a:t>
            </a:r>
          </a:p>
          <a:p>
            <a:pPr marL="285750" indent="-285750" algn="ctr">
              <a:spcBef>
                <a:spcPts val="400"/>
              </a:spcBef>
              <a:buFont typeface="Arial"/>
              <a:buChar char="•"/>
              <a:defRPr/>
            </a:pPr>
            <a:endParaRPr lang="en-US" sz="1400">
              <a:solidFill>
                <a:schemeClr val="tx2"/>
              </a:solidFill>
              <a:cs typeface="Arial"/>
            </a:endParaRPr>
          </a:p>
          <a:p>
            <a:pPr marL="285750" indent="-285750">
              <a:spcBef>
                <a:spcPts val="400"/>
              </a:spcBef>
              <a:buFont typeface="Arial"/>
              <a:buChar char="•"/>
              <a:defRPr/>
            </a:pPr>
            <a:r>
              <a:rPr lang="en-US" sz="1400">
                <a:solidFill>
                  <a:schemeClr val="tx2"/>
                </a:solidFill>
                <a:cs typeface="Arial"/>
              </a:rPr>
              <a:t>Searchable, interactive, actionable for pro-active attention to real time decisions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933631F-587B-4858-9D76-52EF965D6DB9}"/>
              </a:ext>
            </a:extLst>
          </p:cNvPr>
          <p:cNvSpPr/>
          <p:nvPr/>
        </p:nvSpPr>
        <p:spPr>
          <a:xfrm>
            <a:off x="3428636" y="3436389"/>
            <a:ext cx="2455332" cy="2580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GB" sz="1600" b="1" dirty="0">
                <a:solidFill>
                  <a:schemeClr val="accent1"/>
                </a:solidFill>
                <a:ea typeface="+mn-lt"/>
                <a:cs typeface="+mn-lt"/>
              </a:rPr>
              <a:t>Retrospective Screening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spcBef>
                <a:spcPts val="400"/>
              </a:spcBef>
              <a:buFont typeface="Arial,Sans-Serif"/>
              <a:buChar char="•"/>
              <a:defRPr/>
            </a:pPr>
            <a:endParaRPr lang="en-GB" sz="14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400"/>
              </a:spcBef>
              <a:buFont typeface="Arial,Sans-Serif"/>
              <a:buChar char="•"/>
              <a:defRPr/>
            </a:pPr>
            <a:r>
              <a:rPr lang="en-GB" sz="1400" dirty="0">
                <a:solidFill>
                  <a:schemeClr val="tx2"/>
                </a:solidFill>
                <a:ea typeface="+mn-lt"/>
                <a:cs typeface="+mn-lt"/>
              </a:rPr>
              <a:t>Associate newly identified fraud intelligence to recently accepted transactions</a:t>
            </a:r>
          </a:p>
          <a:p>
            <a:pPr marL="285750" indent="-285750">
              <a:spcBef>
                <a:spcPts val="400"/>
              </a:spcBef>
              <a:buFont typeface="Arial,Sans-Serif"/>
              <a:buChar char="•"/>
              <a:defRPr/>
            </a:pPr>
            <a:r>
              <a:rPr lang="en-GB" sz="1400" b="1" dirty="0">
                <a:solidFill>
                  <a:schemeClr val="tx2"/>
                </a:solidFill>
                <a:cs typeface="Arial"/>
              </a:rPr>
              <a:t>Up to 30-day reduction in identifying possible frauds</a:t>
            </a:r>
            <a:endParaRPr lang="en-US" sz="1400" b="1" dirty="0">
              <a:solidFill>
                <a:schemeClr val="tx2"/>
              </a:solidFill>
              <a:cs typeface="Arial"/>
            </a:endParaRPr>
          </a:p>
          <a:p>
            <a:pPr marL="285750" indent="-285750">
              <a:spcBef>
                <a:spcPts val="400"/>
              </a:spcBef>
              <a:buFont typeface="Arial,Sans-Serif"/>
              <a:buChar char="•"/>
              <a:defRPr/>
            </a:pPr>
            <a:r>
              <a:rPr lang="en-GB" sz="1400" dirty="0">
                <a:solidFill>
                  <a:schemeClr val="tx2"/>
                </a:solidFill>
                <a:cs typeface="Arial"/>
              </a:rPr>
              <a:t>Proactively cancel order / perform refunds / retrieve goods from the van</a:t>
            </a:r>
          </a:p>
          <a:p>
            <a:pPr algn="ctr">
              <a:spcBef>
                <a:spcPts val="400"/>
              </a:spcBef>
              <a:defRPr/>
            </a:pPr>
            <a:endParaRPr lang="en-GB" sz="1600" b="1">
              <a:solidFill>
                <a:schemeClr val="accent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7173491-2758-48AB-9E36-B7499C2C09CB}"/>
              </a:ext>
            </a:extLst>
          </p:cNvPr>
          <p:cNvSpPr/>
          <p:nvPr/>
        </p:nvSpPr>
        <p:spPr>
          <a:xfrm>
            <a:off x="6177778" y="3436389"/>
            <a:ext cx="2590799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defRPr/>
            </a:pPr>
            <a:r>
              <a:rPr lang="en-GB" sz="1600" b="1">
                <a:solidFill>
                  <a:schemeClr val="accent1"/>
                </a:solidFill>
                <a:ea typeface="+mn-lt"/>
                <a:cs typeface="+mn-lt"/>
              </a:rPr>
              <a:t>Silent Rules</a:t>
            </a:r>
            <a:endParaRPr lang="en-US">
              <a:solidFill>
                <a:schemeClr val="accent1"/>
              </a:solidFill>
            </a:endParaRPr>
          </a:p>
          <a:p>
            <a:pPr algn="ctr">
              <a:defRPr/>
            </a:pPr>
            <a:endParaRPr lang="en-GB" sz="14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GB" sz="1400">
                <a:solidFill>
                  <a:schemeClr val="tx2"/>
                </a:solidFill>
                <a:ea typeface="+mn-lt"/>
                <a:cs typeface="+mn-lt"/>
              </a:rPr>
              <a:t>Test rules before promoting them to production – monitor 'what would happen' if the rule was live</a:t>
            </a:r>
          </a:p>
          <a:p>
            <a:pPr algn="ctr">
              <a:defRPr/>
            </a:pPr>
            <a:endParaRPr lang="en-GB" sz="1400">
              <a:solidFill>
                <a:schemeClr val="tx1"/>
              </a:solidFill>
              <a:cs typeface="Arial"/>
            </a:endParaRPr>
          </a:p>
          <a:p>
            <a:pPr algn="ctr">
              <a:defRPr/>
            </a:pPr>
            <a:endParaRPr lang="en-GB" sz="1400">
              <a:solidFill>
                <a:schemeClr val="tx1"/>
              </a:solidFill>
              <a:cs typeface="Arial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2A28F98-E5EA-4CC7-BF61-6A4A2A61DBDF}"/>
              </a:ext>
            </a:extLst>
          </p:cNvPr>
          <p:cNvGrpSpPr/>
          <p:nvPr/>
        </p:nvGrpSpPr>
        <p:grpSpPr>
          <a:xfrm>
            <a:off x="4041691" y="2044077"/>
            <a:ext cx="1161489" cy="1182327"/>
            <a:chOff x="1151868" y="2268688"/>
            <a:chExt cx="1161489" cy="118232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4D25222-27E7-449D-A2BA-FBA47396D751}"/>
                </a:ext>
              </a:extLst>
            </p:cNvPr>
            <p:cNvSpPr/>
            <p:nvPr/>
          </p:nvSpPr>
          <p:spPr>
            <a:xfrm>
              <a:off x="1151868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3" name="Graphic 62">
              <a:extLst>
                <a:ext uri="{FF2B5EF4-FFF2-40B4-BE49-F238E27FC236}">
                  <a16:creationId xmlns:a16="http://schemas.microsoft.com/office/drawing/2014/main" id="{5E05ED7B-5E07-4428-913B-A609E1D2F0B0}"/>
                </a:ext>
              </a:extLst>
            </p:cNvPr>
            <p:cNvSpPr/>
            <p:nvPr/>
          </p:nvSpPr>
          <p:spPr>
            <a:xfrm>
              <a:off x="1387119" y="2559029"/>
              <a:ext cx="660422" cy="660422"/>
            </a:xfrm>
            <a:custGeom>
              <a:avLst/>
              <a:gdLst>
                <a:gd name="connsiteX0" fmla="*/ 788920 w 809625"/>
                <a:gd name="connsiteY0" fmla="*/ 476293 h 809625"/>
                <a:gd name="connsiteX1" fmla="*/ 654208 w 809625"/>
                <a:gd name="connsiteY1" fmla="*/ 476293 h 809625"/>
                <a:gd name="connsiteX2" fmla="*/ 644226 w 809625"/>
                <a:gd name="connsiteY2" fmla="*/ 488209 h 809625"/>
                <a:gd name="connsiteX3" fmla="*/ 514848 w 809625"/>
                <a:gd name="connsiteY3" fmla="*/ 422286 h 809625"/>
                <a:gd name="connsiteX4" fmla="*/ 501141 w 809625"/>
                <a:gd name="connsiteY4" fmla="*/ 335875 h 809625"/>
                <a:gd name="connsiteX5" fmla="*/ 603849 w 809625"/>
                <a:gd name="connsiteY5" fmla="*/ 233167 h 809625"/>
                <a:gd name="connsiteX6" fmla="*/ 727617 w 809625"/>
                <a:gd name="connsiteY6" fmla="*/ 223909 h 809625"/>
                <a:gd name="connsiteX7" fmla="*/ 727617 w 809625"/>
                <a:gd name="connsiteY7" fmla="*/ 89197 h 809625"/>
                <a:gd name="connsiteX8" fmla="*/ 592905 w 809625"/>
                <a:gd name="connsiteY8" fmla="*/ 89197 h 809625"/>
                <a:gd name="connsiteX9" fmla="*/ 583637 w 809625"/>
                <a:gd name="connsiteY9" fmla="*/ 212965 h 809625"/>
                <a:gd name="connsiteX10" fmla="*/ 480939 w 809625"/>
                <a:gd name="connsiteY10" fmla="*/ 315682 h 809625"/>
                <a:gd name="connsiteX11" fmla="*/ 394528 w 809625"/>
                <a:gd name="connsiteY11" fmla="*/ 301976 h 809625"/>
                <a:gd name="connsiteX12" fmla="*/ 328605 w 809625"/>
                <a:gd name="connsiteY12" fmla="*/ 172588 h 809625"/>
                <a:gd name="connsiteX13" fmla="*/ 340521 w 809625"/>
                <a:gd name="connsiteY13" fmla="*/ 162606 h 809625"/>
                <a:gd name="connsiteX14" fmla="*/ 340540 w 809625"/>
                <a:gd name="connsiteY14" fmla="*/ 27903 h 809625"/>
                <a:gd name="connsiteX15" fmla="*/ 205819 w 809625"/>
                <a:gd name="connsiteY15" fmla="*/ 27903 h 809625"/>
                <a:gd name="connsiteX16" fmla="*/ 205819 w 809625"/>
                <a:gd name="connsiteY16" fmla="*/ 162616 h 809625"/>
                <a:gd name="connsiteX17" fmla="*/ 303164 w 809625"/>
                <a:gd name="connsiteY17" fmla="*/ 185590 h 809625"/>
                <a:gd name="connsiteX18" fmla="*/ 369087 w 809625"/>
                <a:gd name="connsiteY18" fmla="*/ 314987 h 809625"/>
                <a:gd name="connsiteX19" fmla="*/ 357190 w 809625"/>
                <a:gd name="connsiteY19" fmla="*/ 324960 h 809625"/>
                <a:gd name="connsiteX20" fmla="*/ 329301 w 809625"/>
                <a:gd name="connsiteY20" fmla="*/ 392921 h 809625"/>
                <a:gd name="connsiteX21" fmla="*/ 185978 w 809625"/>
                <a:gd name="connsiteY21" fmla="*/ 415628 h 809625"/>
                <a:gd name="connsiteX22" fmla="*/ 162604 w 809625"/>
                <a:gd name="connsiteY22" fmla="*/ 377119 h 809625"/>
                <a:gd name="connsiteX23" fmla="*/ 27901 w 809625"/>
                <a:gd name="connsiteY23" fmla="*/ 377119 h 809625"/>
                <a:gd name="connsiteX24" fmla="*/ 27892 w 809625"/>
                <a:gd name="connsiteY24" fmla="*/ 511802 h 809625"/>
                <a:gd name="connsiteX25" fmla="*/ 162604 w 809625"/>
                <a:gd name="connsiteY25" fmla="*/ 511802 h 809625"/>
                <a:gd name="connsiteX26" fmla="*/ 190483 w 809625"/>
                <a:gd name="connsiteY26" fmla="*/ 443822 h 809625"/>
                <a:gd name="connsiteX27" fmla="*/ 333806 w 809625"/>
                <a:gd name="connsiteY27" fmla="*/ 421115 h 809625"/>
                <a:gd name="connsiteX28" fmla="*/ 357190 w 809625"/>
                <a:gd name="connsiteY28" fmla="*/ 459634 h 809625"/>
                <a:gd name="connsiteX29" fmla="*/ 395680 w 809625"/>
                <a:gd name="connsiteY29" fmla="*/ 483008 h 809625"/>
                <a:gd name="connsiteX30" fmla="*/ 372982 w 809625"/>
                <a:gd name="connsiteY30" fmla="*/ 626340 h 809625"/>
                <a:gd name="connsiteX31" fmla="*/ 305021 w 809625"/>
                <a:gd name="connsiteY31" fmla="*/ 654210 h 809625"/>
                <a:gd name="connsiteX32" fmla="*/ 305021 w 809625"/>
                <a:gd name="connsiteY32" fmla="*/ 788922 h 809625"/>
                <a:gd name="connsiteX33" fmla="*/ 439724 w 809625"/>
                <a:gd name="connsiteY33" fmla="*/ 788922 h 809625"/>
                <a:gd name="connsiteX34" fmla="*/ 439734 w 809625"/>
                <a:gd name="connsiteY34" fmla="*/ 654220 h 809625"/>
                <a:gd name="connsiteX35" fmla="*/ 401205 w 809625"/>
                <a:gd name="connsiteY35" fmla="*/ 630846 h 809625"/>
                <a:gd name="connsiteX36" fmla="*/ 423903 w 809625"/>
                <a:gd name="connsiteY36" fmla="*/ 487532 h 809625"/>
                <a:gd name="connsiteX37" fmla="*/ 491892 w 809625"/>
                <a:gd name="connsiteY37" fmla="*/ 459662 h 809625"/>
                <a:gd name="connsiteX38" fmla="*/ 501875 w 809625"/>
                <a:gd name="connsiteY38" fmla="*/ 447756 h 809625"/>
                <a:gd name="connsiteX39" fmla="*/ 631243 w 809625"/>
                <a:gd name="connsiteY39" fmla="*/ 513678 h 809625"/>
                <a:gd name="connsiteX40" fmla="*/ 654227 w 809625"/>
                <a:gd name="connsiteY40" fmla="*/ 611015 h 809625"/>
                <a:gd name="connsiteX41" fmla="*/ 788930 w 809625"/>
                <a:gd name="connsiteY41" fmla="*/ 611015 h 809625"/>
                <a:gd name="connsiteX42" fmla="*/ 788920 w 809625"/>
                <a:gd name="connsiteY42" fmla="*/ 476293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9625" h="809625">
                  <a:moveTo>
                    <a:pt x="788920" y="476293"/>
                  </a:moveTo>
                  <a:cubicBezTo>
                    <a:pt x="751715" y="439098"/>
                    <a:pt x="691413" y="439098"/>
                    <a:pt x="654208" y="476293"/>
                  </a:cubicBezTo>
                  <a:cubicBezTo>
                    <a:pt x="650465" y="480027"/>
                    <a:pt x="647217" y="484046"/>
                    <a:pt x="644226" y="488209"/>
                  </a:cubicBezTo>
                  <a:lnTo>
                    <a:pt x="514848" y="422286"/>
                  </a:lnTo>
                  <a:cubicBezTo>
                    <a:pt x="524382" y="393502"/>
                    <a:pt x="519801" y="361164"/>
                    <a:pt x="501141" y="335875"/>
                  </a:cubicBezTo>
                  <a:lnTo>
                    <a:pt x="603849" y="233167"/>
                  </a:lnTo>
                  <a:cubicBezTo>
                    <a:pt x="641130" y="260675"/>
                    <a:pt x="693861" y="257666"/>
                    <a:pt x="727617" y="223909"/>
                  </a:cubicBezTo>
                  <a:cubicBezTo>
                    <a:pt x="764812" y="186714"/>
                    <a:pt x="764812" y="126411"/>
                    <a:pt x="727617" y="89197"/>
                  </a:cubicBezTo>
                  <a:cubicBezTo>
                    <a:pt x="690413" y="52002"/>
                    <a:pt x="630100" y="52002"/>
                    <a:pt x="592905" y="89197"/>
                  </a:cubicBezTo>
                  <a:cubicBezTo>
                    <a:pt x="559148" y="122953"/>
                    <a:pt x="556139" y="175674"/>
                    <a:pt x="583637" y="212965"/>
                  </a:cubicBezTo>
                  <a:lnTo>
                    <a:pt x="480939" y="315682"/>
                  </a:lnTo>
                  <a:cubicBezTo>
                    <a:pt x="455640" y="297023"/>
                    <a:pt x="423303" y="292441"/>
                    <a:pt x="394528" y="301976"/>
                  </a:cubicBezTo>
                  <a:lnTo>
                    <a:pt x="328605" y="172588"/>
                  </a:lnTo>
                  <a:cubicBezTo>
                    <a:pt x="332768" y="169607"/>
                    <a:pt x="336778" y="166349"/>
                    <a:pt x="340521" y="162606"/>
                  </a:cubicBezTo>
                  <a:cubicBezTo>
                    <a:pt x="377716" y="125411"/>
                    <a:pt x="377716" y="65099"/>
                    <a:pt x="340540" y="27903"/>
                  </a:cubicBezTo>
                  <a:cubicBezTo>
                    <a:pt x="303326" y="-9301"/>
                    <a:pt x="243023" y="-9301"/>
                    <a:pt x="205819" y="27903"/>
                  </a:cubicBezTo>
                  <a:cubicBezTo>
                    <a:pt x="168604" y="65108"/>
                    <a:pt x="168604" y="125411"/>
                    <a:pt x="205819" y="162616"/>
                  </a:cubicBezTo>
                  <a:cubicBezTo>
                    <a:pt x="232155" y="188952"/>
                    <a:pt x="270046" y="196553"/>
                    <a:pt x="303164" y="185590"/>
                  </a:cubicBezTo>
                  <a:lnTo>
                    <a:pt x="369087" y="314987"/>
                  </a:lnTo>
                  <a:cubicBezTo>
                    <a:pt x="364934" y="317968"/>
                    <a:pt x="360924" y="321226"/>
                    <a:pt x="357190" y="324960"/>
                  </a:cubicBezTo>
                  <a:cubicBezTo>
                    <a:pt x="338416" y="343714"/>
                    <a:pt x="329158" y="368346"/>
                    <a:pt x="329301" y="392921"/>
                  </a:cubicBezTo>
                  <a:lnTo>
                    <a:pt x="185978" y="415628"/>
                  </a:lnTo>
                  <a:cubicBezTo>
                    <a:pt x="181511" y="401550"/>
                    <a:pt x="173776" y="388282"/>
                    <a:pt x="162604" y="377119"/>
                  </a:cubicBezTo>
                  <a:cubicBezTo>
                    <a:pt x="125409" y="339914"/>
                    <a:pt x="65115" y="339923"/>
                    <a:pt x="27901" y="377119"/>
                  </a:cubicBezTo>
                  <a:cubicBezTo>
                    <a:pt x="-9294" y="414314"/>
                    <a:pt x="-9304" y="474607"/>
                    <a:pt x="27892" y="511802"/>
                  </a:cubicBezTo>
                  <a:cubicBezTo>
                    <a:pt x="65106" y="549007"/>
                    <a:pt x="125399" y="549007"/>
                    <a:pt x="162604" y="511802"/>
                  </a:cubicBezTo>
                  <a:cubicBezTo>
                    <a:pt x="181368" y="493038"/>
                    <a:pt x="190636" y="468406"/>
                    <a:pt x="190483" y="443822"/>
                  </a:cubicBezTo>
                  <a:lnTo>
                    <a:pt x="333806" y="421115"/>
                  </a:lnTo>
                  <a:cubicBezTo>
                    <a:pt x="338273" y="435202"/>
                    <a:pt x="346017" y="448470"/>
                    <a:pt x="357190" y="459634"/>
                  </a:cubicBezTo>
                  <a:cubicBezTo>
                    <a:pt x="368353" y="470797"/>
                    <a:pt x="381602" y="478541"/>
                    <a:pt x="395680" y="483008"/>
                  </a:cubicBezTo>
                  <a:lnTo>
                    <a:pt x="372982" y="626340"/>
                  </a:lnTo>
                  <a:cubicBezTo>
                    <a:pt x="348408" y="626178"/>
                    <a:pt x="323776" y="635456"/>
                    <a:pt x="305021" y="654210"/>
                  </a:cubicBezTo>
                  <a:cubicBezTo>
                    <a:pt x="267826" y="691405"/>
                    <a:pt x="267826" y="751708"/>
                    <a:pt x="305021" y="788922"/>
                  </a:cubicBezTo>
                  <a:cubicBezTo>
                    <a:pt x="342226" y="826118"/>
                    <a:pt x="402519" y="826118"/>
                    <a:pt x="439724" y="788922"/>
                  </a:cubicBezTo>
                  <a:cubicBezTo>
                    <a:pt x="476929" y="751727"/>
                    <a:pt x="476929" y="691425"/>
                    <a:pt x="439734" y="654220"/>
                  </a:cubicBezTo>
                  <a:cubicBezTo>
                    <a:pt x="428561" y="643057"/>
                    <a:pt x="415292" y="635303"/>
                    <a:pt x="401205" y="630846"/>
                  </a:cubicBezTo>
                  <a:lnTo>
                    <a:pt x="423903" y="487532"/>
                  </a:lnTo>
                  <a:cubicBezTo>
                    <a:pt x="448487" y="487694"/>
                    <a:pt x="473128" y="478417"/>
                    <a:pt x="491892" y="459662"/>
                  </a:cubicBezTo>
                  <a:cubicBezTo>
                    <a:pt x="495626" y="455928"/>
                    <a:pt x="498874" y="451909"/>
                    <a:pt x="501875" y="447756"/>
                  </a:cubicBezTo>
                  <a:lnTo>
                    <a:pt x="631243" y="513678"/>
                  </a:lnTo>
                  <a:cubicBezTo>
                    <a:pt x="620289" y="546778"/>
                    <a:pt x="627881" y="584678"/>
                    <a:pt x="654227" y="611015"/>
                  </a:cubicBezTo>
                  <a:cubicBezTo>
                    <a:pt x="691422" y="648219"/>
                    <a:pt x="751715" y="648210"/>
                    <a:pt x="788930" y="611015"/>
                  </a:cubicBezTo>
                  <a:cubicBezTo>
                    <a:pt x="826106" y="573800"/>
                    <a:pt x="826106" y="513498"/>
                    <a:pt x="788920" y="4762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F1E74CA-8052-469C-A404-32BF6E5AA9D7}"/>
              </a:ext>
            </a:extLst>
          </p:cNvPr>
          <p:cNvGrpSpPr/>
          <p:nvPr/>
        </p:nvGrpSpPr>
        <p:grpSpPr>
          <a:xfrm>
            <a:off x="1123216" y="2034096"/>
            <a:ext cx="1161489" cy="1182327"/>
            <a:chOff x="4028469" y="2268688"/>
            <a:chExt cx="1161489" cy="118232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FAF8F77-17FB-42DD-BA6A-11675239A2D8}"/>
                </a:ext>
              </a:extLst>
            </p:cNvPr>
            <p:cNvSpPr/>
            <p:nvPr/>
          </p:nvSpPr>
          <p:spPr>
            <a:xfrm>
              <a:off x="4028469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6" name="Graphic 65">
              <a:extLst>
                <a:ext uri="{FF2B5EF4-FFF2-40B4-BE49-F238E27FC236}">
                  <a16:creationId xmlns:a16="http://schemas.microsoft.com/office/drawing/2014/main" id="{2E4B3928-B328-499A-9CDE-598C06806A3A}"/>
                </a:ext>
              </a:extLst>
            </p:cNvPr>
            <p:cNvSpPr/>
            <p:nvPr/>
          </p:nvSpPr>
          <p:spPr>
            <a:xfrm>
              <a:off x="4338159" y="2577649"/>
              <a:ext cx="352425" cy="352425"/>
            </a:xfrm>
            <a:custGeom>
              <a:avLst/>
              <a:gdLst>
                <a:gd name="connsiteX0" fmla="*/ 279473 w 352425"/>
                <a:gd name="connsiteY0" fmla="*/ 650844 h 352425"/>
                <a:gd name="connsiteX1" fmla="*/ 476831 w 352425"/>
                <a:gd name="connsiteY1" fmla="*/ 447142 h 352425"/>
                <a:gd name="connsiteX2" fmla="*/ 533572 w 352425"/>
                <a:gd name="connsiteY2" fmla="*/ 145466 h 352425"/>
                <a:gd name="connsiteX3" fmla="*/ 513483 w 352425"/>
                <a:gd name="connsiteY3" fmla="*/ 121501 h 352425"/>
                <a:gd name="connsiteX4" fmla="*/ 394364 w 352425"/>
                <a:gd name="connsiteY4" fmla="*/ 81677 h 352425"/>
                <a:gd name="connsiteX5" fmla="*/ 282997 w 352425"/>
                <a:gd name="connsiteY5" fmla="*/ 6258 h 352425"/>
                <a:gd name="connsiteX6" fmla="*/ 250927 w 352425"/>
                <a:gd name="connsiteY6" fmla="*/ 5906 h 352425"/>
                <a:gd name="connsiteX7" fmla="*/ 139208 w 352425"/>
                <a:gd name="connsiteY7" fmla="*/ 81677 h 352425"/>
                <a:gd name="connsiteX8" fmla="*/ 20793 w 352425"/>
                <a:gd name="connsiteY8" fmla="*/ 121149 h 352425"/>
                <a:gd name="connsiteX9" fmla="*/ 0 w 352425"/>
                <a:gd name="connsiteY9" fmla="*/ 145466 h 352425"/>
                <a:gd name="connsiteX10" fmla="*/ 56388 w 352425"/>
                <a:gd name="connsiteY10" fmla="*/ 447142 h 352425"/>
                <a:gd name="connsiteX11" fmla="*/ 253394 w 352425"/>
                <a:gd name="connsiteY11" fmla="*/ 650491 h 352425"/>
                <a:gd name="connsiteX12" fmla="*/ 279473 w 352425"/>
                <a:gd name="connsiteY12" fmla="*/ 650844 h 352425"/>
                <a:gd name="connsiteX13" fmla="*/ 275596 w 352425"/>
                <a:gd name="connsiteY13" fmla="*/ 383001 h 352425"/>
                <a:gd name="connsiteX14" fmla="*/ 241411 w 352425"/>
                <a:gd name="connsiteY14" fmla="*/ 383001 h 352425"/>
                <a:gd name="connsiteX15" fmla="*/ 177622 w 352425"/>
                <a:gd name="connsiteY15" fmla="*/ 319212 h 352425"/>
                <a:gd name="connsiteX16" fmla="*/ 177622 w 352425"/>
                <a:gd name="connsiteY16" fmla="*/ 285027 h 352425"/>
                <a:gd name="connsiteX17" fmla="*/ 211807 w 352425"/>
                <a:gd name="connsiteY17" fmla="*/ 285379 h 352425"/>
                <a:gd name="connsiteX18" fmla="*/ 258328 w 352425"/>
                <a:gd name="connsiteY18" fmla="*/ 331899 h 352425"/>
                <a:gd name="connsiteX19" fmla="*/ 347491 w 352425"/>
                <a:gd name="connsiteY19" fmla="*/ 242736 h 352425"/>
                <a:gd name="connsiteX20" fmla="*/ 381676 w 352425"/>
                <a:gd name="connsiteY20" fmla="*/ 242736 h 352425"/>
                <a:gd name="connsiteX21" fmla="*/ 381676 w 352425"/>
                <a:gd name="connsiteY21" fmla="*/ 276921 h 352425"/>
                <a:gd name="connsiteX22" fmla="*/ 275596 w 352425"/>
                <a:gd name="connsiteY22" fmla="*/ 383001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352425">
                  <a:moveTo>
                    <a:pt x="279473" y="650844"/>
                  </a:moveTo>
                  <a:cubicBezTo>
                    <a:pt x="373218" y="591989"/>
                    <a:pt x="436655" y="528552"/>
                    <a:pt x="476831" y="447142"/>
                  </a:cubicBezTo>
                  <a:cubicBezTo>
                    <a:pt x="517007" y="366789"/>
                    <a:pt x="533572" y="270225"/>
                    <a:pt x="533572" y="145466"/>
                  </a:cubicBezTo>
                  <a:cubicBezTo>
                    <a:pt x="533572" y="133836"/>
                    <a:pt x="525113" y="123616"/>
                    <a:pt x="513483" y="121501"/>
                  </a:cubicBezTo>
                  <a:cubicBezTo>
                    <a:pt x="470840" y="114100"/>
                    <a:pt x="431016" y="100003"/>
                    <a:pt x="394364" y="81677"/>
                  </a:cubicBezTo>
                  <a:cubicBezTo>
                    <a:pt x="353482" y="61237"/>
                    <a:pt x="316478" y="35510"/>
                    <a:pt x="282997" y="6258"/>
                  </a:cubicBezTo>
                  <a:cubicBezTo>
                    <a:pt x="273834" y="-1847"/>
                    <a:pt x="260090" y="-2200"/>
                    <a:pt x="250927" y="5906"/>
                  </a:cubicBezTo>
                  <a:cubicBezTo>
                    <a:pt x="217094" y="35157"/>
                    <a:pt x="179737" y="61237"/>
                    <a:pt x="139208" y="81677"/>
                  </a:cubicBezTo>
                  <a:cubicBezTo>
                    <a:pt x="102556" y="100003"/>
                    <a:pt x="63084" y="113748"/>
                    <a:pt x="20793" y="121149"/>
                  </a:cubicBezTo>
                  <a:cubicBezTo>
                    <a:pt x="9163" y="122911"/>
                    <a:pt x="0" y="133131"/>
                    <a:pt x="0" y="145466"/>
                  </a:cubicBezTo>
                  <a:cubicBezTo>
                    <a:pt x="0" y="270225"/>
                    <a:pt x="16564" y="366789"/>
                    <a:pt x="56388" y="447142"/>
                  </a:cubicBezTo>
                  <a:cubicBezTo>
                    <a:pt x="96917" y="528200"/>
                    <a:pt x="160001" y="591989"/>
                    <a:pt x="253394" y="650491"/>
                  </a:cubicBezTo>
                  <a:cubicBezTo>
                    <a:pt x="261147" y="655425"/>
                    <a:pt x="271367" y="655778"/>
                    <a:pt x="279473" y="650844"/>
                  </a:cubicBezTo>
                  <a:close/>
                  <a:moveTo>
                    <a:pt x="275596" y="383001"/>
                  </a:moveTo>
                  <a:cubicBezTo>
                    <a:pt x="266081" y="392516"/>
                    <a:pt x="250574" y="392516"/>
                    <a:pt x="241411" y="383001"/>
                  </a:cubicBezTo>
                  <a:lnTo>
                    <a:pt x="177622" y="319212"/>
                  </a:lnTo>
                  <a:cubicBezTo>
                    <a:pt x="168107" y="310049"/>
                    <a:pt x="168107" y="294542"/>
                    <a:pt x="177622" y="285027"/>
                  </a:cubicBezTo>
                  <a:cubicBezTo>
                    <a:pt x="187138" y="275864"/>
                    <a:pt x="202292" y="275864"/>
                    <a:pt x="211807" y="285379"/>
                  </a:cubicBezTo>
                  <a:lnTo>
                    <a:pt x="258328" y="331899"/>
                  </a:lnTo>
                  <a:lnTo>
                    <a:pt x="347491" y="242736"/>
                  </a:lnTo>
                  <a:cubicBezTo>
                    <a:pt x="356654" y="233220"/>
                    <a:pt x="372161" y="233220"/>
                    <a:pt x="381676" y="242736"/>
                  </a:cubicBezTo>
                  <a:cubicBezTo>
                    <a:pt x="390839" y="252251"/>
                    <a:pt x="391192" y="267405"/>
                    <a:pt x="381676" y="276921"/>
                  </a:cubicBezTo>
                  <a:lnTo>
                    <a:pt x="275596" y="383001"/>
                  </a:lnTo>
                  <a:close/>
                </a:path>
              </a:pathLst>
            </a:custGeom>
            <a:solidFill>
              <a:schemeClr val="accent1"/>
            </a:solidFill>
            <a:ln w="3524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C2DA28-B230-46DF-BC59-1614E7294382}"/>
              </a:ext>
            </a:extLst>
          </p:cNvPr>
          <p:cNvGrpSpPr/>
          <p:nvPr/>
        </p:nvGrpSpPr>
        <p:grpSpPr>
          <a:xfrm>
            <a:off x="6960166" y="2078726"/>
            <a:ext cx="1161489" cy="1182327"/>
            <a:chOff x="6969717" y="2268688"/>
            <a:chExt cx="1161489" cy="118232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4AF7FB8-0775-4A28-AED5-F877BAA0985B}"/>
                </a:ext>
              </a:extLst>
            </p:cNvPr>
            <p:cNvSpPr/>
            <p:nvPr/>
          </p:nvSpPr>
          <p:spPr>
            <a:xfrm>
              <a:off x="6969717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1" name="Graphic 68">
              <a:extLst>
                <a:ext uri="{FF2B5EF4-FFF2-40B4-BE49-F238E27FC236}">
                  <a16:creationId xmlns:a16="http://schemas.microsoft.com/office/drawing/2014/main" id="{6FC99A62-960A-4899-BFBB-9B4688127184}"/>
                </a:ext>
              </a:extLst>
            </p:cNvPr>
            <p:cNvSpPr/>
            <p:nvPr/>
          </p:nvSpPr>
          <p:spPr>
            <a:xfrm>
              <a:off x="7262102" y="2677838"/>
              <a:ext cx="505536" cy="515854"/>
            </a:xfrm>
            <a:custGeom>
              <a:avLst/>
              <a:gdLst>
                <a:gd name="connsiteX0" fmla="*/ 936360 w 933450"/>
                <a:gd name="connsiteY0" fmla="*/ 3287 h 952500"/>
                <a:gd name="connsiteX1" fmla="*/ 138 w 933450"/>
                <a:gd name="connsiteY1" fmla="*/ 389653 h 952500"/>
                <a:gd name="connsiteX2" fmla="*/ 408763 w 933450"/>
                <a:gd name="connsiteY2" fmla="*/ 549629 h 952500"/>
                <a:gd name="connsiteX3" fmla="*/ 582902 w 933450"/>
                <a:gd name="connsiteY3" fmla="*/ 952423 h 952500"/>
                <a:gd name="connsiteX4" fmla="*/ 936360 w 933450"/>
                <a:gd name="connsiteY4" fmla="*/ 3287 h 952500"/>
                <a:gd name="connsiteX5" fmla="*/ 936360 w 933450"/>
                <a:gd name="connsiteY5" fmla="*/ 3287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3450" h="952500">
                  <a:moveTo>
                    <a:pt x="936360" y="3287"/>
                  </a:moveTo>
                  <a:cubicBezTo>
                    <a:pt x="893123" y="-38466"/>
                    <a:pt x="-12836" y="330198"/>
                    <a:pt x="138" y="389653"/>
                  </a:cubicBezTo>
                  <a:cubicBezTo>
                    <a:pt x="13112" y="449109"/>
                    <a:pt x="324572" y="468326"/>
                    <a:pt x="408763" y="549629"/>
                  </a:cubicBezTo>
                  <a:cubicBezTo>
                    <a:pt x="492956" y="630932"/>
                    <a:pt x="523031" y="941531"/>
                    <a:pt x="582902" y="952423"/>
                  </a:cubicBezTo>
                  <a:cubicBezTo>
                    <a:pt x="641597" y="962177"/>
                    <a:pt x="979599" y="45040"/>
                    <a:pt x="936360" y="3287"/>
                  </a:cubicBezTo>
                  <a:lnTo>
                    <a:pt x="936360" y="328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CDBBD99-7AAA-4B75-9928-80A0E2B3FBAE}"/>
              </a:ext>
            </a:extLst>
          </p:cNvPr>
          <p:cNvGrpSpPr/>
          <p:nvPr/>
        </p:nvGrpSpPr>
        <p:grpSpPr>
          <a:xfrm>
            <a:off x="9878642" y="2078726"/>
            <a:ext cx="1161489" cy="1182327"/>
            <a:chOff x="9878642" y="2268688"/>
            <a:chExt cx="1161489" cy="1182327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6859A7A-8064-4157-BA3D-AB2DEB56CA90}"/>
                </a:ext>
              </a:extLst>
            </p:cNvPr>
            <p:cNvSpPr/>
            <p:nvPr/>
          </p:nvSpPr>
          <p:spPr>
            <a:xfrm>
              <a:off x="9878642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124CE8E-F757-4A8E-9519-6FD83B84BAA1}"/>
                </a:ext>
              </a:extLst>
            </p:cNvPr>
            <p:cNvGrpSpPr/>
            <p:nvPr/>
          </p:nvGrpSpPr>
          <p:grpSpPr>
            <a:xfrm>
              <a:off x="10150137" y="2582802"/>
              <a:ext cx="669168" cy="554098"/>
              <a:chOff x="9912221" y="2384890"/>
              <a:chExt cx="832199" cy="689096"/>
            </a:xfrm>
            <a:solidFill>
              <a:schemeClr val="accent1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7C08E44-7817-4930-82EF-74CCCE8457F9}"/>
                  </a:ext>
                </a:extLst>
              </p:cNvPr>
              <p:cNvSpPr/>
              <p:nvPr/>
            </p:nvSpPr>
            <p:spPr>
              <a:xfrm>
                <a:off x="9912221" y="2673936"/>
                <a:ext cx="523875" cy="400050"/>
              </a:xfrm>
              <a:custGeom>
                <a:avLst/>
                <a:gdLst>
                  <a:gd name="connsiteX0" fmla="*/ 530492 w 523875"/>
                  <a:gd name="connsiteY0" fmla="*/ 160955 h 400050"/>
                  <a:gd name="connsiteX1" fmla="*/ 474920 w 523875"/>
                  <a:gd name="connsiteY1" fmla="*/ 65700 h 400050"/>
                  <a:gd name="connsiteX2" fmla="*/ 322509 w 523875"/>
                  <a:gd name="connsiteY2" fmla="*/ 154615 h 400050"/>
                  <a:gd name="connsiteX3" fmla="*/ 232309 w 523875"/>
                  <a:gd name="connsiteY3" fmla="*/ 0 h 400050"/>
                  <a:gd name="connsiteX4" fmla="*/ 116154 w 523875"/>
                  <a:gd name="connsiteY4" fmla="*/ 203300 h 400050"/>
                  <a:gd name="connsiteX5" fmla="*/ 0 w 523875"/>
                  <a:gd name="connsiteY5" fmla="*/ 406600 h 400050"/>
                  <a:gd name="connsiteX6" fmla="*/ 234140 w 523875"/>
                  <a:gd name="connsiteY6" fmla="*/ 405543 h 400050"/>
                  <a:gd name="connsiteX7" fmla="*/ 468281 w 523875"/>
                  <a:gd name="connsiteY7" fmla="*/ 404486 h 400050"/>
                  <a:gd name="connsiteX8" fmla="*/ 378081 w 523875"/>
                  <a:gd name="connsiteY8" fmla="*/ 249871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3875" h="400050">
                    <a:moveTo>
                      <a:pt x="530492" y="160955"/>
                    </a:moveTo>
                    <a:lnTo>
                      <a:pt x="474920" y="65700"/>
                    </a:lnTo>
                    <a:lnTo>
                      <a:pt x="322509" y="154615"/>
                    </a:lnTo>
                    <a:lnTo>
                      <a:pt x="232309" y="0"/>
                    </a:lnTo>
                    <a:lnTo>
                      <a:pt x="116154" y="203300"/>
                    </a:lnTo>
                    <a:lnTo>
                      <a:pt x="0" y="406600"/>
                    </a:lnTo>
                    <a:lnTo>
                      <a:pt x="234140" y="405543"/>
                    </a:lnTo>
                    <a:lnTo>
                      <a:pt x="468281" y="404486"/>
                    </a:lnTo>
                    <a:lnTo>
                      <a:pt x="378081" y="24987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BDA31A8-46F2-40FF-A65B-7B917485882A}"/>
                  </a:ext>
                </a:extLst>
              </p:cNvPr>
              <p:cNvSpPr/>
              <p:nvPr/>
            </p:nvSpPr>
            <p:spPr>
              <a:xfrm>
                <a:off x="10211020" y="2384890"/>
                <a:ext cx="533400" cy="400050"/>
              </a:xfrm>
              <a:custGeom>
                <a:avLst/>
                <a:gdLst>
                  <a:gd name="connsiteX0" fmla="*/ 54174 w 533400"/>
                  <a:gd name="connsiteY0" fmla="*/ 338653 h 400050"/>
                  <a:gd name="connsiteX1" fmla="*/ 0 w 533400"/>
                  <a:gd name="connsiteY1" fmla="*/ 242594 h 400050"/>
                  <a:gd name="connsiteX2" fmla="*/ 153693 w 533400"/>
                  <a:gd name="connsiteY2" fmla="*/ 155915 h 400050"/>
                  <a:gd name="connsiteX3" fmla="*/ 65759 w 533400"/>
                  <a:gd name="connsiteY3" fmla="*/ 0 h 400050"/>
                  <a:gd name="connsiteX4" fmla="*/ 299890 w 533400"/>
                  <a:gd name="connsiteY4" fmla="*/ 2360 h 400050"/>
                  <a:gd name="connsiteX5" fmla="*/ 534021 w 533400"/>
                  <a:gd name="connsiteY5" fmla="*/ 4722 h 400050"/>
                  <a:gd name="connsiteX6" fmla="*/ 414911 w 533400"/>
                  <a:gd name="connsiteY6" fmla="*/ 206304 h 400050"/>
                  <a:gd name="connsiteX7" fmla="*/ 295801 w 533400"/>
                  <a:gd name="connsiteY7" fmla="*/ 407887 h 400050"/>
                  <a:gd name="connsiteX8" fmla="*/ 207868 w 533400"/>
                  <a:gd name="connsiteY8" fmla="*/ 251972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400050">
                    <a:moveTo>
                      <a:pt x="54174" y="338653"/>
                    </a:moveTo>
                    <a:lnTo>
                      <a:pt x="0" y="242594"/>
                    </a:lnTo>
                    <a:lnTo>
                      <a:pt x="153693" y="155915"/>
                    </a:lnTo>
                    <a:lnTo>
                      <a:pt x="65759" y="0"/>
                    </a:lnTo>
                    <a:lnTo>
                      <a:pt x="299890" y="2360"/>
                    </a:lnTo>
                    <a:lnTo>
                      <a:pt x="534021" y="4722"/>
                    </a:lnTo>
                    <a:lnTo>
                      <a:pt x="414911" y="206304"/>
                    </a:lnTo>
                    <a:lnTo>
                      <a:pt x="295801" y="407887"/>
                    </a:lnTo>
                    <a:lnTo>
                      <a:pt x="207868" y="2519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315E1B6A-C5B4-400A-844B-290D0E240607}"/>
              </a:ext>
            </a:extLst>
          </p:cNvPr>
          <p:cNvSpPr/>
          <p:nvPr/>
        </p:nvSpPr>
        <p:spPr>
          <a:xfrm>
            <a:off x="9316385" y="3436389"/>
            <a:ext cx="2387600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defRPr/>
            </a:pPr>
            <a:r>
              <a:rPr lang="en-GB" sz="1600" b="1">
                <a:solidFill>
                  <a:schemeClr val="accent1"/>
                </a:solidFill>
                <a:ea typeface="+mn-lt"/>
                <a:cs typeface="+mn-lt"/>
              </a:rPr>
              <a:t>Multiple risk strategies:</a:t>
            </a:r>
            <a:endParaRPr lang="en-US">
              <a:solidFill>
                <a:schemeClr val="accent1"/>
              </a:solidFill>
            </a:endParaRPr>
          </a:p>
          <a:p>
            <a:pPr algn="ctr">
              <a:defRPr/>
            </a:pPr>
            <a:endParaRPr lang="en-GB" sz="1600" b="1">
              <a:solidFill>
                <a:schemeClr val="accent1"/>
              </a:solidFill>
              <a:ea typeface="+mn-lt"/>
              <a:cs typeface="+mn-lt"/>
            </a:endParaRPr>
          </a:p>
          <a:p>
            <a:pPr algn="ctr">
              <a:defRPr/>
            </a:pPr>
            <a:r>
              <a:rPr lang="en-GB" sz="1600" b="1">
                <a:solidFill>
                  <a:schemeClr val="accent1"/>
                </a:solidFill>
                <a:ea typeface="+mn-lt"/>
                <a:cs typeface="+mn-lt"/>
              </a:rPr>
              <a:t>Accept/Deny</a:t>
            </a:r>
          </a:p>
          <a:p>
            <a:pPr algn="ctr">
              <a:defRPr/>
            </a:pPr>
            <a:r>
              <a:rPr lang="en-GB" sz="1600" b="1">
                <a:solidFill>
                  <a:schemeClr val="accent1"/>
                </a:solidFill>
                <a:ea typeface="+mn-lt"/>
                <a:cs typeface="+mn-lt"/>
              </a:rPr>
              <a:t>Accept/Challenge/Deny</a:t>
            </a:r>
          </a:p>
          <a:p>
            <a:pPr algn="ctr">
              <a:defRPr/>
            </a:pPr>
            <a:r>
              <a:rPr lang="en-GB" sz="1600" b="1">
                <a:solidFill>
                  <a:schemeClr val="accent1"/>
                </a:solidFill>
                <a:ea typeface="+mn-lt"/>
                <a:cs typeface="+mn-lt"/>
              </a:rPr>
              <a:t>Active/Passive</a:t>
            </a:r>
          </a:p>
          <a:p>
            <a:pPr algn="ctr">
              <a:defRPr/>
            </a:pPr>
            <a:endParaRPr lang="en-GB" sz="1600" b="1">
              <a:solidFill>
                <a:schemeClr val="accent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GB" sz="1400">
                <a:solidFill>
                  <a:schemeClr val="tx2"/>
                </a:solidFill>
                <a:cs typeface="Arial"/>
              </a:rPr>
              <a:t>Enhanced Responses available for use within merchant's own solutions</a:t>
            </a:r>
          </a:p>
        </p:txBody>
      </p:sp>
      <p:cxnSp>
        <p:nvCxnSpPr>
          <p:cNvPr id="91" name="Line">
            <a:extLst>
              <a:ext uri="{FF2B5EF4-FFF2-40B4-BE49-F238E27FC236}">
                <a16:creationId xmlns:a16="http://schemas.microsoft.com/office/drawing/2014/main" id="{14B4950D-DD22-46CA-87DC-A39C7A924E30}"/>
              </a:ext>
            </a:extLst>
          </p:cNvPr>
          <p:cNvCxnSpPr>
            <a:cxnSpLocks/>
          </p:cNvCxnSpPr>
          <p:nvPr/>
        </p:nvCxnSpPr>
        <p:spPr>
          <a:xfrm flipV="1">
            <a:off x="3163198" y="3216424"/>
            <a:ext cx="0" cy="2938659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Line">
            <a:extLst>
              <a:ext uri="{FF2B5EF4-FFF2-40B4-BE49-F238E27FC236}">
                <a16:creationId xmlns:a16="http://schemas.microsoft.com/office/drawing/2014/main" id="{ECF5BD6C-E84F-42B4-803C-9BD9D27FA44E}"/>
              </a:ext>
            </a:extLst>
          </p:cNvPr>
          <p:cNvCxnSpPr>
            <a:cxnSpLocks/>
          </p:cNvCxnSpPr>
          <p:nvPr/>
        </p:nvCxnSpPr>
        <p:spPr>
          <a:xfrm flipV="1">
            <a:off x="6081673" y="3216424"/>
            <a:ext cx="0" cy="2938659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Line">
            <a:extLst>
              <a:ext uri="{FF2B5EF4-FFF2-40B4-BE49-F238E27FC236}">
                <a16:creationId xmlns:a16="http://schemas.microsoft.com/office/drawing/2014/main" id="{9696454C-982B-46BD-81DE-DCF9BC0BB31A}"/>
              </a:ext>
            </a:extLst>
          </p:cNvPr>
          <p:cNvCxnSpPr>
            <a:cxnSpLocks/>
          </p:cNvCxnSpPr>
          <p:nvPr/>
        </p:nvCxnSpPr>
        <p:spPr>
          <a:xfrm flipV="1">
            <a:off x="9000149" y="3216424"/>
            <a:ext cx="0" cy="2938659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1B5686-675B-6540-ADC0-6E280035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B2D30-21BC-E64F-9CC1-B6B613E5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E3C9D365-4E7D-42BF-8A1A-D418E53B35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Pattern recognition, client-specific and sector models</a:t>
            </a:r>
            <a:endParaRPr lang="en-US"/>
          </a:p>
        </p:txBody>
      </p:sp>
      <p:sp>
        <p:nvSpPr>
          <p:cNvPr id="42" name="Title 4">
            <a:extLst>
              <a:ext uri="{FF2B5EF4-FFF2-40B4-BE49-F238E27FC236}">
                <a16:creationId xmlns:a16="http://schemas.microsoft.com/office/drawing/2014/main" id="{19881C20-E2D6-4F4A-963E-FE938F58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Layer 1 – Machine Learning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B8D5AA26-AE60-4F10-921F-9540E646DF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1" y="761"/>
            <a:ext cx="12191999" cy="2627375"/>
          </a:xfrm>
          <a:prstGeom prst="rect">
            <a:avLst/>
          </a:prstGeom>
        </p:spPr>
      </p:pic>
      <p:sp>
        <p:nvSpPr>
          <p:cNvPr id="79" name="Blue Fade">
            <a:extLst>
              <a:ext uri="{FF2B5EF4-FFF2-40B4-BE49-F238E27FC236}">
                <a16:creationId xmlns:a16="http://schemas.microsoft.com/office/drawing/2014/main" id="{E8391574-1B48-4ACE-BC3E-D5292ACBC61C}"/>
              </a:ext>
            </a:extLst>
          </p:cNvPr>
          <p:cNvSpPr/>
          <p:nvPr/>
        </p:nvSpPr>
        <p:spPr>
          <a:xfrm>
            <a:off x="0" y="2"/>
            <a:ext cx="12191999" cy="2628898"/>
          </a:xfrm>
          <a:prstGeom prst="rect">
            <a:avLst/>
          </a:prstGeom>
          <a:gradFill>
            <a:gsLst>
              <a:gs pos="0">
                <a:srgbClr val="205A88">
                  <a:alpha val="90000"/>
                </a:srgbClr>
              </a:gs>
              <a:gs pos="72000">
                <a:srgbClr val="0A86C9">
                  <a:alpha val="8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ihandform 18">
            <a:extLst>
              <a:ext uri="{FF2B5EF4-FFF2-40B4-BE49-F238E27FC236}">
                <a16:creationId xmlns:a16="http://schemas.microsoft.com/office/drawing/2014/main" id="{53442EF4-3EDA-4935-B97F-CD4FD281418A}"/>
              </a:ext>
            </a:extLst>
          </p:cNvPr>
          <p:cNvSpPr/>
          <p:nvPr/>
        </p:nvSpPr>
        <p:spPr>
          <a:xfrm>
            <a:off x="0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itle 3">
            <a:extLst>
              <a:ext uri="{FF2B5EF4-FFF2-40B4-BE49-F238E27FC236}">
                <a16:creationId xmlns:a16="http://schemas.microsoft.com/office/drawing/2014/main" id="{02249D99-40FC-4C7A-9647-27703E34ED15}"/>
              </a:ext>
            </a:extLst>
          </p:cNvPr>
          <p:cNvSpPr txBox="1">
            <a:spLocks/>
          </p:cNvSpPr>
          <p:nvPr/>
        </p:nvSpPr>
        <p:spPr>
          <a:xfrm>
            <a:off x="546100" y="580829"/>
            <a:ext cx="10807700" cy="54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none" baseline="0">
                <a:solidFill>
                  <a:srgbClr val="0A86C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Layer 6 – Supplementary Services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90" name="Text Placeholder 1">
            <a:extLst>
              <a:ext uri="{FF2B5EF4-FFF2-40B4-BE49-F238E27FC236}">
                <a16:creationId xmlns:a16="http://schemas.microsoft.com/office/drawing/2014/main" id="{0EA9C5C4-9F04-4B16-997B-3669E0ED34EB}"/>
              </a:ext>
            </a:extLst>
          </p:cNvPr>
          <p:cNvSpPr txBox="1">
            <a:spLocks/>
          </p:cNvSpPr>
          <p:nvPr/>
        </p:nvSpPr>
        <p:spPr>
          <a:xfrm>
            <a:off x="546100" y="1210220"/>
            <a:ext cx="10807700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  <a:lvl2pPr marL="359991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539987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719982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899978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Easy callout to specialist third-party services as required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2A28F98-E5EA-4CC7-BF61-6A4A2A61DBDF}"/>
              </a:ext>
            </a:extLst>
          </p:cNvPr>
          <p:cNvGrpSpPr/>
          <p:nvPr/>
        </p:nvGrpSpPr>
        <p:grpSpPr>
          <a:xfrm>
            <a:off x="4041691" y="2044077"/>
            <a:ext cx="1161489" cy="1182327"/>
            <a:chOff x="1151868" y="2268688"/>
            <a:chExt cx="1161489" cy="118232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4D25222-27E7-449D-A2BA-FBA47396D751}"/>
                </a:ext>
              </a:extLst>
            </p:cNvPr>
            <p:cNvSpPr/>
            <p:nvPr/>
          </p:nvSpPr>
          <p:spPr>
            <a:xfrm>
              <a:off x="1151868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3" name="Graphic 62">
              <a:extLst>
                <a:ext uri="{FF2B5EF4-FFF2-40B4-BE49-F238E27FC236}">
                  <a16:creationId xmlns:a16="http://schemas.microsoft.com/office/drawing/2014/main" id="{5E05ED7B-5E07-4428-913B-A609E1D2F0B0}"/>
                </a:ext>
              </a:extLst>
            </p:cNvPr>
            <p:cNvSpPr/>
            <p:nvPr/>
          </p:nvSpPr>
          <p:spPr>
            <a:xfrm>
              <a:off x="1387119" y="2559029"/>
              <a:ext cx="660422" cy="660422"/>
            </a:xfrm>
            <a:custGeom>
              <a:avLst/>
              <a:gdLst>
                <a:gd name="connsiteX0" fmla="*/ 788920 w 809625"/>
                <a:gd name="connsiteY0" fmla="*/ 476293 h 809625"/>
                <a:gd name="connsiteX1" fmla="*/ 654208 w 809625"/>
                <a:gd name="connsiteY1" fmla="*/ 476293 h 809625"/>
                <a:gd name="connsiteX2" fmla="*/ 644226 w 809625"/>
                <a:gd name="connsiteY2" fmla="*/ 488209 h 809625"/>
                <a:gd name="connsiteX3" fmla="*/ 514848 w 809625"/>
                <a:gd name="connsiteY3" fmla="*/ 422286 h 809625"/>
                <a:gd name="connsiteX4" fmla="*/ 501141 w 809625"/>
                <a:gd name="connsiteY4" fmla="*/ 335875 h 809625"/>
                <a:gd name="connsiteX5" fmla="*/ 603849 w 809625"/>
                <a:gd name="connsiteY5" fmla="*/ 233167 h 809625"/>
                <a:gd name="connsiteX6" fmla="*/ 727617 w 809625"/>
                <a:gd name="connsiteY6" fmla="*/ 223909 h 809625"/>
                <a:gd name="connsiteX7" fmla="*/ 727617 w 809625"/>
                <a:gd name="connsiteY7" fmla="*/ 89197 h 809625"/>
                <a:gd name="connsiteX8" fmla="*/ 592905 w 809625"/>
                <a:gd name="connsiteY8" fmla="*/ 89197 h 809625"/>
                <a:gd name="connsiteX9" fmla="*/ 583637 w 809625"/>
                <a:gd name="connsiteY9" fmla="*/ 212965 h 809625"/>
                <a:gd name="connsiteX10" fmla="*/ 480939 w 809625"/>
                <a:gd name="connsiteY10" fmla="*/ 315682 h 809625"/>
                <a:gd name="connsiteX11" fmla="*/ 394528 w 809625"/>
                <a:gd name="connsiteY11" fmla="*/ 301976 h 809625"/>
                <a:gd name="connsiteX12" fmla="*/ 328605 w 809625"/>
                <a:gd name="connsiteY12" fmla="*/ 172588 h 809625"/>
                <a:gd name="connsiteX13" fmla="*/ 340521 w 809625"/>
                <a:gd name="connsiteY13" fmla="*/ 162606 h 809625"/>
                <a:gd name="connsiteX14" fmla="*/ 340540 w 809625"/>
                <a:gd name="connsiteY14" fmla="*/ 27903 h 809625"/>
                <a:gd name="connsiteX15" fmla="*/ 205819 w 809625"/>
                <a:gd name="connsiteY15" fmla="*/ 27903 h 809625"/>
                <a:gd name="connsiteX16" fmla="*/ 205819 w 809625"/>
                <a:gd name="connsiteY16" fmla="*/ 162616 h 809625"/>
                <a:gd name="connsiteX17" fmla="*/ 303164 w 809625"/>
                <a:gd name="connsiteY17" fmla="*/ 185590 h 809625"/>
                <a:gd name="connsiteX18" fmla="*/ 369087 w 809625"/>
                <a:gd name="connsiteY18" fmla="*/ 314987 h 809625"/>
                <a:gd name="connsiteX19" fmla="*/ 357190 w 809625"/>
                <a:gd name="connsiteY19" fmla="*/ 324960 h 809625"/>
                <a:gd name="connsiteX20" fmla="*/ 329301 w 809625"/>
                <a:gd name="connsiteY20" fmla="*/ 392921 h 809625"/>
                <a:gd name="connsiteX21" fmla="*/ 185978 w 809625"/>
                <a:gd name="connsiteY21" fmla="*/ 415628 h 809625"/>
                <a:gd name="connsiteX22" fmla="*/ 162604 w 809625"/>
                <a:gd name="connsiteY22" fmla="*/ 377119 h 809625"/>
                <a:gd name="connsiteX23" fmla="*/ 27901 w 809625"/>
                <a:gd name="connsiteY23" fmla="*/ 377119 h 809625"/>
                <a:gd name="connsiteX24" fmla="*/ 27892 w 809625"/>
                <a:gd name="connsiteY24" fmla="*/ 511802 h 809625"/>
                <a:gd name="connsiteX25" fmla="*/ 162604 w 809625"/>
                <a:gd name="connsiteY25" fmla="*/ 511802 h 809625"/>
                <a:gd name="connsiteX26" fmla="*/ 190483 w 809625"/>
                <a:gd name="connsiteY26" fmla="*/ 443822 h 809625"/>
                <a:gd name="connsiteX27" fmla="*/ 333806 w 809625"/>
                <a:gd name="connsiteY27" fmla="*/ 421115 h 809625"/>
                <a:gd name="connsiteX28" fmla="*/ 357190 w 809625"/>
                <a:gd name="connsiteY28" fmla="*/ 459634 h 809625"/>
                <a:gd name="connsiteX29" fmla="*/ 395680 w 809625"/>
                <a:gd name="connsiteY29" fmla="*/ 483008 h 809625"/>
                <a:gd name="connsiteX30" fmla="*/ 372982 w 809625"/>
                <a:gd name="connsiteY30" fmla="*/ 626340 h 809625"/>
                <a:gd name="connsiteX31" fmla="*/ 305021 w 809625"/>
                <a:gd name="connsiteY31" fmla="*/ 654210 h 809625"/>
                <a:gd name="connsiteX32" fmla="*/ 305021 w 809625"/>
                <a:gd name="connsiteY32" fmla="*/ 788922 h 809625"/>
                <a:gd name="connsiteX33" fmla="*/ 439724 w 809625"/>
                <a:gd name="connsiteY33" fmla="*/ 788922 h 809625"/>
                <a:gd name="connsiteX34" fmla="*/ 439734 w 809625"/>
                <a:gd name="connsiteY34" fmla="*/ 654220 h 809625"/>
                <a:gd name="connsiteX35" fmla="*/ 401205 w 809625"/>
                <a:gd name="connsiteY35" fmla="*/ 630846 h 809625"/>
                <a:gd name="connsiteX36" fmla="*/ 423903 w 809625"/>
                <a:gd name="connsiteY36" fmla="*/ 487532 h 809625"/>
                <a:gd name="connsiteX37" fmla="*/ 491892 w 809625"/>
                <a:gd name="connsiteY37" fmla="*/ 459662 h 809625"/>
                <a:gd name="connsiteX38" fmla="*/ 501875 w 809625"/>
                <a:gd name="connsiteY38" fmla="*/ 447756 h 809625"/>
                <a:gd name="connsiteX39" fmla="*/ 631243 w 809625"/>
                <a:gd name="connsiteY39" fmla="*/ 513678 h 809625"/>
                <a:gd name="connsiteX40" fmla="*/ 654227 w 809625"/>
                <a:gd name="connsiteY40" fmla="*/ 611015 h 809625"/>
                <a:gd name="connsiteX41" fmla="*/ 788930 w 809625"/>
                <a:gd name="connsiteY41" fmla="*/ 611015 h 809625"/>
                <a:gd name="connsiteX42" fmla="*/ 788920 w 809625"/>
                <a:gd name="connsiteY42" fmla="*/ 476293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9625" h="809625">
                  <a:moveTo>
                    <a:pt x="788920" y="476293"/>
                  </a:moveTo>
                  <a:cubicBezTo>
                    <a:pt x="751715" y="439098"/>
                    <a:pt x="691413" y="439098"/>
                    <a:pt x="654208" y="476293"/>
                  </a:cubicBezTo>
                  <a:cubicBezTo>
                    <a:pt x="650465" y="480027"/>
                    <a:pt x="647217" y="484046"/>
                    <a:pt x="644226" y="488209"/>
                  </a:cubicBezTo>
                  <a:lnTo>
                    <a:pt x="514848" y="422286"/>
                  </a:lnTo>
                  <a:cubicBezTo>
                    <a:pt x="524382" y="393502"/>
                    <a:pt x="519801" y="361164"/>
                    <a:pt x="501141" y="335875"/>
                  </a:cubicBezTo>
                  <a:lnTo>
                    <a:pt x="603849" y="233167"/>
                  </a:lnTo>
                  <a:cubicBezTo>
                    <a:pt x="641130" y="260675"/>
                    <a:pt x="693861" y="257666"/>
                    <a:pt x="727617" y="223909"/>
                  </a:cubicBezTo>
                  <a:cubicBezTo>
                    <a:pt x="764812" y="186714"/>
                    <a:pt x="764812" y="126411"/>
                    <a:pt x="727617" y="89197"/>
                  </a:cubicBezTo>
                  <a:cubicBezTo>
                    <a:pt x="690413" y="52002"/>
                    <a:pt x="630100" y="52002"/>
                    <a:pt x="592905" y="89197"/>
                  </a:cubicBezTo>
                  <a:cubicBezTo>
                    <a:pt x="559148" y="122953"/>
                    <a:pt x="556139" y="175674"/>
                    <a:pt x="583637" y="212965"/>
                  </a:cubicBezTo>
                  <a:lnTo>
                    <a:pt x="480939" y="315682"/>
                  </a:lnTo>
                  <a:cubicBezTo>
                    <a:pt x="455640" y="297023"/>
                    <a:pt x="423303" y="292441"/>
                    <a:pt x="394528" y="301976"/>
                  </a:cubicBezTo>
                  <a:lnTo>
                    <a:pt x="328605" y="172588"/>
                  </a:lnTo>
                  <a:cubicBezTo>
                    <a:pt x="332768" y="169607"/>
                    <a:pt x="336778" y="166349"/>
                    <a:pt x="340521" y="162606"/>
                  </a:cubicBezTo>
                  <a:cubicBezTo>
                    <a:pt x="377716" y="125411"/>
                    <a:pt x="377716" y="65099"/>
                    <a:pt x="340540" y="27903"/>
                  </a:cubicBezTo>
                  <a:cubicBezTo>
                    <a:pt x="303326" y="-9301"/>
                    <a:pt x="243023" y="-9301"/>
                    <a:pt x="205819" y="27903"/>
                  </a:cubicBezTo>
                  <a:cubicBezTo>
                    <a:pt x="168604" y="65108"/>
                    <a:pt x="168604" y="125411"/>
                    <a:pt x="205819" y="162616"/>
                  </a:cubicBezTo>
                  <a:cubicBezTo>
                    <a:pt x="232155" y="188952"/>
                    <a:pt x="270046" y="196553"/>
                    <a:pt x="303164" y="185590"/>
                  </a:cubicBezTo>
                  <a:lnTo>
                    <a:pt x="369087" y="314987"/>
                  </a:lnTo>
                  <a:cubicBezTo>
                    <a:pt x="364934" y="317968"/>
                    <a:pt x="360924" y="321226"/>
                    <a:pt x="357190" y="324960"/>
                  </a:cubicBezTo>
                  <a:cubicBezTo>
                    <a:pt x="338416" y="343714"/>
                    <a:pt x="329158" y="368346"/>
                    <a:pt x="329301" y="392921"/>
                  </a:cubicBezTo>
                  <a:lnTo>
                    <a:pt x="185978" y="415628"/>
                  </a:lnTo>
                  <a:cubicBezTo>
                    <a:pt x="181511" y="401550"/>
                    <a:pt x="173776" y="388282"/>
                    <a:pt x="162604" y="377119"/>
                  </a:cubicBezTo>
                  <a:cubicBezTo>
                    <a:pt x="125409" y="339914"/>
                    <a:pt x="65115" y="339923"/>
                    <a:pt x="27901" y="377119"/>
                  </a:cubicBezTo>
                  <a:cubicBezTo>
                    <a:pt x="-9294" y="414314"/>
                    <a:pt x="-9304" y="474607"/>
                    <a:pt x="27892" y="511802"/>
                  </a:cubicBezTo>
                  <a:cubicBezTo>
                    <a:pt x="65106" y="549007"/>
                    <a:pt x="125399" y="549007"/>
                    <a:pt x="162604" y="511802"/>
                  </a:cubicBezTo>
                  <a:cubicBezTo>
                    <a:pt x="181368" y="493038"/>
                    <a:pt x="190636" y="468406"/>
                    <a:pt x="190483" y="443822"/>
                  </a:cubicBezTo>
                  <a:lnTo>
                    <a:pt x="333806" y="421115"/>
                  </a:lnTo>
                  <a:cubicBezTo>
                    <a:pt x="338273" y="435202"/>
                    <a:pt x="346017" y="448470"/>
                    <a:pt x="357190" y="459634"/>
                  </a:cubicBezTo>
                  <a:cubicBezTo>
                    <a:pt x="368353" y="470797"/>
                    <a:pt x="381602" y="478541"/>
                    <a:pt x="395680" y="483008"/>
                  </a:cubicBezTo>
                  <a:lnTo>
                    <a:pt x="372982" y="626340"/>
                  </a:lnTo>
                  <a:cubicBezTo>
                    <a:pt x="348408" y="626178"/>
                    <a:pt x="323776" y="635456"/>
                    <a:pt x="305021" y="654210"/>
                  </a:cubicBezTo>
                  <a:cubicBezTo>
                    <a:pt x="267826" y="691405"/>
                    <a:pt x="267826" y="751708"/>
                    <a:pt x="305021" y="788922"/>
                  </a:cubicBezTo>
                  <a:cubicBezTo>
                    <a:pt x="342226" y="826118"/>
                    <a:pt x="402519" y="826118"/>
                    <a:pt x="439724" y="788922"/>
                  </a:cubicBezTo>
                  <a:cubicBezTo>
                    <a:pt x="476929" y="751727"/>
                    <a:pt x="476929" y="691425"/>
                    <a:pt x="439734" y="654220"/>
                  </a:cubicBezTo>
                  <a:cubicBezTo>
                    <a:pt x="428561" y="643057"/>
                    <a:pt x="415292" y="635303"/>
                    <a:pt x="401205" y="630846"/>
                  </a:cubicBezTo>
                  <a:lnTo>
                    <a:pt x="423903" y="487532"/>
                  </a:lnTo>
                  <a:cubicBezTo>
                    <a:pt x="448487" y="487694"/>
                    <a:pt x="473128" y="478417"/>
                    <a:pt x="491892" y="459662"/>
                  </a:cubicBezTo>
                  <a:cubicBezTo>
                    <a:pt x="495626" y="455928"/>
                    <a:pt x="498874" y="451909"/>
                    <a:pt x="501875" y="447756"/>
                  </a:cubicBezTo>
                  <a:lnTo>
                    <a:pt x="631243" y="513678"/>
                  </a:lnTo>
                  <a:cubicBezTo>
                    <a:pt x="620289" y="546778"/>
                    <a:pt x="627881" y="584678"/>
                    <a:pt x="654227" y="611015"/>
                  </a:cubicBezTo>
                  <a:cubicBezTo>
                    <a:pt x="691422" y="648219"/>
                    <a:pt x="751715" y="648210"/>
                    <a:pt x="788930" y="611015"/>
                  </a:cubicBezTo>
                  <a:cubicBezTo>
                    <a:pt x="826106" y="573800"/>
                    <a:pt x="826106" y="513498"/>
                    <a:pt x="788920" y="4762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F1E74CA-8052-469C-A404-32BF6E5AA9D7}"/>
              </a:ext>
            </a:extLst>
          </p:cNvPr>
          <p:cNvGrpSpPr/>
          <p:nvPr/>
        </p:nvGrpSpPr>
        <p:grpSpPr>
          <a:xfrm>
            <a:off x="1123216" y="2034096"/>
            <a:ext cx="1161489" cy="1182327"/>
            <a:chOff x="4028469" y="2268688"/>
            <a:chExt cx="1161489" cy="118232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FAF8F77-17FB-42DD-BA6A-11675239A2D8}"/>
                </a:ext>
              </a:extLst>
            </p:cNvPr>
            <p:cNvSpPr/>
            <p:nvPr/>
          </p:nvSpPr>
          <p:spPr>
            <a:xfrm>
              <a:off x="4028469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6" name="Graphic 65">
              <a:extLst>
                <a:ext uri="{FF2B5EF4-FFF2-40B4-BE49-F238E27FC236}">
                  <a16:creationId xmlns:a16="http://schemas.microsoft.com/office/drawing/2014/main" id="{2E4B3928-B328-499A-9CDE-598C06806A3A}"/>
                </a:ext>
              </a:extLst>
            </p:cNvPr>
            <p:cNvSpPr/>
            <p:nvPr/>
          </p:nvSpPr>
          <p:spPr>
            <a:xfrm>
              <a:off x="4338159" y="2577649"/>
              <a:ext cx="352425" cy="352425"/>
            </a:xfrm>
            <a:custGeom>
              <a:avLst/>
              <a:gdLst>
                <a:gd name="connsiteX0" fmla="*/ 279473 w 352425"/>
                <a:gd name="connsiteY0" fmla="*/ 650844 h 352425"/>
                <a:gd name="connsiteX1" fmla="*/ 476831 w 352425"/>
                <a:gd name="connsiteY1" fmla="*/ 447142 h 352425"/>
                <a:gd name="connsiteX2" fmla="*/ 533572 w 352425"/>
                <a:gd name="connsiteY2" fmla="*/ 145466 h 352425"/>
                <a:gd name="connsiteX3" fmla="*/ 513483 w 352425"/>
                <a:gd name="connsiteY3" fmla="*/ 121501 h 352425"/>
                <a:gd name="connsiteX4" fmla="*/ 394364 w 352425"/>
                <a:gd name="connsiteY4" fmla="*/ 81677 h 352425"/>
                <a:gd name="connsiteX5" fmla="*/ 282997 w 352425"/>
                <a:gd name="connsiteY5" fmla="*/ 6258 h 352425"/>
                <a:gd name="connsiteX6" fmla="*/ 250927 w 352425"/>
                <a:gd name="connsiteY6" fmla="*/ 5906 h 352425"/>
                <a:gd name="connsiteX7" fmla="*/ 139208 w 352425"/>
                <a:gd name="connsiteY7" fmla="*/ 81677 h 352425"/>
                <a:gd name="connsiteX8" fmla="*/ 20793 w 352425"/>
                <a:gd name="connsiteY8" fmla="*/ 121149 h 352425"/>
                <a:gd name="connsiteX9" fmla="*/ 0 w 352425"/>
                <a:gd name="connsiteY9" fmla="*/ 145466 h 352425"/>
                <a:gd name="connsiteX10" fmla="*/ 56388 w 352425"/>
                <a:gd name="connsiteY10" fmla="*/ 447142 h 352425"/>
                <a:gd name="connsiteX11" fmla="*/ 253394 w 352425"/>
                <a:gd name="connsiteY11" fmla="*/ 650491 h 352425"/>
                <a:gd name="connsiteX12" fmla="*/ 279473 w 352425"/>
                <a:gd name="connsiteY12" fmla="*/ 650844 h 352425"/>
                <a:gd name="connsiteX13" fmla="*/ 275596 w 352425"/>
                <a:gd name="connsiteY13" fmla="*/ 383001 h 352425"/>
                <a:gd name="connsiteX14" fmla="*/ 241411 w 352425"/>
                <a:gd name="connsiteY14" fmla="*/ 383001 h 352425"/>
                <a:gd name="connsiteX15" fmla="*/ 177622 w 352425"/>
                <a:gd name="connsiteY15" fmla="*/ 319212 h 352425"/>
                <a:gd name="connsiteX16" fmla="*/ 177622 w 352425"/>
                <a:gd name="connsiteY16" fmla="*/ 285027 h 352425"/>
                <a:gd name="connsiteX17" fmla="*/ 211807 w 352425"/>
                <a:gd name="connsiteY17" fmla="*/ 285379 h 352425"/>
                <a:gd name="connsiteX18" fmla="*/ 258328 w 352425"/>
                <a:gd name="connsiteY18" fmla="*/ 331899 h 352425"/>
                <a:gd name="connsiteX19" fmla="*/ 347491 w 352425"/>
                <a:gd name="connsiteY19" fmla="*/ 242736 h 352425"/>
                <a:gd name="connsiteX20" fmla="*/ 381676 w 352425"/>
                <a:gd name="connsiteY20" fmla="*/ 242736 h 352425"/>
                <a:gd name="connsiteX21" fmla="*/ 381676 w 352425"/>
                <a:gd name="connsiteY21" fmla="*/ 276921 h 352425"/>
                <a:gd name="connsiteX22" fmla="*/ 275596 w 352425"/>
                <a:gd name="connsiteY22" fmla="*/ 383001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352425">
                  <a:moveTo>
                    <a:pt x="279473" y="650844"/>
                  </a:moveTo>
                  <a:cubicBezTo>
                    <a:pt x="373218" y="591989"/>
                    <a:pt x="436655" y="528552"/>
                    <a:pt x="476831" y="447142"/>
                  </a:cubicBezTo>
                  <a:cubicBezTo>
                    <a:pt x="517007" y="366789"/>
                    <a:pt x="533572" y="270225"/>
                    <a:pt x="533572" y="145466"/>
                  </a:cubicBezTo>
                  <a:cubicBezTo>
                    <a:pt x="533572" y="133836"/>
                    <a:pt x="525113" y="123616"/>
                    <a:pt x="513483" y="121501"/>
                  </a:cubicBezTo>
                  <a:cubicBezTo>
                    <a:pt x="470840" y="114100"/>
                    <a:pt x="431016" y="100003"/>
                    <a:pt x="394364" y="81677"/>
                  </a:cubicBezTo>
                  <a:cubicBezTo>
                    <a:pt x="353482" y="61237"/>
                    <a:pt x="316478" y="35510"/>
                    <a:pt x="282997" y="6258"/>
                  </a:cubicBezTo>
                  <a:cubicBezTo>
                    <a:pt x="273834" y="-1847"/>
                    <a:pt x="260090" y="-2200"/>
                    <a:pt x="250927" y="5906"/>
                  </a:cubicBezTo>
                  <a:cubicBezTo>
                    <a:pt x="217094" y="35157"/>
                    <a:pt x="179737" y="61237"/>
                    <a:pt x="139208" y="81677"/>
                  </a:cubicBezTo>
                  <a:cubicBezTo>
                    <a:pt x="102556" y="100003"/>
                    <a:pt x="63084" y="113748"/>
                    <a:pt x="20793" y="121149"/>
                  </a:cubicBezTo>
                  <a:cubicBezTo>
                    <a:pt x="9163" y="122911"/>
                    <a:pt x="0" y="133131"/>
                    <a:pt x="0" y="145466"/>
                  </a:cubicBezTo>
                  <a:cubicBezTo>
                    <a:pt x="0" y="270225"/>
                    <a:pt x="16564" y="366789"/>
                    <a:pt x="56388" y="447142"/>
                  </a:cubicBezTo>
                  <a:cubicBezTo>
                    <a:pt x="96917" y="528200"/>
                    <a:pt x="160001" y="591989"/>
                    <a:pt x="253394" y="650491"/>
                  </a:cubicBezTo>
                  <a:cubicBezTo>
                    <a:pt x="261147" y="655425"/>
                    <a:pt x="271367" y="655778"/>
                    <a:pt x="279473" y="650844"/>
                  </a:cubicBezTo>
                  <a:close/>
                  <a:moveTo>
                    <a:pt x="275596" y="383001"/>
                  </a:moveTo>
                  <a:cubicBezTo>
                    <a:pt x="266081" y="392516"/>
                    <a:pt x="250574" y="392516"/>
                    <a:pt x="241411" y="383001"/>
                  </a:cubicBezTo>
                  <a:lnTo>
                    <a:pt x="177622" y="319212"/>
                  </a:lnTo>
                  <a:cubicBezTo>
                    <a:pt x="168107" y="310049"/>
                    <a:pt x="168107" y="294542"/>
                    <a:pt x="177622" y="285027"/>
                  </a:cubicBezTo>
                  <a:cubicBezTo>
                    <a:pt x="187138" y="275864"/>
                    <a:pt x="202292" y="275864"/>
                    <a:pt x="211807" y="285379"/>
                  </a:cubicBezTo>
                  <a:lnTo>
                    <a:pt x="258328" y="331899"/>
                  </a:lnTo>
                  <a:lnTo>
                    <a:pt x="347491" y="242736"/>
                  </a:lnTo>
                  <a:cubicBezTo>
                    <a:pt x="356654" y="233220"/>
                    <a:pt x="372161" y="233220"/>
                    <a:pt x="381676" y="242736"/>
                  </a:cubicBezTo>
                  <a:cubicBezTo>
                    <a:pt x="390839" y="252251"/>
                    <a:pt x="391192" y="267405"/>
                    <a:pt x="381676" y="276921"/>
                  </a:cubicBezTo>
                  <a:lnTo>
                    <a:pt x="275596" y="383001"/>
                  </a:lnTo>
                  <a:close/>
                </a:path>
              </a:pathLst>
            </a:custGeom>
            <a:solidFill>
              <a:schemeClr val="accent1"/>
            </a:solidFill>
            <a:ln w="3524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C2DA28-B230-46DF-BC59-1614E7294382}"/>
              </a:ext>
            </a:extLst>
          </p:cNvPr>
          <p:cNvGrpSpPr/>
          <p:nvPr/>
        </p:nvGrpSpPr>
        <p:grpSpPr>
          <a:xfrm>
            <a:off x="6960166" y="2078726"/>
            <a:ext cx="1161489" cy="1182327"/>
            <a:chOff x="6969717" y="2268688"/>
            <a:chExt cx="1161489" cy="118232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4AF7FB8-0775-4A28-AED5-F877BAA0985B}"/>
                </a:ext>
              </a:extLst>
            </p:cNvPr>
            <p:cNvSpPr/>
            <p:nvPr/>
          </p:nvSpPr>
          <p:spPr>
            <a:xfrm>
              <a:off x="6969717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1" name="Graphic 68">
              <a:extLst>
                <a:ext uri="{FF2B5EF4-FFF2-40B4-BE49-F238E27FC236}">
                  <a16:creationId xmlns:a16="http://schemas.microsoft.com/office/drawing/2014/main" id="{6FC99A62-960A-4899-BFBB-9B4688127184}"/>
                </a:ext>
              </a:extLst>
            </p:cNvPr>
            <p:cNvSpPr/>
            <p:nvPr/>
          </p:nvSpPr>
          <p:spPr>
            <a:xfrm>
              <a:off x="7262102" y="2677838"/>
              <a:ext cx="505536" cy="515854"/>
            </a:xfrm>
            <a:custGeom>
              <a:avLst/>
              <a:gdLst>
                <a:gd name="connsiteX0" fmla="*/ 936360 w 933450"/>
                <a:gd name="connsiteY0" fmla="*/ 3287 h 952500"/>
                <a:gd name="connsiteX1" fmla="*/ 138 w 933450"/>
                <a:gd name="connsiteY1" fmla="*/ 389653 h 952500"/>
                <a:gd name="connsiteX2" fmla="*/ 408763 w 933450"/>
                <a:gd name="connsiteY2" fmla="*/ 549629 h 952500"/>
                <a:gd name="connsiteX3" fmla="*/ 582902 w 933450"/>
                <a:gd name="connsiteY3" fmla="*/ 952423 h 952500"/>
                <a:gd name="connsiteX4" fmla="*/ 936360 w 933450"/>
                <a:gd name="connsiteY4" fmla="*/ 3287 h 952500"/>
                <a:gd name="connsiteX5" fmla="*/ 936360 w 933450"/>
                <a:gd name="connsiteY5" fmla="*/ 3287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3450" h="952500">
                  <a:moveTo>
                    <a:pt x="936360" y="3287"/>
                  </a:moveTo>
                  <a:cubicBezTo>
                    <a:pt x="893123" y="-38466"/>
                    <a:pt x="-12836" y="330198"/>
                    <a:pt x="138" y="389653"/>
                  </a:cubicBezTo>
                  <a:cubicBezTo>
                    <a:pt x="13112" y="449109"/>
                    <a:pt x="324572" y="468326"/>
                    <a:pt x="408763" y="549629"/>
                  </a:cubicBezTo>
                  <a:cubicBezTo>
                    <a:pt x="492956" y="630932"/>
                    <a:pt x="523031" y="941531"/>
                    <a:pt x="582902" y="952423"/>
                  </a:cubicBezTo>
                  <a:cubicBezTo>
                    <a:pt x="641597" y="962177"/>
                    <a:pt x="979599" y="45040"/>
                    <a:pt x="936360" y="3287"/>
                  </a:cubicBezTo>
                  <a:lnTo>
                    <a:pt x="936360" y="328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CDBBD99-7AAA-4B75-9928-80A0E2B3FBAE}"/>
              </a:ext>
            </a:extLst>
          </p:cNvPr>
          <p:cNvGrpSpPr/>
          <p:nvPr/>
        </p:nvGrpSpPr>
        <p:grpSpPr>
          <a:xfrm>
            <a:off x="9878642" y="2078726"/>
            <a:ext cx="1161489" cy="1182327"/>
            <a:chOff x="9878642" y="2268688"/>
            <a:chExt cx="1161489" cy="1182327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6859A7A-8064-4157-BA3D-AB2DEB56CA90}"/>
                </a:ext>
              </a:extLst>
            </p:cNvPr>
            <p:cNvSpPr/>
            <p:nvPr/>
          </p:nvSpPr>
          <p:spPr>
            <a:xfrm>
              <a:off x="9878642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124CE8E-F757-4A8E-9519-6FD83B84BAA1}"/>
                </a:ext>
              </a:extLst>
            </p:cNvPr>
            <p:cNvGrpSpPr/>
            <p:nvPr/>
          </p:nvGrpSpPr>
          <p:grpSpPr>
            <a:xfrm>
              <a:off x="10150137" y="2582802"/>
              <a:ext cx="669168" cy="554098"/>
              <a:chOff x="9912221" y="2384890"/>
              <a:chExt cx="832199" cy="689096"/>
            </a:xfrm>
            <a:solidFill>
              <a:schemeClr val="accent1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7C08E44-7817-4930-82EF-74CCCE8457F9}"/>
                  </a:ext>
                </a:extLst>
              </p:cNvPr>
              <p:cNvSpPr/>
              <p:nvPr/>
            </p:nvSpPr>
            <p:spPr>
              <a:xfrm>
                <a:off x="9912221" y="2673936"/>
                <a:ext cx="523875" cy="400050"/>
              </a:xfrm>
              <a:custGeom>
                <a:avLst/>
                <a:gdLst>
                  <a:gd name="connsiteX0" fmla="*/ 530492 w 523875"/>
                  <a:gd name="connsiteY0" fmla="*/ 160955 h 400050"/>
                  <a:gd name="connsiteX1" fmla="*/ 474920 w 523875"/>
                  <a:gd name="connsiteY1" fmla="*/ 65700 h 400050"/>
                  <a:gd name="connsiteX2" fmla="*/ 322509 w 523875"/>
                  <a:gd name="connsiteY2" fmla="*/ 154615 h 400050"/>
                  <a:gd name="connsiteX3" fmla="*/ 232309 w 523875"/>
                  <a:gd name="connsiteY3" fmla="*/ 0 h 400050"/>
                  <a:gd name="connsiteX4" fmla="*/ 116154 w 523875"/>
                  <a:gd name="connsiteY4" fmla="*/ 203300 h 400050"/>
                  <a:gd name="connsiteX5" fmla="*/ 0 w 523875"/>
                  <a:gd name="connsiteY5" fmla="*/ 406600 h 400050"/>
                  <a:gd name="connsiteX6" fmla="*/ 234140 w 523875"/>
                  <a:gd name="connsiteY6" fmla="*/ 405543 h 400050"/>
                  <a:gd name="connsiteX7" fmla="*/ 468281 w 523875"/>
                  <a:gd name="connsiteY7" fmla="*/ 404486 h 400050"/>
                  <a:gd name="connsiteX8" fmla="*/ 378081 w 523875"/>
                  <a:gd name="connsiteY8" fmla="*/ 249871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3875" h="400050">
                    <a:moveTo>
                      <a:pt x="530492" y="160955"/>
                    </a:moveTo>
                    <a:lnTo>
                      <a:pt x="474920" y="65700"/>
                    </a:lnTo>
                    <a:lnTo>
                      <a:pt x="322509" y="154615"/>
                    </a:lnTo>
                    <a:lnTo>
                      <a:pt x="232309" y="0"/>
                    </a:lnTo>
                    <a:lnTo>
                      <a:pt x="116154" y="203300"/>
                    </a:lnTo>
                    <a:lnTo>
                      <a:pt x="0" y="406600"/>
                    </a:lnTo>
                    <a:lnTo>
                      <a:pt x="234140" y="405543"/>
                    </a:lnTo>
                    <a:lnTo>
                      <a:pt x="468281" y="404486"/>
                    </a:lnTo>
                    <a:lnTo>
                      <a:pt x="378081" y="24987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BDA31A8-46F2-40FF-A65B-7B917485882A}"/>
                  </a:ext>
                </a:extLst>
              </p:cNvPr>
              <p:cNvSpPr/>
              <p:nvPr/>
            </p:nvSpPr>
            <p:spPr>
              <a:xfrm>
                <a:off x="10211020" y="2384890"/>
                <a:ext cx="533400" cy="400050"/>
              </a:xfrm>
              <a:custGeom>
                <a:avLst/>
                <a:gdLst>
                  <a:gd name="connsiteX0" fmla="*/ 54174 w 533400"/>
                  <a:gd name="connsiteY0" fmla="*/ 338653 h 400050"/>
                  <a:gd name="connsiteX1" fmla="*/ 0 w 533400"/>
                  <a:gd name="connsiteY1" fmla="*/ 242594 h 400050"/>
                  <a:gd name="connsiteX2" fmla="*/ 153693 w 533400"/>
                  <a:gd name="connsiteY2" fmla="*/ 155915 h 400050"/>
                  <a:gd name="connsiteX3" fmla="*/ 65759 w 533400"/>
                  <a:gd name="connsiteY3" fmla="*/ 0 h 400050"/>
                  <a:gd name="connsiteX4" fmla="*/ 299890 w 533400"/>
                  <a:gd name="connsiteY4" fmla="*/ 2360 h 400050"/>
                  <a:gd name="connsiteX5" fmla="*/ 534021 w 533400"/>
                  <a:gd name="connsiteY5" fmla="*/ 4722 h 400050"/>
                  <a:gd name="connsiteX6" fmla="*/ 414911 w 533400"/>
                  <a:gd name="connsiteY6" fmla="*/ 206304 h 400050"/>
                  <a:gd name="connsiteX7" fmla="*/ 295801 w 533400"/>
                  <a:gd name="connsiteY7" fmla="*/ 407887 h 400050"/>
                  <a:gd name="connsiteX8" fmla="*/ 207868 w 533400"/>
                  <a:gd name="connsiteY8" fmla="*/ 251972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400050">
                    <a:moveTo>
                      <a:pt x="54174" y="338653"/>
                    </a:moveTo>
                    <a:lnTo>
                      <a:pt x="0" y="242594"/>
                    </a:lnTo>
                    <a:lnTo>
                      <a:pt x="153693" y="155915"/>
                    </a:lnTo>
                    <a:lnTo>
                      <a:pt x="65759" y="0"/>
                    </a:lnTo>
                    <a:lnTo>
                      <a:pt x="299890" y="2360"/>
                    </a:lnTo>
                    <a:lnTo>
                      <a:pt x="534021" y="4722"/>
                    </a:lnTo>
                    <a:lnTo>
                      <a:pt x="414911" y="206304"/>
                    </a:lnTo>
                    <a:lnTo>
                      <a:pt x="295801" y="407887"/>
                    </a:lnTo>
                    <a:lnTo>
                      <a:pt x="207868" y="2519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cxnSp>
        <p:nvCxnSpPr>
          <p:cNvPr id="91" name="Line">
            <a:extLst>
              <a:ext uri="{FF2B5EF4-FFF2-40B4-BE49-F238E27FC236}">
                <a16:creationId xmlns:a16="http://schemas.microsoft.com/office/drawing/2014/main" id="{14B4950D-DD22-46CA-87DC-A39C7A924E30}"/>
              </a:ext>
            </a:extLst>
          </p:cNvPr>
          <p:cNvCxnSpPr>
            <a:cxnSpLocks/>
          </p:cNvCxnSpPr>
          <p:nvPr/>
        </p:nvCxnSpPr>
        <p:spPr>
          <a:xfrm flipV="1">
            <a:off x="3163198" y="3216424"/>
            <a:ext cx="0" cy="2938659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Line">
            <a:extLst>
              <a:ext uri="{FF2B5EF4-FFF2-40B4-BE49-F238E27FC236}">
                <a16:creationId xmlns:a16="http://schemas.microsoft.com/office/drawing/2014/main" id="{ECF5BD6C-E84F-42B4-803C-9BD9D27FA44E}"/>
              </a:ext>
            </a:extLst>
          </p:cNvPr>
          <p:cNvCxnSpPr>
            <a:cxnSpLocks/>
          </p:cNvCxnSpPr>
          <p:nvPr/>
        </p:nvCxnSpPr>
        <p:spPr>
          <a:xfrm flipV="1">
            <a:off x="6081673" y="3216424"/>
            <a:ext cx="0" cy="2938659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Line">
            <a:extLst>
              <a:ext uri="{FF2B5EF4-FFF2-40B4-BE49-F238E27FC236}">
                <a16:creationId xmlns:a16="http://schemas.microsoft.com/office/drawing/2014/main" id="{9696454C-982B-46BD-81DE-DCF9BC0BB31A}"/>
              </a:ext>
            </a:extLst>
          </p:cNvPr>
          <p:cNvCxnSpPr>
            <a:cxnSpLocks/>
          </p:cNvCxnSpPr>
          <p:nvPr/>
        </p:nvCxnSpPr>
        <p:spPr>
          <a:xfrm flipV="1">
            <a:off x="9000149" y="3216424"/>
            <a:ext cx="0" cy="2938659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607A460-0F04-4CD8-BD55-7730229DD027}"/>
              </a:ext>
            </a:extLst>
          </p:cNvPr>
          <p:cNvSpPr/>
          <p:nvPr/>
        </p:nvSpPr>
        <p:spPr>
          <a:xfrm>
            <a:off x="560960" y="3436389"/>
            <a:ext cx="2286000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US" sz="1600" b="1">
                <a:solidFill>
                  <a:schemeClr val="accent1"/>
                </a:solidFill>
              </a:rPr>
              <a:t>Best in class 3rd party value add services to enhance fraud detection and reduce false positives </a:t>
            </a:r>
          </a:p>
          <a:p>
            <a:pPr algn="ctr">
              <a:spcBef>
                <a:spcPts val="400"/>
              </a:spcBef>
              <a:defRPr/>
            </a:pPr>
            <a:endParaRPr lang="en-US" sz="1600" b="1">
              <a:solidFill>
                <a:schemeClr val="accent1"/>
              </a:solidFill>
            </a:endParaRPr>
          </a:p>
          <a:p>
            <a:pPr algn="ctr">
              <a:spcBef>
                <a:spcPts val="400"/>
              </a:spcBef>
              <a:defRPr/>
            </a:pPr>
            <a:r>
              <a:rPr lang="en-US" sz="1400">
                <a:solidFill>
                  <a:schemeClr val="tx2"/>
                </a:solidFill>
              </a:rPr>
              <a:t>– e.g. Device ‘fingerprint’ or IP Geolocation services</a:t>
            </a:r>
            <a:endParaRPr lang="en-US" sz="1400">
              <a:solidFill>
                <a:schemeClr val="tx2"/>
              </a:solidFill>
              <a:cs typeface="Arial"/>
            </a:endParaRPr>
          </a:p>
          <a:p>
            <a:pPr algn="ctr">
              <a:spcBef>
                <a:spcPts val="400"/>
              </a:spcBef>
              <a:defRPr/>
            </a:pPr>
            <a:r>
              <a:rPr lang="en-US" sz="1400">
                <a:solidFill>
                  <a:schemeClr val="tx2"/>
                </a:solidFill>
                <a:cs typeface="Arial"/>
              </a:rPr>
              <a:t>+ outsourced services such as Manual Reviews and Chargeback Management</a:t>
            </a:r>
          </a:p>
          <a:p>
            <a:pPr algn="ctr">
              <a:spcBef>
                <a:spcPts val="400"/>
              </a:spcBef>
              <a:defRPr/>
            </a:pPr>
            <a:endParaRPr lang="en-US" sz="1600" b="1">
              <a:solidFill>
                <a:schemeClr val="accent1"/>
              </a:solidFill>
              <a:cs typeface="Arial" panose="020B0604020202020204"/>
            </a:endParaRPr>
          </a:p>
          <a:p>
            <a:pPr algn="ctr">
              <a:spcBef>
                <a:spcPts val="400"/>
              </a:spcBef>
              <a:defRPr/>
            </a:pPr>
            <a:endParaRPr lang="en-US" sz="1400">
              <a:solidFill>
                <a:schemeClr val="accent1"/>
              </a:solidFill>
              <a:cs typeface="Arial" panose="020B060402020202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BFA959-A2C7-43AB-A6AA-DB314DD5E095}"/>
              </a:ext>
            </a:extLst>
          </p:cNvPr>
          <p:cNvSpPr/>
          <p:nvPr/>
        </p:nvSpPr>
        <p:spPr>
          <a:xfrm>
            <a:off x="3479436" y="3436389"/>
            <a:ext cx="2387600" cy="2728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GB" sz="1600" b="1">
                <a:solidFill>
                  <a:schemeClr val="accent1"/>
                </a:solidFill>
              </a:rPr>
              <a:t>Simple, fast-enablement to run: </a:t>
            </a:r>
            <a:endParaRPr lang="en-US" sz="1600" b="1">
              <a:solidFill>
                <a:schemeClr val="accent1"/>
              </a:solidFill>
            </a:endParaRPr>
          </a:p>
          <a:p>
            <a:pPr algn="ctr">
              <a:spcBef>
                <a:spcPts val="400"/>
              </a:spcBef>
              <a:defRPr/>
            </a:pPr>
            <a:endParaRPr lang="en-GB" sz="1600" b="1">
              <a:solidFill>
                <a:schemeClr val="accent1"/>
              </a:solidFill>
            </a:endParaRPr>
          </a:p>
          <a:p>
            <a:pPr marL="285750" indent="-285750" algn="ctr">
              <a:spcBef>
                <a:spcPts val="400"/>
              </a:spcBef>
              <a:buFont typeface="Arial"/>
              <a:buChar char="•"/>
              <a:defRPr/>
            </a:pPr>
            <a:r>
              <a:rPr lang="en-GB" sz="1400">
                <a:solidFill>
                  <a:schemeClr val="tx2"/>
                </a:solidFill>
              </a:rPr>
              <a:t>in real-time against 100% of transactions, </a:t>
            </a:r>
            <a:endParaRPr lang="en-US" sz="1400">
              <a:solidFill>
                <a:schemeClr val="tx2"/>
              </a:solidFill>
              <a:cs typeface="Arial"/>
            </a:endParaRPr>
          </a:p>
          <a:p>
            <a:pPr marL="285750" indent="-285750">
              <a:spcBef>
                <a:spcPts val="400"/>
              </a:spcBef>
              <a:buFont typeface="Arial"/>
              <a:buChar char="•"/>
              <a:defRPr/>
            </a:pPr>
            <a:r>
              <a:rPr lang="en-GB" sz="1400">
                <a:solidFill>
                  <a:schemeClr val="tx2"/>
                </a:solidFill>
              </a:rPr>
              <a:t>or by sub-client, </a:t>
            </a:r>
            <a:endParaRPr lang="en-US" sz="1400">
              <a:solidFill>
                <a:schemeClr val="tx2"/>
              </a:solidFill>
              <a:cs typeface="Arial"/>
            </a:endParaRPr>
          </a:p>
          <a:p>
            <a:pPr marL="285750" indent="-285750">
              <a:spcBef>
                <a:spcPts val="400"/>
              </a:spcBef>
              <a:buFont typeface="Arial"/>
              <a:buChar char="•"/>
              <a:defRPr/>
            </a:pPr>
            <a:r>
              <a:rPr lang="en-GB" sz="1400">
                <a:solidFill>
                  <a:schemeClr val="tx2"/>
                </a:solidFill>
              </a:rPr>
              <a:t>or as-needed triggered using Auto Analyst </a:t>
            </a:r>
            <a:endParaRPr lang="en-US" sz="1400">
              <a:solidFill>
                <a:schemeClr val="tx2"/>
              </a:solidFill>
              <a:cs typeface="Arial"/>
            </a:endParaRPr>
          </a:p>
          <a:p>
            <a:pPr marL="285750" indent="-285750">
              <a:spcBef>
                <a:spcPts val="400"/>
              </a:spcBef>
              <a:buFont typeface="Arial"/>
              <a:buChar char="•"/>
              <a:defRPr/>
            </a:pPr>
            <a:r>
              <a:rPr lang="en-GB" sz="1400">
                <a:solidFill>
                  <a:schemeClr val="tx2"/>
                </a:solidFill>
              </a:rPr>
              <a:t>or ad-hoc as part of a manual review </a:t>
            </a:r>
            <a:endParaRPr lang="en-US" sz="1400">
              <a:solidFill>
                <a:schemeClr val="tx2"/>
              </a:solidFill>
              <a:cs typeface="Arial"/>
            </a:endParaRPr>
          </a:p>
          <a:p>
            <a:pPr algn="ctr">
              <a:spcBef>
                <a:spcPts val="400"/>
              </a:spcBef>
              <a:defRPr/>
            </a:pPr>
            <a:endParaRPr lang="en-GB" sz="1600" b="1">
              <a:solidFill>
                <a:schemeClr val="accent1"/>
              </a:solidFill>
            </a:endParaRPr>
          </a:p>
          <a:p>
            <a:pPr algn="ctr">
              <a:spcBef>
                <a:spcPts val="400"/>
              </a:spcBef>
              <a:defRPr/>
            </a:pPr>
            <a:endParaRPr lang="en-GB" sz="1600" b="1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5A2CE7-B8B1-495B-8832-7C7B11E03ED2}"/>
              </a:ext>
            </a:extLst>
          </p:cNvPr>
          <p:cNvSpPr/>
          <p:nvPr/>
        </p:nvSpPr>
        <p:spPr>
          <a:xfrm>
            <a:off x="6397911" y="3436389"/>
            <a:ext cx="2286000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defRPr/>
            </a:pPr>
            <a:r>
              <a:rPr lang="en-GB" sz="1600" b="1">
                <a:solidFill>
                  <a:schemeClr val="accent1"/>
                </a:solidFill>
              </a:rPr>
              <a:t>Eliminates the need to manage multiple vendor relationships </a:t>
            </a:r>
            <a:endParaRPr lang="en-US" sz="1600" b="1">
              <a:solidFill>
                <a:schemeClr val="accent1"/>
              </a:solidFill>
            </a:endParaRPr>
          </a:p>
          <a:p>
            <a:pPr algn="ctr">
              <a:defRPr/>
            </a:pPr>
            <a:endParaRPr lang="en-GB" sz="1600" b="1">
              <a:solidFill>
                <a:schemeClr val="accent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GB" sz="1400">
                <a:solidFill>
                  <a:schemeClr val="tx2"/>
                </a:solidFill>
              </a:rPr>
              <a:t>Single contract through ACI</a:t>
            </a:r>
            <a:endParaRPr lang="en-US" sz="1600" b="1">
              <a:solidFill>
                <a:schemeClr val="tx2"/>
              </a:solidFill>
              <a:cs typeface="Arial"/>
            </a:endParaRPr>
          </a:p>
          <a:p>
            <a:pPr algn="ctr">
              <a:spcBef>
                <a:spcPts val="400"/>
              </a:spcBef>
              <a:defRPr/>
            </a:pPr>
            <a:endParaRPr lang="en-GB" sz="1600" b="1">
              <a:solidFill>
                <a:schemeClr val="accent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7BB29-BBC0-49CD-A1BC-91C89E0E4CCA}"/>
              </a:ext>
            </a:extLst>
          </p:cNvPr>
          <p:cNvSpPr/>
          <p:nvPr/>
        </p:nvSpPr>
        <p:spPr>
          <a:xfrm>
            <a:off x="9316385" y="3436389"/>
            <a:ext cx="2286000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defRPr/>
            </a:pPr>
            <a:r>
              <a:rPr lang="en-GB" sz="1600" b="1">
                <a:solidFill>
                  <a:schemeClr val="accent1"/>
                </a:solidFill>
              </a:rPr>
              <a:t>UP eCommerce Payments Platform – fully integrated to the ACI PAY.ON Payments Gateway</a:t>
            </a:r>
            <a:endParaRPr lang="en-GB" sz="1600" b="1">
              <a:solidFill>
                <a:schemeClr val="accent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361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1B5686-675B-6540-ADC0-6E280035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B2D30-21BC-E64F-9CC1-B6B613E5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E3C9D365-4E7D-42BF-8A1A-D418E53B35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Pattern recognition, client-specific and sector models</a:t>
            </a:r>
            <a:endParaRPr lang="en-US"/>
          </a:p>
        </p:txBody>
      </p:sp>
      <p:sp>
        <p:nvSpPr>
          <p:cNvPr id="42" name="Title 4">
            <a:extLst>
              <a:ext uri="{FF2B5EF4-FFF2-40B4-BE49-F238E27FC236}">
                <a16:creationId xmlns:a16="http://schemas.microsoft.com/office/drawing/2014/main" id="{19881C20-E2D6-4F4A-963E-FE938F58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Layer 1 – Machine Learning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B8D5AA26-AE60-4F10-921F-9540E646DF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1" y="761"/>
            <a:ext cx="12191999" cy="2627375"/>
          </a:xfrm>
          <a:prstGeom prst="rect">
            <a:avLst/>
          </a:prstGeom>
        </p:spPr>
      </p:pic>
      <p:sp>
        <p:nvSpPr>
          <p:cNvPr id="79" name="Blue Fade">
            <a:extLst>
              <a:ext uri="{FF2B5EF4-FFF2-40B4-BE49-F238E27FC236}">
                <a16:creationId xmlns:a16="http://schemas.microsoft.com/office/drawing/2014/main" id="{E8391574-1B48-4ACE-BC3E-D5292ACBC61C}"/>
              </a:ext>
            </a:extLst>
          </p:cNvPr>
          <p:cNvSpPr/>
          <p:nvPr/>
        </p:nvSpPr>
        <p:spPr>
          <a:xfrm>
            <a:off x="0" y="2"/>
            <a:ext cx="12191999" cy="2628898"/>
          </a:xfrm>
          <a:prstGeom prst="rect">
            <a:avLst/>
          </a:prstGeom>
          <a:gradFill>
            <a:gsLst>
              <a:gs pos="0">
                <a:srgbClr val="205A88">
                  <a:alpha val="90000"/>
                </a:srgbClr>
              </a:gs>
              <a:gs pos="72000">
                <a:srgbClr val="0A86C9">
                  <a:alpha val="8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ihandform 18">
            <a:extLst>
              <a:ext uri="{FF2B5EF4-FFF2-40B4-BE49-F238E27FC236}">
                <a16:creationId xmlns:a16="http://schemas.microsoft.com/office/drawing/2014/main" id="{53442EF4-3EDA-4935-B97F-CD4FD281418A}"/>
              </a:ext>
            </a:extLst>
          </p:cNvPr>
          <p:cNvSpPr/>
          <p:nvPr/>
        </p:nvSpPr>
        <p:spPr>
          <a:xfrm>
            <a:off x="0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itle 3">
            <a:extLst>
              <a:ext uri="{FF2B5EF4-FFF2-40B4-BE49-F238E27FC236}">
                <a16:creationId xmlns:a16="http://schemas.microsoft.com/office/drawing/2014/main" id="{02249D99-40FC-4C7A-9647-27703E34ED15}"/>
              </a:ext>
            </a:extLst>
          </p:cNvPr>
          <p:cNvSpPr txBox="1">
            <a:spLocks/>
          </p:cNvSpPr>
          <p:nvPr/>
        </p:nvSpPr>
        <p:spPr>
          <a:xfrm>
            <a:off x="546100" y="580829"/>
            <a:ext cx="10807700" cy="54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none" baseline="0">
                <a:solidFill>
                  <a:srgbClr val="0A86C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>
                <a:solidFill>
                  <a:schemeClr val="bg1"/>
                </a:solidFill>
              </a:rPr>
              <a:t>Layer 7 – Business Analytics and Reporting</a:t>
            </a:r>
          </a:p>
        </p:txBody>
      </p:sp>
      <p:sp>
        <p:nvSpPr>
          <p:cNvPr id="90" name="Text Placeholder 1">
            <a:extLst>
              <a:ext uri="{FF2B5EF4-FFF2-40B4-BE49-F238E27FC236}">
                <a16:creationId xmlns:a16="http://schemas.microsoft.com/office/drawing/2014/main" id="{0EA9C5C4-9F04-4B16-997B-3669E0ED34EB}"/>
              </a:ext>
            </a:extLst>
          </p:cNvPr>
          <p:cNvSpPr txBox="1">
            <a:spLocks/>
          </p:cNvSpPr>
          <p:nvPr/>
        </p:nvSpPr>
        <p:spPr>
          <a:xfrm>
            <a:off x="546100" y="1210220"/>
            <a:ext cx="10807700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  <a:lvl2pPr marL="359991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539987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719982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899978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Near real-time and historic view for performance management and reporting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2A28F98-E5EA-4CC7-BF61-6A4A2A61DBDF}"/>
              </a:ext>
            </a:extLst>
          </p:cNvPr>
          <p:cNvGrpSpPr/>
          <p:nvPr/>
        </p:nvGrpSpPr>
        <p:grpSpPr>
          <a:xfrm>
            <a:off x="4041691" y="2044077"/>
            <a:ext cx="1161489" cy="1182327"/>
            <a:chOff x="1151868" y="2268688"/>
            <a:chExt cx="1161489" cy="118232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4D25222-27E7-449D-A2BA-FBA47396D751}"/>
                </a:ext>
              </a:extLst>
            </p:cNvPr>
            <p:cNvSpPr/>
            <p:nvPr/>
          </p:nvSpPr>
          <p:spPr>
            <a:xfrm>
              <a:off x="1151868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3" name="Graphic 62">
              <a:extLst>
                <a:ext uri="{FF2B5EF4-FFF2-40B4-BE49-F238E27FC236}">
                  <a16:creationId xmlns:a16="http://schemas.microsoft.com/office/drawing/2014/main" id="{5E05ED7B-5E07-4428-913B-A609E1D2F0B0}"/>
                </a:ext>
              </a:extLst>
            </p:cNvPr>
            <p:cNvSpPr/>
            <p:nvPr/>
          </p:nvSpPr>
          <p:spPr>
            <a:xfrm>
              <a:off x="1387119" y="2559029"/>
              <a:ext cx="660422" cy="660422"/>
            </a:xfrm>
            <a:custGeom>
              <a:avLst/>
              <a:gdLst>
                <a:gd name="connsiteX0" fmla="*/ 788920 w 809625"/>
                <a:gd name="connsiteY0" fmla="*/ 476293 h 809625"/>
                <a:gd name="connsiteX1" fmla="*/ 654208 w 809625"/>
                <a:gd name="connsiteY1" fmla="*/ 476293 h 809625"/>
                <a:gd name="connsiteX2" fmla="*/ 644226 w 809625"/>
                <a:gd name="connsiteY2" fmla="*/ 488209 h 809625"/>
                <a:gd name="connsiteX3" fmla="*/ 514848 w 809625"/>
                <a:gd name="connsiteY3" fmla="*/ 422286 h 809625"/>
                <a:gd name="connsiteX4" fmla="*/ 501141 w 809625"/>
                <a:gd name="connsiteY4" fmla="*/ 335875 h 809625"/>
                <a:gd name="connsiteX5" fmla="*/ 603849 w 809625"/>
                <a:gd name="connsiteY5" fmla="*/ 233167 h 809625"/>
                <a:gd name="connsiteX6" fmla="*/ 727617 w 809625"/>
                <a:gd name="connsiteY6" fmla="*/ 223909 h 809625"/>
                <a:gd name="connsiteX7" fmla="*/ 727617 w 809625"/>
                <a:gd name="connsiteY7" fmla="*/ 89197 h 809625"/>
                <a:gd name="connsiteX8" fmla="*/ 592905 w 809625"/>
                <a:gd name="connsiteY8" fmla="*/ 89197 h 809625"/>
                <a:gd name="connsiteX9" fmla="*/ 583637 w 809625"/>
                <a:gd name="connsiteY9" fmla="*/ 212965 h 809625"/>
                <a:gd name="connsiteX10" fmla="*/ 480939 w 809625"/>
                <a:gd name="connsiteY10" fmla="*/ 315682 h 809625"/>
                <a:gd name="connsiteX11" fmla="*/ 394528 w 809625"/>
                <a:gd name="connsiteY11" fmla="*/ 301976 h 809625"/>
                <a:gd name="connsiteX12" fmla="*/ 328605 w 809625"/>
                <a:gd name="connsiteY12" fmla="*/ 172588 h 809625"/>
                <a:gd name="connsiteX13" fmla="*/ 340521 w 809625"/>
                <a:gd name="connsiteY13" fmla="*/ 162606 h 809625"/>
                <a:gd name="connsiteX14" fmla="*/ 340540 w 809625"/>
                <a:gd name="connsiteY14" fmla="*/ 27903 h 809625"/>
                <a:gd name="connsiteX15" fmla="*/ 205819 w 809625"/>
                <a:gd name="connsiteY15" fmla="*/ 27903 h 809625"/>
                <a:gd name="connsiteX16" fmla="*/ 205819 w 809625"/>
                <a:gd name="connsiteY16" fmla="*/ 162616 h 809625"/>
                <a:gd name="connsiteX17" fmla="*/ 303164 w 809625"/>
                <a:gd name="connsiteY17" fmla="*/ 185590 h 809625"/>
                <a:gd name="connsiteX18" fmla="*/ 369087 w 809625"/>
                <a:gd name="connsiteY18" fmla="*/ 314987 h 809625"/>
                <a:gd name="connsiteX19" fmla="*/ 357190 w 809625"/>
                <a:gd name="connsiteY19" fmla="*/ 324960 h 809625"/>
                <a:gd name="connsiteX20" fmla="*/ 329301 w 809625"/>
                <a:gd name="connsiteY20" fmla="*/ 392921 h 809625"/>
                <a:gd name="connsiteX21" fmla="*/ 185978 w 809625"/>
                <a:gd name="connsiteY21" fmla="*/ 415628 h 809625"/>
                <a:gd name="connsiteX22" fmla="*/ 162604 w 809625"/>
                <a:gd name="connsiteY22" fmla="*/ 377119 h 809625"/>
                <a:gd name="connsiteX23" fmla="*/ 27901 w 809625"/>
                <a:gd name="connsiteY23" fmla="*/ 377119 h 809625"/>
                <a:gd name="connsiteX24" fmla="*/ 27892 w 809625"/>
                <a:gd name="connsiteY24" fmla="*/ 511802 h 809625"/>
                <a:gd name="connsiteX25" fmla="*/ 162604 w 809625"/>
                <a:gd name="connsiteY25" fmla="*/ 511802 h 809625"/>
                <a:gd name="connsiteX26" fmla="*/ 190483 w 809625"/>
                <a:gd name="connsiteY26" fmla="*/ 443822 h 809625"/>
                <a:gd name="connsiteX27" fmla="*/ 333806 w 809625"/>
                <a:gd name="connsiteY27" fmla="*/ 421115 h 809625"/>
                <a:gd name="connsiteX28" fmla="*/ 357190 w 809625"/>
                <a:gd name="connsiteY28" fmla="*/ 459634 h 809625"/>
                <a:gd name="connsiteX29" fmla="*/ 395680 w 809625"/>
                <a:gd name="connsiteY29" fmla="*/ 483008 h 809625"/>
                <a:gd name="connsiteX30" fmla="*/ 372982 w 809625"/>
                <a:gd name="connsiteY30" fmla="*/ 626340 h 809625"/>
                <a:gd name="connsiteX31" fmla="*/ 305021 w 809625"/>
                <a:gd name="connsiteY31" fmla="*/ 654210 h 809625"/>
                <a:gd name="connsiteX32" fmla="*/ 305021 w 809625"/>
                <a:gd name="connsiteY32" fmla="*/ 788922 h 809625"/>
                <a:gd name="connsiteX33" fmla="*/ 439724 w 809625"/>
                <a:gd name="connsiteY33" fmla="*/ 788922 h 809625"/>
                <a:gd name="connsiteX34" fmla="*/ 439734 w 809625"/>
                <a:gd name="connsiteY34" fmla="*/ 654220 h 809625"/>
                <a:gd name="connsiteX35" fmla="*/ 401205 w 809625"/>
                <a:gd name="connsiteY35" fmla="*/ 630846 h 809625"/>
                <a:gd name="connsiteX36" fmla="*/ 423903 w 809625"/>
                <a:gd name="connsiteY36" fmla="*/ 487532 h 809625"/>
                <a:gd name="connsiteX37" fmla="*/ 491892 w 809625"/>
                <a:gd name="connsiteY37" fmla="*/ 459662 h 809625"/>
                <a:gd name="connsiteX38" fmla="*/ 501875 w 809625"/>
                <a:gd name="connsiteY38" fmla="*/ 447756 h 809625"/>
                <a:gd name="connsiteX39" fmla="*/ 631243 w 809625"/>
                <a:gd name="connsiteY39" fmla="*/ 513678 h 809625"/>
                <a:gd name="connsiteX40" fmla="*/ 654227 w 809625"/>
                <a:gd name="connsiteY40" fmla="*/ 611015 h 809625"/>
                <a:gd name="connsiteX41" fmla="*/ 788930 w 809625"/>
                <a:gd name="connsiteY41" fmla="*/ 611015 h 809625"/>
                <a:gd name="connsiteX42" fmla="*/ 788920 w 809625"/>
                <a:gd name="connsiteY42" fmla="*/ 476293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9625" h="809625">
                  <a:moveTo>
                    <a:pt x="788920" y="476293"/>
                  </a:moveTo>
                  <a:cubicBezTo>
                    <a:pt x="751715" y="439098"/>
                    <a:pt x="691413" y="439098"/>
                    <a:pt x="654208" y="476293"/>
                  </a:cubicBezTo>
                  <a:cubicBezTo>
                    <a:pt x="650465" y="480027"/>
                    <a:pt x="647217" y="484046"/>
                    <a:pt x="644226" y="488209"/>
                  </a:cubicBezTo>
                  <a:lnTo>
                    <a:pt x="514848" y="422286"/>
                  </a:lnTo>
                  <a:cubicBezTo>
                    <a:pt x="524382" y="393502"/>
                    <a:pt x="519801" y="361164"/>
                    <a:pt x="501141" y="335875"/>
                  </a:cubicBezTo>
                  <a:lnTo>
                    <a:pt x="603849" y="233167"/>
                  </a:lnTo>
                  <a:cubicBezTo>
                    <a:pt x="641130" y="260675"/>
                    <a:pt x="693861" y="257666"/>
                    <a:pt x="727617" y="223909"/>
                  </a:cubicBezTo>
                  <a:cubicBezTo>
                    <a:pt x="764812" y="186714"/>
                    <a:pt x="764812" y="126411"/>
                    <a:pt x="727617" y="89197"/>
                  </a:cubicBezTo>
                  <a:cubicBezTo>
                    <a:pt x="690413" y="52002"/>
                    <a:pt x="630100" y="52002"/>
                    <a:pt x="592905" y="89197"/>
                  </a:cubicBezTo>
                  <a:cubicBezTo>
                    <a:pt x="559148" y="122953"/>
                    <a:pt x="556139" y="175674"/>
                    <a:pt x="583637" y="212965"/>
                  </a:cubicBezTo>
                  <a:lnTo>
                    <a:pt x="480939" y="315682"/>
                  </a:lnTo>
                  <a:cubicBezTo>
                    <a:pt x="455640" y="297023"/>
                    <a:pt x="423303" y="292441"/>
                    <a:pt x="394528" y="301976"/>
                  </a:cubicBezTo>
                  <a:lnTo>
                    <a:pt x="328605" y="172588"/>
                  </a:lnTo>
                  <a:cubicBezTo>
                    <a:pt x="332768" y="169607"/>
                    <a:pt x="336778" y="166349"/>
                    <a:pt x="340521" y="162606"/>
                  </a:cubicBezTo>
                  <a:cubicBezTo>
                    <a:pt x="377716" y="125411"/>
                    <a:pt x="377716" y="65099"/>
                    <a:pt x="340540" y="27903"/>
                  </a:cubicBezTo>
                  <a:cubicBezTo>
                    <a:pt x="303326" y="-9301"/>
                    <a:pt x="243023" y="-9301"/>
                    <a:pt x="205819" y="27903"/>
                  </a:cubicBezTo>
                  <a:cubicBezTo>
                    <a:pt x="168604" y="65108"/>
                    <a:pt x="168604" y="125411"/>
                    <a:pt x="205819" y="162616"/>
                  </a:cubicBezTo>
                  <a:cubicBezTo>
                    <a:pt x="232155" y="188952"/>
                    <a:pt x="270046" y="196553"/>
                    <a:pt x="303164" y="185590"/>
                  </a:cubicBezTo>
                  <a:lnTo>
                    <a:pt x="369087" y="314987"/>
                  </a:lnTo>
                  <a:cubicBezTo>
                    <a:pt x="364934" y="317968"/>
                    <a:pt x="360924" y="321226"/>
                    <a:pt x="357190" y="324960"/>
                  </a:cubicBezTo>
                  <a:cubicBezTo>
                    <a:pt x="338416" y="343714"/>
                    <a:pt x="329158" y="368346"/>
                    <a:pt x="329301" y="392921"/>
                  </a:cubicBezTo>
                  <a:lnTo>
                    <a:pt x="185978" y="415628"/>
                  </a:lnTo>
                  <a:cubicBezTo>
                    <a:pt x="181511" y="401550"/>
                    <a:pt x="173776" y="388282"/>
                    <a:pt x="162604" y="377119"/>
                  </a:cubicBezTo>
                  <a:cubicBezTo>
                    <a:pt x="125409" y="339914"/>
                    <a:pt x="65115" y="339923"/>
                    <a:pt x="27901" y="377119"/>
                  </a:cubicBezTo>
                  <a:cubicBezTo>
                    <a:pt x="-9294" y="414314"/>
                    <a:pt x="-9304" y="474607"/>
                    <a:pt x="27892" y="511802"/>
                  </a:cubicBezTo>
                  <a:cubicBezTo>
                    <a:pt x="65106" y="549007"/>
                    <a:pt x="125399" y="549007"/>
                    <a:pt x="162604" y="511802"/>
                  </a:cubicBezTo>
                  <a:cubicBezTo>
                    <a:pt x="181368" y="493038"/>
                    <a:pt x="190636" y="468406"/>
                    <a:pt x="190483" y="443822"/>
                  </a:cubicBezTo>
                  <a:lnTo>
                    <a:pt x="333806" y="421115"/>
                  </a:lnTo>
                  <a:cubicBezTo>
                    <a:pt x="338273" y="435202"/>
                    <a:pt x="346017" y="448470"/>
                    <a:pt x="357190" y="459634"/>
                  </a:cubicBezTo>
                  <a:cubicBezTo>
                    <a:pt x="368353" y="470797"/>
                    <a:pt x="381602" y="478541"/>
                    <a:pt x="395680" y="483008"/>
                  </a:cubicBezTo>
                  <a:lnTo>
                    <a:pt x="372982" y="626340"/>
                  </a:lnTo>
                  <a:cubicBezTo>
                    <a:pt x="348408" y="626178"/>
                    <a:pt x="323776" y="635456"/>
                    <a:pt x="305021" y="654210"/>
                  </a:cubicBezTo>
                  <a:cubicBezTo>
                    <a:pt x="267826" y="691405"/>
                    <a:pt x="267826" y="751708"/>
                    <a:pt x="305021" y="788922"/>
                  </a:cubicBezTo>
                  <a:cubicBezTo>
                    <a:pt x="342226" y="826118"/>
                    <a:pt x="402519" y="826118"/>
                    <a:pt x="439724" y="788922"/>
                  </a:cubicBezTo>
                  <a:cubicBezTo>
                    <a:pt x="476929" y="751727"/>
                    <a:pt x="476929" y="691425"/>
                    <a:pt x="439734" y="654220"/>
                  </a:cubicBezTo>
                  <a:cubicBezTo>
                    <a:pt x="428561" y="643057"/>
                    <a:pt x="415292" y="635303"/>
                    <a:pt x="401205" y="630846"/>
                  </a:cubicBezTo>
                  <a:lnTo>
                    <a:pt x="423903" y="487532"/>
                  </a:lnTo>
                  <a:cubicBezTo>
                    <a:pt x="448487" y="487694"/>
                    <a:pt x="473128" y="478417"/>
                    <a:pt x="491892" y="459662"/>
                  </a:cubicBezTo>
                  <a:cubicBezTo>
                    <a:pt x="495626" y="455928"/>
                    <a:pt x="498874" y="451909"/>
                    <a:pt x="501875" y="447756"/>
                  </a:cubicBezTo>
                  <a:lnTo>
                    <a:pt x="631243" y="513678"/>
                  </a:lnTo>
                  <a:cubicBezTo>
                    <a:pt x="620289" y="546778"/>
                    <a:pt x="627881" y="584678"/>
                    <a:pt x="654227" y="611015"/>
                  </a:cubicBezTo>
                  <a:cubicBezTo>
                    <a:pt x="691422" y="648219"/>
                    <a:pt x="751715" y="648210"/>
                    <a:pt x="788930" y="611015"/>
                  </a:cubicBezTo>
                  <a:cubicBezTo>
                    <a:pt x="826106" y="573800"/>
                    <a:pt x="826106" y="513498"/>
                    <a:pt x="788920" y="4762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F1E74CA-8052-469C-A404-32BF6E5AA9D7}"/>
              </a:ext>
            </a:extLst>
          </p:cNvPr>
          <p:cNvGrpSpPr/>
          <p:nvPr/>
        </p:nvGrpSpPr>
        <p:grpSpPr>
          <a:xfrm>
            <a:off x="1123216" y="2034096"/>
            <a:ext cx="1161489" cy="1182327"/>
            <a:chOff x="4028469" y="2268688"/>
            <a:chExt cx="1161489" cy="118232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FAF8F77-17FB-42DD-BA6A-11675239A2D8}"/>
                </a:ext>
              </a:extLst>
            </p:cNvPr>
            <p:cNvSpPr/>
            <p:nvPr/>
          </p:nvSpPr>
          <p:spPr>
            <a:xfrm>
              <a:off x="4028469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6" name="Graphic 65">
              <a:extLst>
                <a:ext uri="{FF2B5EF4-FFF2-40B4-BE49-F238E27FC236}">
                  <a16:creationId xmlns:a16="http://schemas.microsoft.com/office/drawing/2014/main" id="{2E4B3928-B328-499A-9CDE-598C06806A3A}"/>
                </a:ext>
              </a:extLst>
            </p:cNvPr>
            <p:cNvSpPr/>
            <p:nvPr/>
          </p:nvSpPr>
          <p:spPr>
            <a:xfrm>
              <a:off x="4338159" y="2577649"/>
              <a:ext cx="352425" cy="352425"/>
            </a:xfrm>
            <a:custGeom>
              <a:avLst/>
              <a:gdLst>
                <a:gd name="connsiteX0" fmla="*/ 279473 w 352425"/>
                <a:gd name="connsiteY0" fmla="*/ 650844 h 352425"/>
                <a:gd name="connsiteX1" fmla="*/ 476831 w 352425"/>
                <a:gd name="connsiteY1" fmla="*/ 447142 h 352425"/>
                <a:gd name="connsiteX2" fmla="*/ 533572 w 352425"/>
                <a:gd name="connsiteY2" fmla="*/ 145466 h 352425"/>
                <a:gd name="connsiteX3" fmla="*/ 513483 w 352425"/>
                <a:gd name="connsiteY3" fmla="*/ 121501 h 352425"/>
                <a:gd name="connsiteX4" fmla="*/ 394364 w 352425"/>
                <a:gd name="connsiteY4" fmla="*/ 81677 h 352425"/>
                <a:gd name="connsiteX5" fmla="*/ 282997 w 352425"/>
                <a:gd name="connsiteY5" fmla="*/ 6258 h 352425"/>
                <a:gd name="connsiteX6" fmla="*/ 250927 w 352425"/>
                <a:gd name="connsiteY6" fmla="*/ 5906 h 352425"/>
                <a:gd name="connsiteX7" fmla="*/ 139208 w 352425"/>
                <a:gd name="connsiteY7" fmla="*/ 81677 h 352425"/>
                <a:gd name="connsiteX8" fmla="*/ 20793 w 352425"/>
                <a:gd name="connsiteY8" fmla="*/ 121149 h 352425"/>
                <a:gd name="connsiteX9" fmla="*/ 0 w 352425"/>
                <a:gd name="connsiteY9" fmla="*/ 145466 h 352425"/>
                <a:gd name="connsiteX10" fmla="*/ 56388 w 352425"/>
                <a:gd name="connsiteY10" fmla="*/ 447142 h 352425"/>
                <a:gd name="connsiteX11" fmla="*/ 253394 w 352425"/>
                <a:gd name="connsiteY11" fmla="*/ 650491 h 352425"/>
                <a:gd name="connsiteX12" fmla="*/ 279473 w 352425"/>
                <a:gd name="connsiteY12" fmla="*/ 650844 h 352425"/>
                <a:gd name="connsiteX13" fmla="*/ 275596 w 352425"/>
                <a:gd name="connsiteY13" fmla="*/ 383001 h 352425"/>
                <a:gd name="connsiteX14" fmla="*/ 241411 w 352425"/>
                <a:gd name="connsiteY14" fmla="*/ 383001 h 352425"/>
                <a:gd name="connsiteX15" fmla="*/ 177622 w 352425"/>
                <a:gd name="connsiteY15" fmla="*/ 319212 h 352425"/>
                <a:gd name="connsiteX16" fmla="*/ 177622 w 352425"/>
                <a:gd name="connsiteY16" fmla="*/ 285027 h 352425"/>
                <a:gd name="connsiteX17" fmla="*/ 211807 w 352425"/>
                <a:gd name="connsiteY17" fmla="*/ 285379 h 352425"/>
                <a:gd name="connsiteX18" fmla="*/ 258328 w 352425"/>
                <a:gd name="connsiteY18" fmla="*/ 331899 h 352425"/>
                <a:gd name="connsiteX19" fmla="*/ 347491 w 352425"/>
                <a:gd name="connsiteY19" fmla="*/ 242736 h 352425"/>
                <a:gd name="connsiteX20" fmla="*/ 381676 w 352425"/>
                <a:gd name="connsiteY20" fmla="*/ 242736 h 352425"/>
                <a:gd name="connsiteX21" fmla="*/ 381676 w 352425"/>
                <a:gd name="connsiteY21" fmla="*/ 276921 h 352425"/>
                <a:gd name="connsiteX22" fmla="*/ 275596 w 352425"/>
                <a:gd name="connsiteY22" fmla="*/ 383001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352425">
                  <a:moveTo>
                    <a:pt x="279473" y="650844"/>
                  </a:moveTo>
                  <a:cubicBezTo>
                    <a:pt x="373218" y="591989"/>
                    <a:pt x="436655" y="528552"/>
                    <a:pt x="476831" y="447142"/>
                  </a:cubicBezTo>
                  <a:cubicBezTo>
                    <a:pt x="517007" y="366789"/>
                    <a:pt x="533572" y="270225"/>
                    <a:pt x="533572" y="145466"/>
                  </a:cubicBezTo>
                  <a:cubicBezTo>
                    <a:pt x="533572" y="133836"/>
                    <a:pt x="525113" y="123616"/>
                    <a:pt x="513483" y="121501"/>
                  </a:cubicBezTo>
                  <a:cubicBezTo>
                    <a:pt x="470840" y="114100"/>
                    <a:pt x="431016" y="100003"/>
                    <a:pt x="394364" y="81677"/>
                  </a:cubicBezTo>
                  <a:cubicBezTo>
                    <a:pt x="353482" y="61237"/>
                    <a:pt x="316478" y="35510"/>
                    <a:pt x="282997" y="6258"/>
                  </a:cubicBezTo>
                  <a:cubicBezTo>
                    <a:pt x="273834" y="-1847"/>
                    <a:pt x="260090" y="-2200"/>
                    <a:pt x="250927" y="5906"/>
                  </a:cubicBezTo>
                  <a:cubicBezTo>
                    <a:pt x="217094" y="35157"/>
                    <a:pt x="179737" y="61237"/>
                    <a:pt x="139208" y="81677"/>
                  </a:cubicBezTo>
                  <a:cubicBezTo>
                    <a:pt x="102556" y="100003"/>
                    <a:pt x="63084" y="113748"/>
                    <a:pt x="20793" y="121149"/>
                  </a:cubicBezTo>
                  <a:cubicBezTo>
                    <a:pt x="9163" y="122911"/>
                    <a:pt x="0" y="133131"/>
                    <a:pt x="0" y="145466"/>
                  </a:cubicBezTo>
                  <a:cubicBezTo>
                    <a:pt x="0" y="270225"/>
                    <a:pt x="16564" y="366789"/>
                    <a:pt x="56388" y="447142"/>
                  </a:cubicBezTo>
                  <a:cubicBezTo>
                    <a:pt x="96917" y="528200"/>
                    <a:pt x="160001" y="591989"/>
                    <a:pt x="253394" y="650491"/>
                  </a:cubicBezTo>
                  <a:cubicBezTo>
                    <a:pt x="261147" y="655425"/>
                    <a:pt x="271367" y="655778"/>
                    <a:pt x="279473" y="650844"/>
                  </a:cubicBezTo>
                  <a:close/>
                  <a:moveTo>
                    <a:pt x="275596" y="383001"/>
                  </a:moveTo>
                  <a:cubicBezTo>
                    <a:pt x="266081" y="392516"/>
                    <a:pt x="250574" y="392516"/>
                    <a:pt x="241411" y="383001"/>
                  </a:cubicBezTo>
                  <a:lnTo>
                    <a:pt x="177622" y="319212"/>
                  </a:lnTo>
                  <a:cubicBezTo>
                    <a:pt x="168107" y="310049"/>
                    <a:pt x="168107" y="294542"/>
                    <a:pt x="177622" y="285027"/>
                  </a:cubicBezTo>
                  <a:cubicBezTo>
                    <a:pt x="187138" y="275864"/>
                    <a:pt x="202292" y="275864"/>
                    <a:pt x="211807" y="285379"/>
                  </a:cubicBezTo>
                  <a:lnTo>
                    <a:pt x="258328" y="331899"/>
                  </a:lnTo>
                  <a:lnTo>
                    <a:pt x="347491" y="242736"/>
                  </a:lnTo>
                  <a:cubicBezTo>
                    <a:pt x="356654" y="233220"/>
                    <a:pt x="372161" y="233220"/>
                    <a:pt x="381676" y="242736"/>
                  </a:cubicBezTo>
                  <a:cubicBezTo>
                    <a:pt x="390839" y="252251"/>
                    <a:pt x="391192" y="267405"/>
                    <a:pt x="381676" y="276921"/>
                  </a:cubicBezTo>
                  <a:lnTo>
                    <a:pt x="275596" y="383001"/>
                  </a:lnTo>
                  <a:close/>
                </a:path>
              </a:pathLst>
            </a:custGeom>
            <a:solidFill>
              <a:schemeClr val="accent1"/>
            </a:solidFill>
            <a:ln w="3524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C2DA28-B230-46DF-BC59-1614E7294382}"/>
              </a:ext>
            </a:extLst>
          </p:cNvPr>
          <p:cNvGrpSpPr/>
          <p:nvPr/>
        </p:nvGrpSpPr>
        <p:grpSpPr>
          <a:xfrm>
            <a:off x="6960166" y="2078726"/>
            <a:ext cx="1161489" cy="1182327"/>
            <a:chOff x="6969717" y="2268688"/>
            <a:chExt cx="1161489" cy="118232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4AF7FB8-0775-4A28-AED5-F877BAA0985B}"/>
                </a:ext>
              </a:extLst>
            </p:cNvPr>
            <p:cNvSpPr/>
            <p:nvPr/>
          </p:nvSpPr>
          <p:spPr>
            <a:xfrm>
              <a:off x="6969717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1" name="Graphic 68">
              <a:extLst>
                <a:ext uri="{FF2B5EF4-FFF2-40B4-BE49-F238E27FC236}">
                  <a16:creationId xmlns:a16="http://schemas.microsoft.com/office/drawing/2014/main" id="{6FC99A62-960A-4899-BFBB-9B4688127184}"/>
                </a:ext>
              </a:extLst>
            </p:cNvPr>
            <p:cNvSpPr/>
            <p:nvPr/>
          </p:nvSpPr>
          <p:spPr>
            <a:xfrm>
              <a:off x="7262102" y="2677838"/>
              <a:ext cx="505536" cy="515854"/>
            </a:xfrm>
            <a:custGeom>
              <a:avLst/>
              <a:gdLst>
                <a:gd name="connsiteX0" fmla="*/ 936360 w 933450"/>
                <a:gd name="connsiteY0" fmla="*/ 3287 h 952500"/>
                <a:gd name="connsiteX1" fmla="*/ 138 w 933450"/>
                <a:gd name="connsiteY1" fmla="*/ 389653 h 952500"/>
                <a:gd name="connsiteX2" fmla="*/ 408763 w 933450"/>
                <a:gd name="connsiteY2" fmla="*/ 549629 h 952500"/>
                <a:gd name="connsiteX3" fmla="*/ 582902 w 933450"/>
                <a:gd name="connsiteY3" fmla="*/ 952423 h 952500"/>
                <a:gd name="connsiteX4" fmla="*/ 936360 w 933450"/>
                <a:gd name="connsiteY4" fmla="*/ 3287 h 952500"/>
                <a:gd name="connsiteX5" fmla="*/ 936360 w 933450"/>
                <a:gd name="connsiteY5" fmla="*/ 3287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3450" h="952500">
                  <a:moveTo>
                    <a:pt x="936360" y="3287"/>
                  </a:moveTo>
                  <a:cubicBezTo>
                    <a:pt x="893123" y="-38466"/>
                    <a:pt x="-12836" y="330198"/>
                    <a:pt x="138" y="389653"/>
                  </a:cubicBezTo>
                  <a:cubicBezTo>
                    <a:pt x="13112" y="449109"/>
                    <a:pt x="324572" y="468326"/>
                    <a:pt x="408763" y="549629"/>
                  </a:cubicBezTo>
                  <a:cubicBezTo>
                    <a:pt x="492956" y="630932"/>
                    <a:pt x="523031" y="941531"/>
                    <a:pt x="582902" y="952423"/>
                  </a:cubicBezTo>
                  <a:cubicBezTo>
                    <a:pt x="641597" y="962177"/>
                    <a:pt x="979599" y="45040"/>
                    <a:pt x="936360" y="3287"/>
                  </a:cubicBezTo>
                  <a:lnTo>
                    <a:pt x="936360" y="328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CDBBD99-7AAA-4B75-9928-80A0E2B3FBAE}"/>
              </a:ext>
            </a:extLst>
          </p:cNvPr>
          <p:cNvGrpSpPr/>
          <p:nvPr/>
        </p:nvGrpSpPr>
        <p:grpSpPr>
          <a:xfrm>
            <a:off x="9878642" y="2078726"/>
            <a:ext cx="1161489" cy="1182327"/>
            <a:chOff x="9878642" y="2268688"/>
            <a:chExt cx="1161489" cy="1182327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6859A7A-8064-4157-BA3D-AB2DEB56CA90}"/>
                </a:ext>
              </a:extLst>
            </p:cNvPr>
            <p:cNvSpPr/>
            <p:nvPr/>
          </p:nvSpPr>
          <p:spPr>
            <a:xfrm>
              <a:off x="9878642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124CE8E-F757-4A8E-9519-6FD83B84BAA1}"/>
                </a:ext>
              </a:extLst>
            </p:cNvPr>
            <p:cNvGrpSpPr/>
            <p:nvPr/>
          </p:nvGrpSpPr>
          <p:grpSpPr>
            <a:xfrm>
              <a:off x="10150137" y="2582802"/>
              <a:ext cx="669168" cy="554098"/>
              <a:chOff x="9912221" y="2384890"/>
              <a:chExt cx="832199" cy="689096"/>
            </a:xfrm>
            <a:solidFill>
              <a:schemeClr val="accent1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7C08E44-7817-4930-82EF-74CCCE8457F9}"/>
                  </a:ext>
                </a:extLst>
              </p:cNvPr>
              <p:cNvSpPr/>
              <p:nvPr/>
            </p:nvSpPr>
            <p:spPr>
              <a:xfrm>
                <a:off x="9912221" y="2673936"/>
                <a:ext cx="523875" cy="400050"/>
              </a:xfrm>
              <a:custGeom>
                <a:avLst/>
                <a:gdLst>
                  <a:gd name="connsiteX0" fmla="*/ 530492 w 523875"/>
                  <a:gd name="connsiteY0" fmla="*/ 160955 h 400050"/>
                  <a:gd name="connsiteX1" fmla="*/ 474920 w 523875"/>
                  <a:gd name="connsiteY1" fmla="*/ 65700 h 400050"/>
                  <a:gd name="connsiteX2" fmla="*/ 322509 w 523875"/>
                  <a:gd name="connsiteY2" fmla="*/ 154615 h 400050"/>
                  <a:gd name="connsiteX3" fmla="*/ 232309 w 523875"/>
                  <a:gd name="connsiteY3" fmla="*/ 0 h 400050"/>
                  <a:gd name="connsiteX4" fmla="*/ 116154 w 523875"/>
                  <a:gd name="connsiteY4" fmla="*/ 203300 h 400050"/>
                  <a:gd name="connsiteX5" fmla="*/ 0 w 523875"/>
                  <a:gd name="connsiteY5" fmla="*/ 406600 h 400050"/>
                  <a:gd name="connsiteX6" fmla="*/ 234140 w 523875"/>
                  <a:gd name="connsiteY6" fmla="*/ 405543 h 400050"/>
                  <a:gd name="connsiteX7" fmla="*/ 468281 w 523875"/>
                  <a:gd name="connsiteY7" fmla="*/ 404486 h 400050"/>
                  <a:gd name="connsiteX8" fmla="*/ 378081 w 523875"/>
                  <a:gd name="connsiteY8" fmla="*/ 249871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3875" h="400050">
                    <a:moveTo>
                      <a:pt x="530492" y="160955"/>
                    </a:moveTo>
                    <a:lnTo>
                      <a:pt x="474920" y="65700"/>
                    </a:lnTo>
                    <a:lnTo>
                      <a:pt x="322509" y="154615"/>
                    </a:lnTo>
                    <a:lnTo>
                      <a:pt x="232309" y="0"/>
                    </a:lnTo>
                    <a:lnTo>
                      <a:pt x="116154" y="203300"/>
                    </a:lnTo>
                    <a:lnTo>
                      <a:pt x="0" y="406600"/>
                    </a:lnTo>
                    <a:lnTo>
                      <a:pt x="234140" y="405543"/>
                    </a:lnTo>
                    <a:lnTo>
                      <a:pt x="468281" y="404486"/>
                    </a:lnTo>
                    <a:lnTo>
                      <a:pt x="378081" y="24987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BDA31A8-46F2-40FF-A65B-7B917485882A}"/>
                  </a:ext>
                </a:extLst>
              </p:cNvPr>
              <p:cNvSpPr/>
              <p:nvPr/>
            </p:nvSpPr>
            <p:spPr>
              <a:xfrm>
                <a:off x="10211020" y="2384890"/>
                <a:ext cx="533400" cy="400050"/>
              </a:xfrm>
              <a:custGeom>
                <a:avLst/>
                <a:gdLst>
                  <a:gd name="connsiteX0" fmla="*/ 54174 w 533400"/>
                  <a:gd name="connsiteY0" fmla="*/ 338653 h 400050"/>
                  <a:gd name="connsiteX1" fmla="*/ 0 w 533400"/>
                  <a:gd name="connsiteY1" fmla="*/ 242594 h 400050"/>
                  <a:gd name="connsiteX2" fmla="*/ 153693 w 533400"/>
                  <a:gd name="connsiteY2" fmla="*/ 155915 h 400050"/>
                  <a:gd name="connsiteX3" fmla="*/ 65759 w 533400"/>
                  <a:gd name="connsiteY3" fmla="*/ 0 h 400050"/>
                  <a:gd name="connsiteX4" fmla="*/ 299890 w 533400"/>
                  <a:gd name="connsiteY4" fmla="*/ 2360 h 400050"/>
                  <a:gd name="connsiteX5" fmla="*/ 534021 w 533400"/>
                  <a:gd name="connsiteY5" fmla="*/ 4722 h 400050"/>
                  <a:gd name="connsiteX6" fmla="*/ 414911 w 533400"/>
                  <a:gd name="connsiteY6" fmla="*/ 206304 h 400050"/>
                  <a:gd name="connsiteX7" fmla="*/ 295801 w 533400"/>
                  <a:gd name="connsiteY7" fmla="*/ 407887 h 400050"/>
                  <a:gd name="connsiteX8" fmla="*/ 207868 w 533400"/>
                  <a:gd name="connsiteY8" fmla="*/ 251972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400050">
                    <a:moveTo>
                      <a:pt x="54174" y="338653"/>
                    </a:moveTo>
                    <a:lnTo>
                      <a:pt x="0" y="242594"/>
                    </a:lnTo>
                    <a:lnTo>
                      <a:pt x="153693" y="155915"/>
                    </a:lnTo>
                    <a:lnTo>
                      <a:pt x="65759" y="0"/>
                    </a:lnTo>
                    <a:lnTo>
                      <a:pt x="299890" y="2360"/>
                    </a:lnTo>
                    <a:lnTo>
                      <a:pt x="534021" y="4722"/>
                    </a:lnTo>
                    <a:lnTo>
                      <a:pt x="414911" y="206304"/>
                    </a:lnTo>
                    <a:lnTo>
                      <a:pt x="295801" y="407887"/>
                    </a:lnTo>
                    <a:lnTo>
                      <a:pt x="207868" y="2519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cxnSp>
        <p:nvCxnSpPr>
          <p:cNvPr id="91" name="Line">
            <a:extLst>
              <a:ext uri="{FF2B5EF4-FFF2-40B4-BE49-F238E27FC236}">
                <a16:creationId xmlns:a16="http://schemas.microsoft.com/office/drawing/2014/main" id="{14B4950D-DD22-46CA-87DC-A39C7A924E30}"/>
              </a:ext>
            </a:extLst>
          </p:cNvPr>
          <p:cNvCxnSpPr>
            <a:cxnSpLocks/>
          </p:cNvCxnSpPr>
          <p:nvPr/>
        </p:nvCxnSpPr>
        <p:spPr>
          <a:xfrm flipV="1">
            <a:off x="3163198" y="3216424"/>
            <a:ext cx="0" cy="2938659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Line">
            <a:extLst>
              <a:ext uri="{FF2B5EF4-FFF2-40B4-BE49-F238E27FC236}">
                <a16:creationId xmlns:a16="http://schemas.microsoft.com/office/drawing/2014/main" id="{ECF5BD6C-E84F-42B4-803C-9BD9D27FA44E}"/>
              </a:ext>
            </a:extLst>
          </p:cNvPr>
          <p:cNvCxnSpPr>
            <a:cxnSpLocks/>
          </p:cNvCxnSpPr>
          <p:nvPr/>
        </p:nvCxnSpPr>
        <p:spPr>
          <a:xfrm flipV="1">
            <a:off x="6081673" y="3216424"/>
            <a:ext cx="0" cy="2938659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Line">
            <a:extLst>
              <a:ext uri="{FF2B5EF4-FFF2-40B4-BE49-F238E27FC236}">
                <a16:creationId xmlns:a16="http://schemas.microsoft.com/office/drawing/2014/main" id="{9696454C-982B-46BD-81DE-DCF9BC0BB31A}"/>
              </a:ext>
            </a:extLst>
          </p:cNvPr>
          <p:cNvCxnSpPr>
            <a:cxnSpLocks/>
          </p:cNvCxnSpPr>
          <p:nvPr/>
        </p:nvCxnSpPr>
        <p:spPr>
          <a:xfrm flipV="1">
            <a:off x="9000149" y="3216424"/>
            <a:ext cx="0" cy="2938659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31B97E7-66B2-400D-809E-B317933B595A}"/>
              </a:ext>
            </a:extLst>
          </p:cNvPr>
          <p:cNvSpPr/>
          <p:nvPr/>
        </p:nvSpPr>
        <p:spPr>
          <a:xfrm>
            <a:off x="560960" y="3436389"/>
            <a:ext cx="2286000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US" sz="1600" b="1">
                <a:solidFill>
                  <a:schemeClr val="accent1"/>
                </a:solidFill>
              </a:rPr>
              <a:t>BI tool that provides visibility into received, gathered and generated data</a:t>
            </a:r>
          </a:p>
          <a:p>
            <a:pPr algn="ctr">
              <a:spcBef>
                <a:spcPts val="400"/>
              </a:spcBef>
              <a:defRPr/>
            </a:pPr>
            <a:endParaRPr lang="en-US" sz="1600" b="1">
              <a:solidFill>
                <a:schemeClr val="accent1"/>
              </a:solidFill>
            </a:endParaRPr>
          </a:p>
          <a:p>
            <a:pPr>
              <a:spcBef>
                <a:spcPts val="400"/>
              </a:spcBef>
              <a:defRPr/>
            </a:pPr>
            <a:r>
              <a:rPr lang="en-US" sz="1400">
                <a:solidFill>
                  <a:schemeClr val="tx2"/>
                </a:solidFill>
              </a:rPr>
              <a:t>e.g. transaction, order basket, rule and blacklist hits</a:t>
            </a:r>
            <a:endParaRPr lang="en-US" sz="1400">
              <a:solidFill>
                <a:schemeClr val="tx2"/>
              </a:solidFill>
              <a:cs typeface="Arial"/>
            </a:endParaRPr>
          </a:p>
          <a:p>
            <a:pPr algn="ctr">
              <a:spcBef>
                <a:spcPts val="400"/>
              </a:spcBef>
              <a:defRPr/>
            </a:pPr>
            <a:endParaRPr lang="en-US" sz="1600" b="1">
              <a:solidFill>
                <a:schemeClr val="accent1"/>
              </a:solidFill>
            </a:endParaRPr>
          </a:p>
          <a:p>
            <a:pPr algn="ctr">
              <a:spcBef>
                <a:spcPts val="400"/>
              </a:spcBef>
              <a:defRPr/>
            </a:pPr>
            <a:endParaRPr lang="en-US" sz="1400">
              <a:solidFill>
                <a:schemeClr val="accent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0FEF7A0-CA5F-44A5-8A68-330A8AB867C8}"/>
              </a:ext>
            </a:extLst>
          </p:cNvPr>
          <p:cNvSpPr/>
          <p:nvPr/>
        </p:nvSpPr>
        <p:spPr>
          <a:xfrm>
            <a:off x="3479436" y="3436389"/>
            <a:ext cx="2286000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GB" sz="1600" b="1">
                <a:solidFill>
                  <a:schemeClr val="accent1"/>
                </a:solidFill>
              </a:rPr>
              <a:t>We add value to this data -  </a:t>
            </a:r>
            <a:endParaRPr lang="en-US" sz="1600" b="1">
              <a:solidFill>
                <a:schemeClr val="accent1"/>
              </a:solidFill>
            </a:endParaRPr>
          </a:p>
          <a:p>
            <a:pPr algn="ctr">
              <a:spcBef>
                <a:spcPts val="400"/>
              </a:spcBef>
              <a:defRPr/>
            </a:pPr>
            <a:endParaRPr lang="en-GB" sz="1400">
              <a:solidFill>
                <a:schemeClr val="tx2"/>
              </a:solidFill>
              <a:cs typeface="Arial"/>
            </a:endParaRPr>
          </a:p>
          <a:p>
            <a:pPr algn="ctr">
              <a:spcBef>
                <a:spcPts val="400"/>
              </a:spcBef>
              <a:defRPr/>
            </a:pPr>
            <a:endParaRPr lang="en-GB" sz="1400">
              <a:solidFill>
                <a:schemeClr val="tx2"/>
              </a:solidFill>
            </a:endParaRPr>
          </a:p>
          <a:p>
            <a:pPr>
              <a:spcBef>
                <a:spcPts val="400"/>
              </a:spcBef>
              <a:defRPr/>
            </a:pPr>
            <a:r>
              <a:rPr lang="en-GB" sz="1400">
                <a:solidFill>
                  <a:schemeClr val="tx2"/>
                </a:solidFill>
              </a:rPr>
              <a:t>Multiple currency values; multiple time zone values; risk markers; code translations </a:t>
            </a:r>
            <a:endParaRPr lang="en-US" sz="1400">
              <a:solidFill>
                <a:schemeClr val="tx2"/>
              </a:solidFill>
              <a:cs typeface="Arial"/>
            </a:endParaRPr>
          </a:p>
          <a:p>
            <a:pPr>
              <a:spcBef>
                <a:spcPts val="400"/>
              </a:spcBef>
              <a:defRPr/>
            </a:pPr>
            <a:endParaRPr lang="en-GB" sz="1400">
              <a:solidFill>
                <a:schemeClr val="tx2"/>
              </a:solidFill>
              <a:cs typeface="Arial"/>
            </a:endParaRPr>
          </a:p>
          <a:p>
            <a:pPr>
              <a:spcBef>
                <a:spcPts val="400"/>
              </a:spcBef>
              <a:defRPr/>
            </a:pPr>
            <a:r>
              <a:rPr lang="en-GB" sz="1400">
                <a:solidFill>
                  <a:schemeClr val="tx2"/>
                </a:solidFill>
              </a:rPr>
              <a:t>- ready for immediate use in one place</a:t>
            </a:r>
            <a:endParaRPr lang="en-US" sz="1400">
              <a:solidFill>
                <a:schemeClr val="tx2"/>
              </a:solidFill>
              <a:cs typeface="Arial"/>
            </a:endParaRPr>
          </a:p>
          <a:p>
            <a:pPr algn="ctr">
              <a:spcBef>
                <a:spcPts val="400"/>
              </a:spcBef>
              <a:defRPr/>
            </a:pPr>
            <a:endParaRPr lang="en-GB" sz="1600" b="1">
              <a:solidFill>
                <a:schemeClr val="accent1"/>
              </a:solidFill>
            </a:endParaRPr>
          </a:p>
          <a:p>
            <a:pPr algn="ctr">
              <a:spcBef>
                <a:spcPts val="400"/>
              </a:spcBef>
              <a:defRPr/>
            </a:pPr>
            <a:endParaRPr lang="en-GB" sz="1600" b="1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48D168-DCC0-4E8F-8B6A-31AA6C78E1BF}"/>
              </a:ext>
            </a:extLst>
          </p:cNvPr>
          <p:cNvSpPr/>
          <p:nvPr/>
        </p:nvSpPr>
        <p:spPr>
          <a:xfrm>
            <a:off x="6397911" y="3436389"/>
            <a:ext cx="2286000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GB" sz="1600" b="1">
                <a:solidFill>
                  <a:schemeClr val="accent1"/>
                </a:solidFill>
              </a:rPr>
              <a:t>We add post real-time updates to the original transactions </a:t>
            </a:r>
            <a:endParaRPr lang="en-US" sz="1600" b="1">
              <a:solidFill>
                <a:schemeClr val="accent1"/>
              </a:solidFill>
            </a:endParaRPr>
          </a:p>
          <a:p>
            <a:pPr algn="ctr">
              <a:spcBef>
                <a:spcPts val="400"/>
              </a:spcBef>
              <a:defRPr/>
            </a:pPr>
            <a:endParaRPr lang="en-GB" sz="1600" b="1">
              <a:solidFill>
                <a:schemeClr val="accent1"/>
              </a:solidFill>
            </a:endParaRPr>
          </a:p>
          <a:p>
            <a:pPr>
              <a:spcBef>
                <a:spcPts val="400"/>
              </a:spcBef>
              <a:defRPr/>
            </a:pPr>
            <a:r>
              <a:rPr lang="en-GB" sz="1400">
                <a:solidFill>
                  <a:schemeClr val="tx2"/>
                </a:solidFill>
              </a:rPr>
              <a:t>– e.g. merchant approvals/ rejections, fraud identification, chargebacks </a:t>
            </a:r>
            <a:endParaRPr lang="en-US" sz="1400">
              <a:solidFill>
                <a:schemeClr val="tx2"/>
              </a:solidFill>
              <a:cs typeface="Arial"/>
            </a:endParaRPr>
          </a:p>
          <a:p>
            <a:pPr>
              <a:spcBef>
                <a:spcPts val="400"/>
              </a:spcBef>
              <a:defRPr/>
            </a:pPr>
            <a:endParaRPr lang="en-GB" sz="1400">
              <a:solidFill>
                <a:schemeClr val="tx2"/>
              </a:solidFill>
              <a:cs typeface="Arial"/>
            </a:endParaRPr>
          </a:p>
          <a:p>
            <a:pPr>
              <a:spcBef>
                <a:spcPts val="400"/>
              </a:spcBef>
              <a:defRPr/>
            </a:pPr>
            <a:r>
              <a:rPr lang="en-GB" sz="1400">
                <a:solidFill>
                  <a:schemeClr val="tx2"/>
                </a:solidFill>
              </a:rPr>
              <a:t>to complete the ‘transaction journey’</a:t>
            </a:r>
            <a:endParaRPr lang="en-US" sz="1400">
              <a:solidFill>
                <a:schemeClr val="tx2"/>
              </a:solidFill>
              <a:cs typeface="Arial"/>
            </a:endParaRPr>
          </a:p>
          <a:p>
            <a:pPr algn="ctr">
              <a:spcBef>
                <a:spcPts val="400"/>
              </a:spcBef>
              <a:defRPr/>
            </a:pPr>
            <a:endParaRPr lang="en-GB" sz="1400">
              <a:solidFill>
                <a:schemeClr val="tx1"/>
              </a:solidFill>
              <a:cs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5B1340F-40D2-4FC0-847B-8AE058F78270}"/>
              </a:ext>
            </a:extLst>
          </p:cNvPr>
          <p:cNvSpPr/>
          <p:nvPr/>
        </p:nvSpPr>
        <p:spPr>
          <a:xfrm>
            <a:off x="9316385" y="3436389"/>
            <a:ext cx="2286000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GB" sz="1600" b="1">
                <a:solidFill>
                  <a:schemeClr val="accent1"/>
                </a:solidFill>
              </a:rPr>
              <a:t>Continuous monitoring to spot:</a:t>
            </a:r>
            <a:endParaRPr lang="en-US" sz="1600" b="1">
              <a:solidFill>
                <a:schemeClr val="accent1"/>
              </a:solidFill>
            </a:endParaRPr>
          </a:p>
          <a:p>
            <a:pPr algn="ctr">
              <a:spcBef>
                <a:spcPts val="400"/>
              </a:spcBef>
              <a:defRPr/>
            </a:pPr>
            <a:endParaRPr lang="en-GB" sz="1600" b="1">
              <a:solidFill>
                <a:schemeClr val="accent1"/>
              </a:solidFill>
              <a:cs typeface="Arial"/>
            </a:endParaRPr>
          </a:p>
          <a:p>
            <a:pPr algn="ctr">
              <a:spcBef>
                <a:spcPts val="400"/>
              </a:spcBef>
              <a:defRPr/>
            </a:pPr>
            <a:endParaRPr lang="en-GB" sz="1600" b="1">
              <a:solidFill>
                <a:schemeClr val="accent1"/>
              </a:solidFill>
              <a:cs typeface="Arial"/>
            </a:endParaRPr>
          </a:p>
          <a:p>
            <a:pPr>
              <a:spcBef>
                <a:spcPts val="400"/>
              </a:spcBef>
              <a:defRPr/>
            </a:pPr>
            <a:r>
              <a:rPr lang="en-GB" sz="1400">
                <a:solidFill>
                  <a:schemeClr val="tx2"/>
                </a:solidFill>
              </a:rPr>
              <a:t>trends; new fraud attacks; errors in strategies; profiling intelligence; review-agent training needs; silent rule performance; KPI monitoring and more</a:t>
            </a:r>
            <a:endParaRPr lang="en-US" sz="1400">
              <a:solidFill>
                <a:schemeClr val="tx2"/>
              </a:solidFill>
              <a:cs typeface="Arial"/>
            </a:endParaRPr>
          </a:p>
          <a:p>
            <a:pPr algn="ctr">
              <a:spcBef>
                <a:spcPts val="400"/>
              </a:spcBef>
              <a:defRPr/>
            </a:pPr>
            <a:endParaRPr lang="en-GB" sz="1600" b="1">
              <a:solidFill>
                <a:schemeClr val="accent1"/>
              </a:solidFill>
            </a:endParaRPr>
          </a:p>
          <a:p>
            <a:pPr algn="ctr">
              <a:spcBef>
                <a:spcPts val="400"/>
              </a:spcBef>
              <a:defRPr/>
            </a:pPr>
            <a:endParaRPr lang="en-GB" sz="16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57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1B5686-675B-6540-ADC0-6E280035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B2D30-21BC-E64F-9CC1-B6B613E5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E3C9D365-4E7D-42BF-8A1A-D418E53B35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Pattern recognition, client-specific and sector models</a:t>
            </a:r>
            <a:endParaRPr lang="en-US"/>
          </a:p>
        </p:txBody>
      </p:sp>
      <p:sp>
        <p:nvSpPr>
          <p:cNvPr id="42" name="Title 4">
            <a:extLst>
              <a:ext uri="{FF2B5EF4-FFF2-40B4-BE49-F238E27FC236}">
                <a16:creationId xmlns:a16="http://schemas.microsoft.com/office/drawing/2014/main" id="{19881C20-E2D6-4F4A-963E-FE938F58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Layer 1 – Machine Learning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B8D5AA26-AE60-4F10-921F-9540E646DF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1" y="761"/>
            <a:ext cx="12191999" cy="2627375"/>
          </a:xfrm>
          <a:prstGeom prst="rect">
            <a:avLst/>
          </a:prstGeom>
        </p:spPr>
      </p:pic>
      <p:sp>
        <p:nvSpPr>
          <p:cNvPr id="79" name="Blue Fade">
            <a:extLst>
              <a:ext uri="{FF2B5EF4-FFF2-40B4-BE49-F238E27FC236}">
                <a16:creationId xmlns:a16="http://schemas.microsoft.com/office/drawing/2014/main" id="{E8391574-1B48-4ACE-BC3E-D5292ACBC61C}"/>
              </a:ext>
            </a:extLst>
          </p:cNvPr>
          <p:cNvSpPr/>
          <p:nvPr/>
        </p:nvSpPr>
        <p:spPr>
          <a:xfrm>
            <a:off x="0" y="2"/>
            <a:ext cx="12191999" cy="2628898"/>
          </a:xfrm>
          <a:prstGeom prst="rect">
            <a:avLst/>
          </a:prstGeom>
          <a:gradFill>
            <a:gsLst>
              <a:gs pos="0">
                <a:srgbClr val="205A88">
                  <a:alpha val="90000"/>
                </a:srgbClr>
              </a:gs>
              <a:gs pos="72000">
                <a:srgbClr val="0A86C9">
                  <a:alpha val="8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ihandform 18">
            <a:extLst>
              <a:ext uri="{FF2B5EF4-FFF2-40B4-BE49-F238E27FC236}">
                <a16:creationId xmlns:a16="http://schemas.microsoft.com/office/drawing/2014/main" id="{53442EF4-3EDA-4935-B97F-CD4FD281418A}"/>
              </a:ext>
            </a:extLst>
          </p:cNvPr>
          <p:cNvSpPr/>
          <p:nvPr/>
        </p:nvSpPr>
        <p:spPr>
          <a:xfrm>
            <a:off x="0" y="0"/>
            <a:ext cx="6084001" cy="225230"/>
          </a:xfrm>
          <a:custGeom>
            <a:avLst/>
            <a:gdLst>
              <a:gd name="connsiteX0" fmla="*/ 0 w 6084001"/>
              <a:gd name="connsiteY0" fmla="*/ 0 h 225230"/>
              <a:gd name="connsiteX1" fmla="*/ 6084001 w 6084001"/>
              <a:gd name="connsiteY1" fmla="*/ 0 h 225230"/>
              <a:gd name="connsiteX2" fmla="*/ 6066302 w 6084001"/>
              <a:gd name="connsiteY2" fmla="*/ 87669 h 225230"/>
              <a:gd name="connsiteX3" fmla="*/ 5858770 w 6084001"/>
              <a:gd name="connsiteY3" fmla="*/ 225230 h 225230"/>
              <a:gd name="connsiteX4" fmla="*/ 0 w 6084001"/>
              <a:gd name="connsiteY4" fmla="*/ 225230 h 22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001" h="225230">
                <a:moveTo>
                  <a:pt x="0" y="0"/>
                </a:moveTo>
                <a:lnTo>
                  <a:pt x="6084001" y="0"/>
                </a:lnTo>
                <a:lnTo>
                  <a:pt x="6066302" y="87669"/>
                </a:lnTo>
                <a:cubicBezTo>
                  <a:pt x="6032110" y="168508"/>
                  <a:pt x="5952064" y="225230"/>
                  <a:pt x="5858770" y="225230"/>
                </a:cubicBezTo>
                <a:lnTo>
                  <a:pt x="0" y="225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itle 3">
            <a:extLst>
              <a:ext uri="{FF2B5EF4-FFF2-40B4-BE49-F238E27FC236}">
                <a16:creationId xmlns:a16="http://schemas.microsoft.com/office/drawing/2014/main" id="{02249D99-40FC-4C7A-9647-27703E34ED15}"/>
              </a:ext>
            </a:extLst>
          </p:cNvPr>
          <p:cNvSpPr txBox="1">
            <a:spLocks/>
          </p:cNvSpPr>
          <p:nvPr/>
        </p:nvSpPr>
        <p:spPr>
          <a:xfrm>
            <a:off x="546100" y="580829"/>
            <a:ext cx="10807700" cy="54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none" baseline="0">
                <a:solidFill>
                  <a:srgbClr val="0A86C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>
                <a:solidFill>
                  <a:schemeClr val="bg1"/>
                </a:solidFill>
              </a:rPr>
              <a:t>Layer 8 – Expert Risk Analysts</a:t>
            </a:r>
          </a:p>
        </p:txBody>
      </p:sp>
      <p:sp>
        <p:nvSpPr>
          <p:cNvPr id="90" name="Text Placeholder 1">
            <a:extLst>
              <a:ext uri="{FF2B5EF4-FFF2-40B4-BE49-F238E27FC236}">
                <a16:creationId xmlns:a16="http://schemas.microsoft.com/office/drawing/2014/main" id="{0EA9C5C4-9F04-4B16-997B-3669E0ED34EB}"/>
              </a:ext>
            </a:extLst>
          </p:cNvPr>
          <p:cNvSpPr txBox="1">
            <a:spLocks/>
          </p:cNvSpPr>
          <p:nvPr/>
        </p:nvSpPr>
        <p:spPr>
          <a:xfrm>
            <a:off x="546100" y="1210220"/>
            <a:ext cx="10807700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  <a:lvl2pPr marL="359991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539987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719982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899978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Fraud strategies, risk reviews, real-time support from analysts with sector expertise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2A28F98-E5EA-4CC7-BF61-6A4A2A61DBDF}"/>
              </a:ext>
            </a:extLst>
          </p:cNvPr>
          <p:cNvGrpSpPr/>
          <p:nvPr/>
        </p:nvGrpSpPr>
        <p:grpSpPr>
          <a:xfrm>
            <a:off x="4041691" y="2044077"/>
            <a:ext cx="1161489" cy="1182327"/>
            <a:chOff x="1151868" y="2268688"/>
            <a:chExt cx="1161489" cy="118232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4D25222-27E7-449D-A2BA-FBA47396D751}"/>
                </a:ext>
              </a:extLst>
            </p:cNvPr>
            <p:cNvSpPr/>
            <p:nvPr/>
          </p:nvSpPr>
          <p:spPr>
            <a:xfrm>
              <a:off x="1151868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3" name="Graphic 62">
              <a:extLst>
                <a:ext uri="{FF2B5EF4-FFF2-40B4-BE49-F238E27FC236}">
                  <a16:creationId xmlns:a16="http://schemas.microsoft.com/office/drawing/2014/main" id="{5E05ED7B-5E07-4428-913B-A609E1D2F0B0}"/>
                </a:ext>
              </a:extLst>
            </p:cNvPr>
            <p:cNvSpPr/>
            <p:nvPr/>
          </p:nvSpPr>
          <p:spPr>
            <a:xfrm>
              <a:off x="1387119" y="2559029"/>
              <a:ext cx="660422" cy="660422"/>
            </a:xfrm>
            <a:custGeom>
              <a:avLst/>
              <a:gdLst>
                <a:gd name="connsiteX0" fmla="*/ 788920 w 809625"/>
                <a:gd name="connsiteY0" fmla="*/ 476293 h 809625"/>
                <a:gd name="connsiteX1" fmla="*/ 654208 w 809625"/>
                <a:gd name="connsiteY1" fmla="*/ 476293 h 809625"/>
                <a:gd name="connsiteX2" fmla="*/ 644226 w 809625"/>
                <a:gd name="connsiteY2" fmla="*/ 488209 h 809625"/>
                <a:gd name="connsiteX3" fmla="*/ 514848 w 809625"/>
                <a:gd name="connsiteY3" fmla="*/ 422286 h 809625"/>
                <a:gd name="connsiteX4" fmla="*/ 501141 w 809625"/>
                <a:gd name="connsiteY4" fmla="*/ 335875 h 809625"/>
                <a:gd name="connsiteX5" fmla="*/ 603849 w 809625"/>
                <a:gd name="connsiteY5" fmla="*/ 233167 h 809625"/>
                <a:gd name="connsiteX6" fmla="*/ 727617 w 809625"/>
                <a:gd name="connsiteY6" fmla="*/ 223909 h 809625"/>
                <a:gd name="connsiteX7" fmla="*/ 727617 w 809625"/>
                <a:gd name="connsiteY7" fmla="*/ 89197 h 809625"/>
                <a:gd name="connsiteX8" fmla="*/ 592905 w 809625"/>
                <a:gd name="connsiteY8" fmla="*/ 89197 h 809625"/>
                <a:gd name="connsiteX9" fmla="*/ 583637 w 809625"/>
                <a:gd name="connsiteY9" fmla="*/ 212965 h 809625"/>
                <a:gd name="connsiteX10" fmla="*/ 480939 w 809625"/>
                <a:gd name="connsiteY10" fmla="*/ 315682 h 809625"/>
                <a:gd name="connsiteX11" fmla="*/ 394528 w 809625"/>
                <a:gd name="connsiteY11" fmla="*/ 301976 h 809625"/>
                <a:gd name="connsiteX12" fmla="*/ 328605 w 809625"/>
                <a:gd name="connsiteY12" fmla="*/ 172588 h 809625"/>
                <a:gd name="connsiteX13" fmla="*/ 340521 w 809625"/>
                <a:gd name="connsiteY13" fmla="*/ 162606 h 809625"/>
                <a:gd name="connsiteX14" fmla="*/ 340540 w 809625"/>
                <a:gd name="connsiteY14" fmla="*/ 27903 h 809625"/>
                <a:gd name="connsiteX15" fmla="*/ 205819 w 809625"/>
                <a:gd name="connsiteY15" fmla="*/ 27903 h 809625"/>
                <a:gd name="connsiteX16" fmla="*/ 205819 w 809625"/>
                <a:gd name="connsiteY16" fmla="*/ 162616 h 809625"/>
                <a:gd name="connsiteX17" fmla="*/ 303164 w 809625"/>
                <a:gd name="connsiteY17" fmla="*/ 185590 h 809625"/>
                <a:gd name="connsiteX18" fmla="*/ 369087 w 809625"/>
                <a:gd name="connsiteY18" fmla="*/ 314987 h 809625"/>
                <a:gd name="connsiteX19" fmla="*/ 357190 w 809625"/>
                <a:gd name="connsiteY19" fmla="*/ 324960 h 809625"/>
                <a:gd name="connsiteX20" fmla="*/ 329301 w 809625"/>
                <a:gd name="connsiteY20" fmla="*/ 392921 h 809625"/>
                <a:gd name="connsiteX21" fmla="*/ 185978 w 809625"/>
                <a:gd name="connsiteY21" fmla="*/ 415628 h 809625"/>
                <a:gd name="connsiteX22" fmla="*/ 162604 w 809625"/>
                <a:gd name="connsiteY22" fmla="*/ 377119 h 809625"/>
                <a:gd name="connsiteX23" fmla="*/ 27901 w 809625"/>
                <a:gd name="connsiteY23" fmla="*/ 377119 h 809625"/>
                <a:gd name="connsiteX24" fmla="*/ 27892 w 809625"/>
                <a:gd name="connsiteY24" fmla="*/ 511802 h 809625"/>
                <a:gd name="connsiteX25" fmla="*/ 162604 w 809625"/>
                <a:gd name="connsiteY25" fmla="*/ 511802 h 809625"/>
                <a:gd name="connsiteX26" fmla="*/ 190483 w 809625"/>
                <a:gd name="connsiteY26" fmla="*/ 443822 h 809625"/>
                <a:gd name="connsiteX27" fmla="*/ 333806 w 809625"/>
                <a:gd name="connsiteY27" fmla="*/ 421115 h 809625"/>
                <a:gd name="connsiteX28" fmla="*/ 357190 w 809625"/>
                <a:gd name="connsiteY28" fmla="*/ 459634 h 809625"/>
                <a:gd name="connsiteX29" fmla="*/ 395680 w 809625"/>
                <a:gd name="connsiteY29" fmla="*/ 483008 h 809625"/>
                <a:gd name="connsiteX30" fmla="*/ 372982 w 809625"/>
                <a:gd name="connsiteY30" fmla="*/ 626340 h 809625"/>
                <a:gd name="connsiteX31" fmla="*/ 305021 w 809625"/>
                <a:gd name="connsiteY31" fmla="*/ 654210 h 809625"/>
                <a:gd name="connsiteX32" fmla="*/ 305021 w 809625"/>
                <a:gd name="connsiteY32" fmla="*/ 788922 h 809625"/>
                <a:gd name="connsiteX33" fmla="*/ 439724 w 809625"/>
                <a:gd name="connsiteY33" fmla="*/ 788922 h 809625"/>
                <a:gd name="connsiteX34" fmla="*/ 439734 w 809625"/>
                <a:gd name="connsiteY34" fmla="*/ 654220 h 809625"/>
                <a:gd name="connsiteX35" fmla="*/ 401205 w 809625"/>
                <a:gd name="connsiteY35" fmla="*/ 630846 h 809625"/>
                <a:gd name="connsiteX36" fmla="*/ 423903 w 809625"/>
                <a:gd name="connsiteY36" fmla="*/ 487532 h 809625"/>
                <a:gd name="connsiteX37" fmla="*/ 491892 w 809625"/>
                <a:gd name="connsiteY37" fmla="*/ 459662 h 809625"/>
                <a:gd name="connsiteX38" fmla="*/ 501875 w 809625"/>
                <a:gd name="connsiteY38" fmla="*/ 447756 h 809625"/>
                <a:gd name="connsiteX39" fmla="*/ 631243 w 809625"/>
                <a:gd name="connsiteY39" fmla="*/ 513678 h 809625"/>
                <a:gd name="connsiteX40" fmla="*/ 654227 w 809625"/>
                <a:gd name="connsiteY40" fmla="*/ 611015 h 809625"/>
                <a:gd name="connsiteX41" fmla="*/ 788930 w 809625"/>
                <a:gd name="connsiteY41" fmla="*/ 611015 h 809625"/>
                <a:gd name="connsiteX42" fmla="*/ 788920 w 809625"/>
                <a:gd name="connsiteY42" fmla="*/ 476293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9625" h="809625">
                  <a:moveTo>
                    <a:pt x="788920" y="476293"/>
                  </a:moveTo>
                  <a:cubicBezTo>
                    <a:pt x="751715" y="439098"/>
                    <a:pt x="691413" y="439098"/>
                    <a:pt x="654208" y="476293"/>
                  </a:cubicBezTo>
                  <a:cubicBezTo>
                    <a:pt x="650465" y="480027"/>
                    <a:pt x="647217" y="484046"/>
                    <a:pt x="644226" y="488209"/>
                  </a:cubicBezTo>
                  <a:lnTo>
                    <a:pt x="514848" y="422286"/>
                  </a:lnTo>
                  <a:cubicBezTo>
                    <a:pt x="524382" y="393502"/>
                    <a:pt x="519801" y="361164"/>
                    <a:pt x="501141" y="335875"/>
                  </a:cubicBezTo>
                  <a:lnTo>
                    <a:pt x="603849" y="233167"/>
                  </a:lnTo>
                  <a:cubicBezTo>
                    <a:pt x="641130" y="260675"/>
                    <a:pt x="693861" y="257666"/>
                    <a:pt x="727617" y="223909"/>
                  </a:cubicBezTo>
                  <a:cubicBezTo>
                    <a:pt x="764812" y="186714"/>
                    <a:pt x="764812" y="126411"/>
                    <a:pt x="727617" y="89197"/>
                  </a:cubicBezTo>
                  <a:cubicBezTo>
                    <a:pt x="690413" y="52002"/>
                    <a:pt x="630100" y="52002"/>
                    <a:pt x="592905" y="89197"/>
                  </a:cubicBezTo>
                  <a:cubicBezTo>
                    <a:pt x="559148" y="122953"/>
                    <a:pt x="556139" y="175674"/>
                    <a:pt x="583637" y="212965"/>
                  </a:cubicBezTo>
                  <a:lnTo>
                    <a:pt x="480939" y="315682"/>
                  </a:lnTo>
                  <a:cubicBezTo>
                    <a:pt x="455640" y="297023"/>
                    <a:pt x="423303" y="292441"/>
                    <a:pt x="394528" y="301976"/>
                  </a:cubicBezTo>
                  <a:lnTo>
                    <a:pt x="328605" y="172588"/>
                  </a:lnTo>
                  <a:cubicBezTo>
                    <a:pt x="332768" y="169607"/>
                    <a:pt x="336778" y="166349"/>
                    <a:pt x="340521" y="162606"/>
                  </a:cubicBezTo>
                  <a:cubicBezTo>
                    <a:pt x="377716" y="125411"/>
                    <a:pt x="377716" y="65099"/>
                    <a:pt x="340540" y="27903"/>
                  </a:cubicBezTo>
                  <a:cubicBezTo>
                    <a:pt x="303326" y="-9301"/>
                    <a:pt x="243023" y="-9301"/>
                    <a:pt x="205819" y="27903"/>
                  </a:cubicBezTo>
                  <a:cubicBezTo>
                    <a:pt x="168604" y="65108"/>
                    <a:pt x="168604" y="125411"/>
                    <a:pt x="205819" y="162616"/>
                  </a:cubicBezTo>
                  <a:cubicBezTo>
                    <a:pt x="232155" y="188952"/>
                    <a:pt x="270046" y="196553"/>
                    <a:pt x="303164" y="185590"/>
                  </a:cubicBezTo>
                  <a:lnTo>
                    <a:pt x="369087" y="314987"/>
                  </a:lnTo>
                  <a:cubicBezTo>
                    <a:pt x="364934" y="317968"/>
                    <a:pt x="360924" y="321226"/>
                    <a:pt x="357190" y="324960"/>
                  </a:cubicBezTo>
                  <a:cubicBezTo>
                    <a:pt x="338416" y="343714"/>
                    <a:pt x="329158" y="368346"/>
                    <a:pt x="329301" y="392921"/>
                  </a:cubicBezTo>
                  <a:lnTo>
                    <a:pt x="185978" y="415628"/>
                  </a:lnTo>
                  <a:cubicBezTo>
                    <a:pt x="181511" y="401550"/>
                    <a:pt x="173776" y="388282"/>
                    <a:pt x="162604" y="377119"/>
                  </a:cubicBezTo>
                  <a:cubicBezTo>
                    <a:pt x="125409" y="339914"/>
                    <a:pt x="65115" y="339923"/>
                    <a:pt x="27901" y="377119"/>
                  </a:cubicBezTo>
                  <a:cubicBezTo>
                    <a:pt x="-9294" y="414314"/>
                    <a:pt x="-9304" y="474607"/>
                    <a:pt x="27892" y="511802"/>
                  </a:cubicBezTo>
                  <a:cubicBezTo>
                    <a:pt x="65106" y="549007"/>
                    <a:pt x="125399" y="549007"/>
                    <a:pt x="162604" y="511802"/>
                  </a:cubicBezTo>
                  <a:cubicBezTo>
                    <a:pt x="181368" y="493038"/>
                    <a:pt x="190636" y="468406"/>
                    <a:pt x="190483" y="443822"/>
                  </a:cubicBezTo>
                  <a:lnTo>
                    <a:pt x="333806" y="421115"/>
                  </a:lnTo>
                  <a:cubicBezTo>
                    <a:pt x="338273" y="435202"/>
                    <a:pt x="346017" y="448470"/>
                    <a:pt x="357190" y="459634"/>
                  </a:cubicBezTo>
                  <a:cubicBezTo>
                    <a:pt x="368353" y="470797"/>
                    <a:pt x="381602" y="478541"/>
                    <a:pt x="395680" y="483008"/>
                  </a:cubicBezTo>
                  <a:lnTo>
                    <a:pt x="372982" y="626340"/>
                  </a:lnTo>
                  <a:cubicBezTo>
                    <a:pt x="348408" y="626178"/>
                    <a:pt x="323776" y="635456"/>
                    <a:pt x="305021" y="654210"/>
                  </a:cubicBezTo>
                  <a:cubicBezTo>
                    <a:pt x="267826" y="691405"/>
                    <a:pt x="267826" y="751708"/>
                    <a:pt x="305021" y="788922"/>
                  </a:cubicBezTo>
                  <a:cubicBezTo>
                    <a:pt x="342226" y="826118"/>
                    <a:pt x="402519" y="826118"/>
                    <a:pt x="439724" y="788922"/>
                  </a:cubicBezTo>
                  <a:cubicBezTo>
                    <a:pt x="476929" y="751727"/>
                    <a:pt x="476929" y="691425"/>
                    <a:pt x="439734" y="654220"/>
                  </a:cubicBezTo>
                  <a:cubicBezTo>
                    <a:pt x="428561" y="643057"/>
                    <a:pt x="415292" y="635303"/>
                    <a:pt x="401205" y="630846"/>
                  </a:cubicBezTo>
                  <a:lnTo>
                    <a:pt x="423903" y="487532"/>
                  </a:lnTo>
                  <a:cubicBezTo>
                    <a:pt x="448487" y="487694"/>
                    <a:pt x="473128" y="478417"/>
                    <a:pt x="491892" y="459662"/>
                  </a:cubicBezTo>
                  <a:cubicBezTo>
                    <a:pt x="495626" y="455928"/>
                    <a:pt x="498874" y="451909"/>
                    <a:pt x="501875" y="447756"/>
                  </a:cubicBezTo>
                  <a:lnTo>
                    <a:pt x="631243" y="513678"/>
                  </a:lnTo>
                  <a:cubicBezTo>
                    <a:pt x="620289" y="546778"/>
                    <a:pt x="627881" y="584678"/>
                    <a:pt x="654227" y="611015"/>
                  </a:cubicBezTo>
                  <a:cubicBezTo>
                    <a:pt x="691422" y="648219"/>
                    <a:pt x="751715" y="648210"/>
                    <a:pt x="788930" y="611015"/>
                  </a:cubicBezTo>
                  <a:cubicBezTo>
                    <a:pt x="826106" y="573800"/>
                    <a:pt x="826106" y="513498"/>
                    <a:pt x="788920" y="4762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F1E74CA-8052-469C-A404-32BF6E5AA9D7}"/>
              </a:ext>
            </a:extLst>
          </p:cNvPr>
          <p:cNvGrpSpPr/>
          <p:nvPr/>
        </p:nvGrpSpPr>
        <p:grpSpPr>
          <a:xfrm>
            <a:off x="1123216" y="2034096"/>
            <a:ext cx="1161489" cy="1182327"/>
            <a:chOff x="4028469" y="2268688"/>
            <a:chExt cx="1161489" cy="118232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FAF8F77-17FB-42DD-BA6A-11675239A2D8}"/>
                </a:ext>
              </a:extLst>
            </p:cNvPr>
            <p:cNvSpPr/>
            <p:nvPr/>
          </p:nvSpPr>
          <p:spPr>
            <a:xfrm>
              <a:off x="4028469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6" name="Graphic 65">
              <a:extLst>
                <a:ext uri="{FF2B5EF4-FFF2-40B4-BE49-F238E27FC236}">
                  <a16:creationId xmlns:a16="http://schemas.microsoft.com/office/drawing/2014/main" id="{2E4B3928-B328-499A-9CDE-598C06806A3A}"/>
                </a:ext>
              </a:extLst>
            </p:cNvPr>
            <p:cNvSpPr/>
            <p:nvPr/>
          </p:nvSpPr>
          <p:spPr>
            <a:xfrm>
              <a:off x="4338159" y="2577649"/>
              <a:ext cx="352425" cy="352425"/>
            </a:xfrm>
            <a:custGeom>
              <a:avLst/>
              <a:gdLst>
                <a:gd name="connsiteX0" fmla="*/ 279473 w 352425"/>
                <a:gd name="connsiteY0" fmla="*/ 650844 h 352425"/>
                <a:gd name="connsiteX1" fmla="*/ 476831 w 352425"/>
                <a:gd name="connsiteY1" fmla="*/ 447142 h 352425"/>
                <a:gd name="connsiteX2" fmla="*/ 533572 w 352425"/>
                <a:gd name="connsiteY2" fmla="*/ 145466 h 352425"/>
                <a:gd name="connsiteX3" fmla="*/ 513483 w 352425"/>
                <a:gd name="connsiteY3" fmla="*/ 121501 h 352425"/>
                <a:gd name="connsiteX4" fmla="*/ 394364 w 352425"/>
                <a:gd name="connsiteY4" fmla="*/ 81677 h 352425"/>
                <a:gd name="connsiteX5" fmla="*/ 282997 w 352425"/>
                <a:gd name="connsiteY5" fmla="*/ 6258 h 352425"/>
                <a:gd name="connsiteX6" fmla="*/ 250927 w 352425"/>
                <a:gd name="connsiteY6" fmla="*/ 5906 h 352425"/>
                <a:gd name="connsiteX7" fmla="*/ 139208 w 352425"/>
                <a:gd name="connsiteY7" fmla="*/ 81677 h 352425"/>
                <a:gd name="connsiteX8" fmla="*/ 20793 w 352425"/>
                <a:gd name="connsiteY8" fmla="*/ 121149 h 352425"/>
                <a:gd name="connsiteX9" fmla="*/ 0 w 352425"/>
                <a:gd name="connsiteY9" fmla="*/ 145466 h 352425"/>
                <a:gd name="connsiteX10" fmla="*/ 56388 w 352425"/>
                <a:gd name="connsiteY10" fmla="*/ 447142 h 352425"/>
                <a:gd name="connsiteX11" fmla="*/ 253394 w 352425"/>
                <a:gd name="connsiteY11" fmla="*/ 650491 h 352425"/>
                <a:gd name="connsiteX12" fmla="*/ 279473 w 352425"/>
                <a:gd name="connsiteY12" fmla="*/ 650844 h 352425"/>
                <a:gd name="connsiteX13" fmla="*/ 275596 w 352425"/>
                <a:gd name="connsiteY13" fmla="*/ 383001 h 352425"/>
                <a:gd name="connsiteX14" fmla="*/ 241411 w 352425"/>
                <a:gd name="connsiteY14" fmla="*/ 383001 h 352425"/>
                <a:gd name="connsiteX15" fmla="*/ 177622 w 352425"/>
                <a:gd name="connsiteY15" fmla="*/ 319212 h 352425"/>
                <a:gd name="connsiteX16" fmla="*/ 177622 w 352425"/>
                <a:gd name="connsiteY16" fmla="*/ 285027 h 352425"/>
                <a:gd name="connsiteX17" fmla="*/ 211807 w 352425"/>
                <a:gd name="connsiteY17" fmla="*/ 285379 h 352425"/>
                <a:gd name="connsiteX18" fmla="*/ 258328 w 352425"/>
                <a:gd name="connsiteY18" fmla="*/ 331899 h 352425"/>
                <a:gd name="connsiteX19" fmla="*/ 347491 w 352425"/>
                <a:gd name="connsiteY19" fmla="*/ 242736 h 352425"/>
                <a:gd name="connsiteX20" fmla="*/ 381676 w 352425"/>
                <a:gd name="connsiteY20" fmla="*/ 242736 h 352425"/>
                <a:gd name="connsiteX21" fmla="*/ 381676 w 352425"/>
                <a:gd name="connsiteY21" fmla="*/ 276921 h 352425"/>
                <a:gd name="connsiteX22" fmla="*/ 275596 w 352425"/>
                <a:gd name="connsiteY22" fmla="*/ 383001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352425">
                  <a:moveTo>
                    <a:pt x="279473" y="650844"/>
                  </a:moveTo>
                  <a:cubicBezTo>
                    <a:pt x="373218" y="591989"/>
                    <a:pt x="436655" y="528552"/>
                    <a:pt x="476831" y="447142"/>
                  </a:cubicBezTo>
                  <a:cubicBezTo>
                    <a:pt x="517007" y="366789"/>
                    <a:pt x="533572" y="270225"/>
                    <a:pt x="533572" y="145466"/>
                  </a:cubicBezTo>
                  <a:cubicBezTo>
                    <a:pt x="533572" y="133836"/>
                    <a:pt x="525113" y="123616"/>
                    <a:pt x="513483" y="121501"/>
                  </a:cubicBezTo>
                  <a:cubicBezTo>
                    <a:pt x="470840" y="114100"/>
                    <a:pt x="431016" y="100003"/>
                    <a:pt x="394364" y="81677"/>
                  </a:cubicBezTo>
                  <a:cubicBezTo>
                    <a:pt x="353482" y="61237"/>
                    <a:pt x="316478" y="35510"/>
                    <a:pt x="282997" y="6258"/>
                  </a:cubicBezTo>
                  <a:cubicBezTo>
                    <a:pt x="273834" y="-1847"/>
                    <a:pt x="260090" y="-2200"/>
                    <a:pt x="250927" y="5906"/>
                  </a:cubicBezTo>
                  <a:cubicBezTo>
                    <a:pt x="217094" y="35157"/>
                    <a:pt x="179737" y="61237"/>
                    <a:pt x="139208" y="81677"/>
                  </a:cubicBezTo>
                  <a:cubicBezTo>
                    <a:pt x="102556" y="100003"/>
                    <a:pt x="63084" y="113748"/>
                    <a:pt x="20793" y="121149"/>
                  </a:cubicBezTo>
                  <a:cubicBezTo>
                    <a:pt x="9163" y="122911"/>
                    <a:pt x="0" y="133131"/>
                    <a:pt x="0" y="145466"/>
                  </a:cubicBezTo>
                  <a:cubicBezTo>
                    <a:pt x="0" y="270225"/>
                    <a:pt x="16564" y="366789"/>
                    <a:pt x="56388" y="447142"/>
                  </a:cubicBezTo>
                  <a:cubicBezTo>
                    <a:pt x="96917" y="528200"/>
                    <a:pt x="160001" y="591989"/>
                    <a:pt x="253394" y="650491"/>
                  </a:cubicBezTo>
                  <a:cubicBezTo>
                    <a:pt x="261147" y="655425"/>
                    <a:pt x="271367" y="655778"/>
                    <a:pt x="279473" y="650844"/>
                  </a:cubicBezTo>
                  <a:close/>
                  <a:moveTo>
                    <a:pt x="275596" y="383001"/>
                  </a:moveTo>
                  <a:cubicBezTo>
                    <a:pt x="266081" y="392516"/>
                    <a:pt x="250574" y="392516"/>
                    <a:pt x="241411" y="383001"/>
                  </a:cubicBezTo>
                  <a:lnTo>
                    <a:pt x="177622" y="319212"/>
                  </a:lnTo>
                  <a:cubicBezTo>
                    <a:pt x="168107" y="310049"/>
                    <a:pt x="168107" y="294542"/>
                    <a:pt x="177622" y="285027"/>
                  </a:cubicBezTo>
                  <a:cubicBezTo>
                    <a:pt x="187138" y="275864"/>
                    <a:pt x="202292" y="275864"/>
                    <a:pt x="211807" y="285379"/>
                  </a:cubicBezTo>
                  <a:lnTo>
                    <a:pt x="258328" y="331899"/>
                  </a:lnTo>
                  <a:lnTo>
                    <a:pt x="347491" y="242736"/>
                  </a:lnTo>
                  <a:cubicBezTo>
                    <a:pt x="356654" y="233220"/>
                    <a:pt x="372161" y="233220"/>
                    <a:pt x="381676" y="242736"/>
                  </a:cubicBezTo>
                  <a:cubicBezTo>
                    <a:pt x="390839" y="252251"/>
                    <a:pt x="391192" y="267405"/>
                    <a:pt x="381676" y="276921"/>
                  </a:cubicBezTo>
                  <a:lnTo>
                    <a:pt x="275596" y="383001"/>
                  </a:lnTo>
                  <a:close/>
                </a:path>
              </a:pathLst>
            </a:custGeom>
            <a:solidFill>
              <a:schemeClr val="accent1"/>
            </a:solidFill>
            <a:ln w="3524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C2DA28-B230-46DF-BC59-1614E7294382}"/>
              </a:ext>
            </a:extLst>
          </p:cNvPr>
          <p:cNvGrpSpPr/>
          <p:nvPr/>
        </p:nvGrpSpPr>
        <p:grpSpPr>
          <a:xfrm>
            <a:off x="6960166" y="2078726"/>
            <a:ext cx="1161489" cy="1182327"/>
            <a:chOff x="6969717" y="2268688"/>
            <a:chExt cx="1161489" cy="118232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4AF7FB8-0775-4A28-AED5-F877BAA0985B}"/>
                </a:ext>
              </a:extLst>
            </p:cNvPr>
            <p:cNvSpPr/>
            <p:nvPr/>
          </p:nvSpPr>
          <p:spPr>
            <a:xfrm>
              <a:off x="6969717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1" name="Graphic 68">
              <a:extLst>
                <a:ext uri="{FF2B5EF4-FFF2-40B4-BE49-F238E27FC236}">
                  <a16:creationId xmlns:a16="http://schemas.microsoft.com/office/drawing/2014/main" id="{6FC99A62-960A-4899-BFBB-9B4688127184}"/>
                </a:ext>
              </a:extLst>
            </p:cNvPr>
            <p:cNvSpPr/>
            <p:nvPr/>
          </p:nvSpPr>
          <p:spPr>
            <a:xfrm>
              <a:off x="7262102" y="2677838"/>
              <a:ext cx="505536" cy="515854"/>
            </a:xfrm>
            <a:custGeom>
              <a:avLst/>
              <a:gdLst>
                <a:gd name="connsiteX0" fmla="*/ 936360 w 933450"/>
                <a:gd name="connsiteY0" fmla="*/ 3287 h 952500"/>
                <a:gd name="connsiteX1" fmla="*/ 138 w 933450"/>
                <a:gd name="connsiteY1" fmla="*/ 389653 h 952500"/>
                <a:gd name="connsiteX2" fmla="*/ 408763 w 933450"/>
                <a:gd name="connsiteY2" fmla="*/ 549629 h 952500"/>
                <a:gd name="connsiteX3" fmla="*/ 582902 w 933450"/>
                <a:gd name="connsiteY3" fmla="*/ 952423 h 952500"/>
                <a:gd name="connsiteX4" fmla="*/ 936360 w 933450"/>
                <a:gd name="connsiteY4" fmla="*/ 3287 h 952500"/>
                <a:gd name="connsiteX5" fmla="*/ 936360 w 933450"/>
                <a:gd name="connsiteY5" fmla="*/ 3287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3450" h="952500">
                  <a:moveTo>
                    <a:pt x="936360" y="3287"/>
                  </a:moveTo>
                  <a:cubicBezTo>
                    <a:pt x="893123" y="-38466"/>
                    <a:pt x="-12836" y="330198"/>
                    <a:pt x="138" y="389653"/>
                  </a:cubicBezTo>
                  <a:cubicBezTo>
                    <a:pt x="13112" y="449109"/>
                    <a:pt x="324572" y="468326"/>
                    <a:pt x="408763" y="549629"/>
                  </a:cubicBezTo>
                  <a:cubicBezTo>
                    <a:pt x="492956" y="630932"/>
                    <a:pt x="523031" y="941531"/>
                    <a:pt x="582902" y="952423"/>
                  </a:cubicBezTo>
                  <a:cubicBezTo>
                    <a:pt x="641597" y="962177"/>
                    <a:pt x="979599" y="45040"/>
                    <a:pt x="936360" y="3287"/>
                  </a:cubicBezTo>
                  <a:lnTo>
                    <a:pt x="936360" y="328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CDBBD99-7AAA-4B75-9928-80A0E2B3FBAE}"/>
              </a:ext>
            </a:extLst>
          </p:cNvPr>
          <p:cNvGrpSpPr/>
          <p:nvPr/>
        </p:nvGrpSpPr>
        <p:grpSpPr>
          <a:xfrm>
            <a:off x="9878642" y="2078726"/>
            <a:ext cx="1161489" cy="1182327"/>
            <a:chOff x="9878642" y="2268688"/>
            <a:chExt cx="1161489" cy="1182327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6859A7A-8064-4157-BA3D-AB2DEB56CA90}"/>
                </a:ext>
              </a:extLst>
            </p:cNvPr>
            <p:cNvSpPr/>
            <p:nvPr/>
          </p:nvSpPr>
          <p:spPr>
            <a:xfrm>
              <a:off x="9878642" y="2268688"/>
              <a:ext cx="1161489" cy="118232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124CE8E-F757-4A8E-9519-6FD83B84BAA1}"/>
                </a:ext>
              </a:extLst>
            </p:cNvPr>
            <p:cNvGrpSpPr/>
            <p:nvPr/>
          </p:nvGrpSpPr>
          <p:grpSpPr>
            <a:xfrm>
              <a:off x="10150137" y="2582802"/>
              <a:ext cx="669168" cy="554098"/>
              <a:chOff x="9912221" y="2384890"/>
              <a:chExt cx="832199" cy="689096"/>
            </a:xfrm>
            <a:solidFill>
              <a:schemeClr val="accent1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7C08E44-7817-4930-82EF-74CCCE8457F9}"/>
                  </a:ext>
                </a:extLst>
              </p:cNvPr>
              <p:cNvSpPr/>
              <p:nvPr/>
            </p:nvSpPr>
            <p:spPr>
              <a:xfrm>
                <a:off x="9912221" y="2673936"/>
                <a:ext cx="523875" cy="400050"/>
              </a:xfrm>
              <a:custGeom>
                <a:avLst/>
                <a:gdLst>
                  <a:gd name="connsiteX0" fmla="*/ 530492 w 523875"/>
                  <a:gd name="connsiteY0" fmla="*/ 160955 h 400050"/>
                  <a:gd name="connsiteX1" fmla="*/ 474920 w 523875"/>
                  <a:gd name="connsiteY1" fmla="*/ 65700 h 400050"/>
                  <a:gd name="connsiteX2" fmla="*/ 322509 w 523875"/>
                  <a:gd name="connsiteY2" fmla="*/ 154615 h 400050"/>
                  <a:gd name="connsiteX3" fmla="*/ 232309 w 523875"/>
                  <a:gd name="connsiteY3" fmla="*/ 0 h 400050"/>
                  <a:gd name="connsiteX4" fmla="*/ 116154 w 523875"/>
                  <a:gd name="connsiteY4" fmla="*/ 203300 h 400050"/>
                  <a:gd name="connsiteX5" fmla="*/ 0 w 523875"/>
                  <a:gd name="connsiteY5" fmla="*/ 406600 h 400050"/>
                  <a:gd name="connsiteX6" fmla="*/ 234140 w 523875"/>
                  <a:gd name="connsiteY6" fmla="*/ 405543 h 400050"/>
                  <a:gd name="connsiteX7" fmla="*/ 468281 w 523875"/>
                  <a:gd name="connsiteY7" fmla="*/ 404486 h 400050"/>
                  <a:gd name="connsiteX8" fmla="*/ 378081 w 523875"/>
                  <a:gd name="connsiteY8" fmla="*/ 249871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3875" h="400050">
                    <a:moveTo>
                      <a:pt x="530492" y="160955"/>
                    </a:moveTo>
                    <a:lnTo>
                      <a:pt x="474920" y="65700"/>
                    </a:lnTo>
                    <a:lnTo>
                      <a:pt x="322509" y="154615"/>
                    </a:lnTo>
                    <a:lnTo>
                      <a:pt x="232309" y="0"/>
                    </a:lnTo>
                    <a:lnTo>
                      <a:pt x="116154" y="203300"/>
                    </a:lnTo>
                    <a:lnTo>
                      <a:pt x="0" y="406600"/>
                    </a:lnTo>
                    <a:lnTo>
                      <a:pt x="234140" y="405543"/>
                    </a:lnTo>
                    <a:lnTo>
                      <a:pt x="468281" y="404486"/>
                    </a:lnTo>
                    <a:lnTo>
                      <a:pt x="378081" y="24987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BDA31A8-46F2-40FF-A65B-7B917485882A}"/>
                  </a:ext>
                </a:extLst>
              </p:cNvPr>
              <p:cNvSpPr/>
              <p:nvPr/>
            </p:nvSpPr>
            <p:spPr>
              <a:xfrm>
                <a:off x="10211020" y="2384890"/>
                <a:ext cx="533400" cy="400050"/>
              </a:xfrm>
              <a:custGeom>
                <a:avLst/>
                <a:gdLst>
                  <a:gd name="connsiteX0" fmla="*/ 54174 w 533400"/>
                  <a:gd name="connsiteY0" fmla="*/ 338653 h 400050"/>
                  <a:gd name="connsiteX1" fmla="*/ 0 w 533400"/>
                  <a:gd name="connsiteY1" fmla="*/ 242594 h 400050"/>
                  <a:gd name="connsiteX2" fmla="*/ 153693 w 533400"/>
                  <a:gd name="connsiteY2" fmla="*/ 155915 h 400050"/>
                  <a:gd name="connsiteX3" fmla="*/ 65759 w 533400"/>
                  <a:gd name="connsiteY3" fmla="*/ 0 h 400050"/>
                  <a:gd name="connsiteX4" fmla="*/ 299890 w 533400"/>
                  <a:gd name="connsiteY4" fmla="*/ 2360 h 400050"/>
                  <a:gd name="connsiteX5" fmla="*/ 534021 w 533400"/>
                  <a:gd name="connsiteY5" fmla="*/ 4722 h 400050"/>
                  <a:gd name="connsiteX6" fmla="*/ 414911 w 533400"/>
                  <a:gd name="connsiteY6" fmla="*/ 206304 h 400050"/>
                  <a:gd name="connsiteX7" fmla="*/ 295801 w 533400"/>
                  <a:gd name="connsiteY7" fmla="*/ 407887 h 400050"/>
                  <a:gd name="connsiteX8" fmla="*/ 207868 w 533400"/>
                  <a:gd name="connsiteY8" fmla="*/ 251972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400050">
                    <a:moveTo>
                      <a:pt x="54174" y="338653"/>
                    </a:moveTo>
                    <a:lnTo>
                      <a:pt x="0" y="242594"/>
                    </a:lnTo>
                    <a:lnTo>
                      <a:pt x="153693" y="155915"/>
                    </a:lnTo>
                    <a:lnTo>
                      <a:pt x="65759" y="0"/>
                    </a:lnTo>
                    <a:lnTo>
                      <a:pt x="299890" y="2360"/>
                    </a:lnTo>
                    <a:lnTo>
                      <a:pt x="534021" y="4722"/>
                    </a:lnTo>
                    <a:lnTo>
                      <a:pt x="414911" y="206304"/>
                    </a:lnTo>
                    <a:lnTo>
                      <a:pt x="295801" y="407887"/>
                    </a:lnTo>
                    <a:lnTo>
                      <a:pt x="207868" y="2519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cxnSp>
        <p:nvCxnSpPr>
          <p:cNvPr id="91" name="Line">
            <a:extLst>
              <a:ext uri="{FF2B5EF4-FFF2-40B4-BE49-F238E27FC236}">
                <a16:creationId xmlns:a16="http://schemas.microsoft.com/office/drawing/2014/main" id="{14B4950D-DD22-46CA-87DC-A39C7A924E30}"/>
              </a:ext>
            </a:extLst>
          </p:cNvPr>
          <p:cNvCxnSpPr>
            <a:cxnSpLocks/>
          </p:cNvCxnSpPr>
          <p:nvPr/>
        </p:nvCxnSpPr>
        <p:spPr>
          <a:xfrm flipV="1">
            <a:off x="3163198" y="3216424"/>
            <a:ext cx="0" cy="2938659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Line">
            <a:extLst>
              <a:ext uri="{FF2B5EF4-FFF2-40B4-BE49-F238E27FC236}">
                <a16:creationId xmlns:a16="http://schemas.microsoft.com/office/drawing/2014/main" id="{ECF5BD6C-E84F-42B4-803C-9BD9D27FA44E}"/>
              </a:ext>
            </a:extLst>
          </p:cNvPr>
          <p:cNvCxnSpPr>
            <a:cxnSpLocks/>
          </p:cNvCxnSpPr>
          <p:nvPr/>
        </p:nvCxnSpPr>
        <p:spPr>
          <a:xfrm flipV="1">
            <a:off x="6081673" y="3216424"/>
            <a:ext cx="0" cy="2938659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Line">
            <a:extLst>
              <a:ext uri="{FF2B5EF4-FFF2-40B4-BE49-F238E27FC236}">
                <a16:creationId xmlns:a16="http://schemas.microsoft.com/office/drawing/2014/main" id="{9696454C-982B-46BD-81DE-DCF9BC0BB31A}"/>
              </a:ext>
            </a:extLst>
          </p:cNvPr>
          <p:cNvCxnSpPr>
            <a:cxnSpLocks/>
          </p:cNvCxnSpPr>
          <p:nvPr/>
        </p:nvCxnSpPr>
        <p:spPr>
          <a:xfrm flipV="1">
            <a:off x="9000149" y="3216424"/>
            <a:ext cx="0" cy="2938659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A22441B-16D6-47EB-990F-07B7FAD9D176}"/>
              </a:ext>
            </a:extLst>
          </p:cNvPr>
          <p:cNvSpPr/>
          <p:nvPr/>
        </p:nvSpPr>
        <p:spPr>
          <a:xfrm>
            <a:off x="6274902" y="3440569"/>
            <a:ext cx="2286000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defRPr/>
            </a:pPr>
            <a:r>
              <a:rPr lang="en-US" sz="1600" b="1">
                <a:solidFill>
                  <a:schemeClr val="accent1"/>
                </a:solidFill>
              </a:rPr>
              <a:t>17 languages are supported</a:t>
            </a:r>
          </a:p>
          <a:p>
            <a:pPr algn="ctr">
              <a:defRPr/>
            </a:pPr>
            <a:endParaRPr lang="en-US" sz="1600" b="1">
              <a:solidFill>
                <a:schemeClr val="accent1"/>
              </a:solidFill>
            </a:endParaRPr>
          </a:p>
          <a:p>
            <a:pPr algn="ctr">
              <a:defRPr/>
            </a:pPr>
            <a:r>
              <a:rPr lang="en-GB" sz="1600" b="1">
                <a:solidFill>
                  <a:schemeClr val="accent1"/>
                </a:solidFill>
              </a:rPr>
              <a:t>The team operates on a ‘follow the sun’ principle</a:t>
            </a:r>
          </a:p>
          <a:p>
            <a:pPr algn="ctr">
              <a:defRPr/>
            </a:pPr>
            <a:endParaRPr lang="en-GB" sz="1600" b="1">
              <a:solidFill>
                <a:schemeClr val="accent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GB" sz="1600">
                <a:solidFill>
                  <a:schemeClr val="tx2"/>
                </a:solidFill>
              </a:rPr>
              <a:t>Certified eCommerce fraud professionals</a:t>
            </a:r>
            <a:endParaRPr lang="en-US" sz="1600">
              <a:solidFill>
                <a:schemeClr val="tx2"/>
              </a:solidFill>
              <a:cs typeface="Arial" panose="020B0604020202020204"/>
            </a:endParaRPr>
          </a:p>
          <a:p>
            <a:pPr algn="ctr">
              <a:defRPr/>
            </a:pPr>
            <a:endParaRPr lang="en-US" sz="1600" b="1">
              <a:solidFill>
                <a:schemeClr val="accent1"/>
              </a:solidFill>
            </a:endParaRPr>
          </a:p>
          <a:p>
            <a:pPr algn="ctr">
              <a:spcBef>
                <a:spcPts val="400"/>
              </a:spcBef>
              <a:defRPr/>
            </a:pPr>
            <a:endParaRPr lang="en-US" sz="1600" b="1">
              <a:solidFill>
                <a:schemeClr val="tx1"/>
              </a:solidFill>
              <a:cs typeface="Arial"/>
            </a:endParaRPr>
          </a:p>
          <a:p>
            <a:pPr algn="ctr">
              <a:spcBef>
                <a:spcPts val="400"/>
              </a:spcBef>
              <a:defRPr/>
            </a:pPr>
            <a:endParaRPr lang="en-US" sz="1400">
              <a:solidFill>
                <a:schemeClr val="accent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709DDD-AB16-4CF8-8E59-024A5D0F0A6F}"/>
              </a:ext>
            </a:extLst>
          </p:cNvPr>
          <p:cNvSpPr/>
          <p:nvPr/>
        </p:nvSpPr>
        <p:spPr>
          <a:xfrm>
            <a:off x="9428383" y="3429000"/>
            <a:ext cx="2286000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defRPr/>
            </a:pPr>
            <a:r>
              <a:rPr lang="en-GB" sz="1600" b="1">
                <a:solidFill>
                  <a:schemeClr val="accent1"/>
                </a:solidFill>
              </a:rPr>
              <a:t>900+ individual service reviews conducted annually</a:t>
            </a:r>
          </a:p>
          <a:p>
            <a:pPr algn="ctr">
              <a:defRPr/>
            </a:pPr>
            <a:endParaRPr lang="en-GB" sz="1600" b="1">
              <a:solidFill>
                <a:schemeClr val="accent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GB" sz="1600">
                <a:solidFill>
                  <a:schemeClr val="tx2"/>
                </a:solidFill>
              </a:rPr>
              <a:t>Adding global insight into developing fraud trends</a:t>
            </a:r>
            <a:endParaRPr lang="en-US" sz="1600">
              <a:solidFill>
                <a:schemeClr val="tx2"/>
              </a:solidFill>
              <a:cs typeface="Arial" panose="020B0604020202020204"/>
            </a:endParaRPr>
          </a:p>
          <a:p>
            <a:pPr algn="ctr">
              <a:defRPr/>
            </a:pPr>
            <a:endParaRPr lang="en-GB" sz="1600" b="1">
              <a:solidFill>
                <a:schemeClr val="accent1"/>
              </a:solidFill>
            </a:endParaRPr>
          </a:p>
          <a:p>
            <a:pPr algn="ctr">
              <a:spcBef>
                <a:spcPts val="400"/>
              </a:spcBef>
              <a:defRPr/>
            </a:pPr>
            <a:endParaRPr lang="en-GB" sz="1600" b="1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B3F5978-6283-4ED7-8E2A-6A0DB8D83D9E}"/>
              </a:ext>
            </a:extLst>
          </p:cNvPr>
          <p:cNvSpPr/>
          <p:nvPr/>
        </p:nvSpPr>
        <p:spPr>
          <a:xfrm>
            <a:off x="3505818" y="3436389"/>
            <a:ext cx="2286000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defRPr/>
            </a:pPr>
            <a:r>
              <a:rPr lang="en-GB" sz="1600" b="1">
                <a:solidFill>
                  <a:schemeClr val="accent1"/>
                </a:solidFill>
              </a:rPr>
              <a:t>Deep relationship with assigned merchants</a:t>
            </a:r>
          </a:p>
          <a:p>
            <a:pPr algn="ctr">
              <a:defRPr/>
            </a:pPr>
            <a:endParaRPr lang="en-GB" sz="1600" b="1">
              <a:solidFill>
                <a:schemeClr val="accent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GB" sz="1400">
                <a:solidFill>
                  <a:schemeClr val="tx1"/>
                </a:solidFill>
              </a:rPr>
              <a:t>O</a:t>
            </a:r>
            <a:r>
              <a:rPr lang="en-GB" sz="1400">
                <a:solidFill>
                  <a:schemeClr val="tx2"/>
                </a:solidFill>
              </a:rPr>
              <a:t>ften seen as a </a:t>
            </a:r>
            <a:r>
              <a:rPr lang="en-GB" sz="1400" b="1">
                <a:solidFill>
                  <a:schemeClr val="tx2"/>
                </a:solidFill>
              </a:rPr>
              <a:t>partnership </a:t>
            </a:r>
            <a:r>
              <a:rPr lang="en-GB" sz="1400">
                <a:solidFill>
                  <a:schemeClr val="tx2"/>
                </a:solidFill>
              </a:rPr>
              <a:t>with the merchant’s fraud team</a:t>
            </a:r>
            <a:endParaRPr lang="en-US" sz="1200">
              <a:solidFill>
                <a:schemeClr val="tx2"/>
              </a:solidFill>
              <a:cs typeface="Arial"/>
            </a:endParaRPr>
          </a:p>
          <a:p>
            <a:pPr algn="ctr">
              <a:spcBef>
                <a:spcPts val="400"/>
              </a:spcBef>
              <a:defRPr/>
            </a:pPr>
            <a:endParaRPr lang="en-GB" sz="1400">
              <a:solidFill>
                <a:schemeClr val="tx1"/>
              </a:solidFill>
              <a:cs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0C7918-35DA-4358-A203-CA25BC070F3B}"/>
              </a:ext>
            </a:extLst>
          </p:cNvPr>
          <p:cNvSpPr/>
          <p:nvPr/>
        </p:nvSpPr>
        <p:spPr>
          <a:xfrm>
            <a:off x="432217" y="3436389"/>
            <a:ext cx="2286000" cy="271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defRPr/>
            </a:pPr>
            <a:r>
              <a:rPr lang="en-GB" sz="1600" b="1">
                <a:solidFill>
                  <a:schemeClr val="accent1"/>
                </a:solidFill>
              </a:rPr>
              <a:t>Works with the merchant for the lifecycle of the contract</a:t>
            </a:r>
          </a:p>
          <a:p>
            <a:pPr>
              <a:defRPr/>
            </a:pPr>
            <a:endParaRPr lang="en-GB" sz="1600" b="1">
              <a:solidFill>
                <a:schemeClr val="tx2"/>
              </a:solidFill>
              <a:cs typeface="Arial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GB" sz="1600">
                <a:solidFill>
                  <a:schemeClr val="tx2"/>
                </a:solidFill>
              </a:rPr>
              <a:t> O</a:t>
            </a:r>
            <a:r>
              <a:rPr lang="en-GB" sz="1400">
                <a:solidFill>
                  <a:schemeClr val="tx2"/>
                </a:solidFill>
              </a:rPr>
              <a:t>ptimize KPIs</a:t>
            </a:r>
            <a:endParaRPr lang="en-US" sz="1600">
              <a:solidFill>
                <a:schemeClr val="tx2"/>
              </a:solidFill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40463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Power of the Multi-Layered Approach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65C8-8799-4179-8146-6A339B5F607A}"/>
              </a:ext>
            </a:extLst>
          </p:cNvPr>
          <p:cNvSpPr/>
          <p:nvPr/>
        </p:nvSpPr>
        <p:spPr>
          <a:xfrm>
            <a:off x="977901" y="4570563"/>
            <a:ext cx="4889500" cy="12462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rIns="182880" bIns="4572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0C208D-9F84-4211-86EC-7E56F4D55786}"/>
              </a:ext>
            </a:extLst>
          </p:cNvPr>
          <p:cNvSpPr/>
          <p:nvPr/>
        </p:nvSpPr>
        <p:spPr>
          <a:xfrm>
            <a:off x="1881065" y="4870510"/>
            <a:ext cx="3763353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Combination of approaches/tools provides best results to minimize false positives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increase conversion. 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7F191159-1B7E-4ECD-BF25-9D70BE2D0D9C}"/>
              </a:ext>
            </a:extLst>
          </p:cNvPr>
          <p:cNvGraphicFramePr/>
          <p:nvPr/>
        </p:nvGraphicFramePr>
        <p:xfrm>
          <a:off x="6357082" y="778933"/>
          <a:ext cx="5867400" cy="6079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13A6C3B-0FCF-49C0-9CC6-4DD576C81245}"/>
              </a:ext>
            </a:extLst>
          </p:cNvPr>
          <p:cNvSpPr/>
          <p:nvPr/>
        </p:nvSpPr>
        <p:spPr>
          <a:xfrm>
            <a:off x="977901" y="1588366"/>
            <a:ext cx="4889500" cy="12462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rIns="182880" bIns="4572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C943C5-2278-4C7D-8C16-8569EDEB4A2A}"/>
              </a:ext>
            </a:extLst>
          </p:cNvPr>
          <p:cNvSpPr/>
          <p:nvPr/>
        </p:nvSpPr>
        <p:spPr>
          <a:xfrm>
            <a:off x="1881065" y="1888313"/>
            <a:ext cx="3763353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Consortium data utilizes profiling capabilities applied across global transactional data and known fraud intelligence.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86C38D-B134-44CA-B60B-6B5181F8053E}"/>
              </a:ext>
            </a:extLst>
          </p:cNvPr>
          <p:cNvSpPr/>
          <p:nvPr/>
        </p:nvSpPr>
        <p:spPr>
          <a:xfrm>
            <a:off x="977901" y="3079465"/>
            <a:ext cx="4889500" cy="12462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rIns="182880" bIns="4572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8BEA33-EDCC-4B35-9B7C-918906B33064}"/>
              </a:ext>
            </a:extLst>
          </p:cNvPr>
          <p:cNvSpPr/>
          <p:nvPr/>
        </p:nvSpPr>
        <p:spPr>
          <a:xfrm>
            <a:off x="1881065" y="3379412"/>
            <a:ext cx="3763353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Consortium data should be one feature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of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several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features used within a successful fraud strategy.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8DACA8-854F-4BC8-8B3B-3150640F76CF}"/>
              </a:ext>
            </a:extLst>
          </p:cNvPr>
          <p:cNvGrpSpPr/>
          <p:nvPr/>
        </p:nvGrpSpPr>
        <p:grpSpPr>
          <a:xfrm>
            <a:off x="501272" y="1720332"/>
            <a:ext cx="956188" cy="973342"/>
            <a:chOff x="501272" y="1720332"/>
            <a:chExt cx="956188" cy="97334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35CFDE0-2BA0-4F5C-BE5C-31021B2766B3}"/>
                </a:ext>
              </a:extLst>
            </p:cNvPr>
            <p:cNvSpPr/>
            <p:nvPr/>
          </p:nvSpPr>
          <p:spPr>
            <a:xfrm>
              <a:off x="501272" y="1720332"/>
              <a:ext cx="956188" cy="97334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1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139BCA75-3426-4F4E-9840-C0B16EDBE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79" y="1956495"/>
              <a:ext cx="457174" cy="501016"/>
            </a:xfrm>
            <a:custGeom>
              <a:avLst/>
              <a:gdLst>
                <a:gd name="T0" fmla="*/ 1442 w 1443"/>
                <a:gd name="T1" fmla="*/ 1334 h 1443"/>
                <a:gd name="T2" fmla="*/ 1442 w 1443"/>
                <a:gd name="T3" fmla="*/ 1442 h 1443"/>
                <a:gd name="T4" fmla="*/ 0 w 1443"/>
                <a:gd name="T5" fmla="*/ 1442 h 1443"/>
                <a:gd name="T6" fmla="*/ 0 w 1443"/>
                <a:gd name="T7" fmla="*/ 0 h 1443"/>
                <a:gd name="T8" fmla="*/ 108 w 1443"/>
                <a:gd name="T9" fmla="*/ 0 h 1443"/>
                <a:gd name="T10" fmla="*/ 108 w 1443"/>
                <a:gd name="T11" fmla="*/ 1334 h 1443"/>
                <a:gd name="T12" fmla="*/ 1442 w 1443"/>
                <a:gd name="T13" fmla="*/ 1334 h 1443"/>
                <a:gd name="T14" fmla="*/ 711 w 1443"/>
                <a:gd name="T15" fmla="*/ 1205 h 1443"/>
                <a:gd name="T16" fmla="*/ 711 w 1443"/>
                <a:gd name="T17" fmla="*/ 860 h 1443"/>
                <a:gd name="T18" fmla="*/ 539 w 1443"/>
                <a:gd name="T19" fmla="*/ 860 h 1443"/>
                <a:gd name="T20" fmla="*/ 539 w 1443"/>
                <a:gd name="T21" fmla="*/ 1205 h 1443"/>
                <a:gd name="T22" fmla="*/ 711 w 1443"/>
                <a:gd name="T23" fmla="*/ 1205 h 1443"/>
                <a:gd name="T24" fmla="*/ 409 w 1443"/>
                <a:gd name="T25" fmla="*/ 1033 h 1443"/>
                <a:gd name="T26" fmla="*/ 237 w 1443"/>
                <a:gd name="T27" fmla="*/ 1033 h 1443"/>
                <a:gd name="T28" fmla="*/ 237 w 1443"/>
                <a:gd name="T29" fmla="*/ 1205 h 1443"/>
                <a:gd name="T30" fmla="*/ 409 w 1443"/>
                <a:gd name="T31" fmla="*/ 1205 h 1443"/>
                <a:gd name="T32" fmla="*/ 409 w 1443"/>
                <a:gd name="T33" fmla="*/ 1033 h 1443"/>
                <a:gd name="T34" fmla="*/ 1011 w 1443"/>
                <a:gd name="T35" fmla="*/ 603 h 1443"/>
                <a:gd name="T36" fmla="*/ 839 w 1443"/>
                <a:gd name="T37" fmla="*/ 603 h 1443"/>
                <a:gd name="T38" fmla="*/ 839 w 1443"/>
                <a:gd name="T39" fmla="*/ 1205 h 1443"/>
                <a:gd name="T40" fmla="*/ 1011 w 1443"/>
                <a:gd name="T41" fmla="*/ 1205 h 1443"/>
                <a:gd name="T42" fmla="*/ 1011 w 1443"/>
                <a:gd name="T43" fmla="*/ 603 h 1443"/>
                <a:gd name="T44" fmla="*/ 1313 w 1443"/>
                <a:gd name="T45" fmla="*/ 258 h 1443"/>
                <a:gd name="T46" fmla="*/ 1141 w 1443"/>
                <a:gd name="T47" fmla="*/ 258 h 1443"/>
                <a:gd name="T48" fmla="*/ 1141 w 1443"/>
                <a:gd name="T49" fmla="*/ 1205 h 1443"/>
                <a:gd name="T50" fmla="*/ 1313 w 1443"/>
                <a:gd name="T51" fmla="*/ 1205 h 1443"/>
                <a:gd name="T52" fmla="*/ 1313 w 1443"/>
                <a:gd name="T53" fmla="*/ 258 h 1443"/>
                <a:gd name="T54" fmla="*/ 421 w 1443"/>
                <a:gd name="T55" fmla="*/ 583 h 1443"/>
                <a:gd name="T56" fmla="*/ 726 w 1443"/>
                <a:gd name="T57" fmla="*/ 278 h 1443"/>
                <a:gd name="T58" fmla="*/ 839 w 1443"/>
                <a:gd name="T59" fmla="*/ 393 h 1443"/>
                <a:gd name="T60" fmla="*/ 839 w 1443"/>
                <a:gd name="T61" fmla="*/ 86 h 1443"/>
                <a:gd name="T62" fmla="*/ 533 w 1443"/>
                <a:gd name="T63" fmla="*/ 86 h 1443"/>
                <a:gd name="T64" fmla="*/ 650 w 1443"/>
                <a:gd name="T65" fmla="*/ 202 h 1443"/>
                <a:gd name="T66" fmla="*/ 345 w 1443"/>
                <a:gd name="T67" fmla="*/ 507 h 1443"/>
                <a:gd name="T68" fmla="*/ 421 w 1443"/>
                <a:gd name="T69" fmla="*/ 58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3" h="1443">
                  <a:moveTo>
                    <a:pt x="1442" y="1334"/>
                  </a:moveTo>
                  <a:cubicBezTo>
                    <a:pt x="1442" y="1370"/>
                    <a:pt x="1442" y="1406"/>
                    <a:pt x="1442" y="1442"/>
                  </a:cubicBezTo>
                  <a:cubicBezTo>
                    <a:pt x="961" y="1442"/>
                    <a:pt x="481" y="1442"/>
                    <a:pt x="0" y="1442"/>
                  </a:cubicBezTo>
                  <a:cubicBezTo>
                    <a:pt x="0" y="961"/>
                    <a:pt x="0" y="481"/>
                    <a:pt x="0" y="0"/>
                  </a:cubicBezTo>
                  <a:cubicBezTo>
                    <a:pt x="36" y="0"/>
                    <a:pt x="72" y="0"/>
                    <a:pt x="108" y="0"/>
                  </a:cubicBezTo>
                  <a:cubicBezTo>
                    <a:pt x="108" y="445"/>
                    <a:pt x="108" y="889"/>
                    <a:pt x="108" y="1334"/>
                  </a:cubicBezTo>
                  <a:cubicBezTo>
                    <a:pt x="553" y="1334"/>
                    <a:pt x="997" y="1334"/>
                    <a:pt x="1442" y="1334"/>
                  </a:cubicBezTo>
                  <a:close/>
                  <a:moveTo>
                    <a:pt x="711" y="1205"/>
                  </a:moveTo>
                  <a:cubicBezTo>
                    <a:pt x="711" y="1090"/>
                    <a:pt x="711" y="975"/>
                    <a:pt x="711" y="860"/>
                  </a:cubicBezTo>
                  <a:cubicBezTo>
                    <a:pt x="653" y="860"/>
                    <a:pt x="596" y="860"/>
                    <a:pt x="539" y="860"/>
                  </a:cubicBezTo>
                  <a:cubicBezTo>
                    <a:pt x="539" y="975"/>
                    <a:pt x="539" y="1090"/>
                    <a:pt x="539" y="1205"/>
                  </a:cubicBezTo>
                  <a:cubicBezTo>
                    <a:pt x="596" y="1205"/>
                    <a:pt x="653" y="1205"/>
                    <a:pt x="711" y="1205"/>
                  </a:cubicBezTo>
                  <a:close/>
                  <a:moveTo>
                    <a:pt x="409" y="1033"/>
                  </a:moveTo>
                  <a:cubicBezTo>
                    <a:pt x="351" y="1033"/>
                    <a:pt x="294" y="1033"/>
                    <a:pt x="237" y="1033"/>
                  </a:cubicBezTo>
                  <a:cubicBezTo>
                    <a:pt x="237" y="1091"/>
                    <a:pt x="237" y="1148"/>
                    <a:pt x="237" y="1205"/>
                  </a:cubicBezTo>
                  <a:cubicBezTo>
                    <a:pt x="294" y="1205"/>
                    <a:pt x="351" y="1205"/>
                    <a:pt x="409" y="1205"/>
                  </a:cubicBezTo>
                  <a:cubicBezTo>
                    <a:pt x="409" y="1148"/>
                    <a:pt x="409" y="1091"/>
                    <a:pt x="409" y="1033"/>
                  </a:cubicBezTo>
                  <a:close/>
                  <a:moveTo>
                    <a:pt x="1011" y="603"/>
                  </a:moveTo>
                  <a:cubicBezTo>
                    <a:pt x="954" y="603"/>
                    <a:pt x="897" y="603"/>
                    <a:pt x="839" y="603"/>
                  </a:cubicBezTo>
                  <a:cubicBezTo>
                    <a:pt x="839" y="803"/>
                    <a:pt x="839" y="1004"/>
                    <a:pt x="839" y="1205"/>
                  </a:cubicBezTo>
                  <a:cubicBezTo>
                    <a:pt x="897" y="1205"/>
                    <a:pt x="954" y="1205"/>
                    <a:pt x="1011" y="1205"/>
                  </a:cubicBezTo>
                  <a:cubicBezTo>
                    <a:pt x="1011" y="1004"/>
                    <a:pt x="1011" y="803"/>
                    <a:pt x="1011" y="603"/>
                  </a:cubicBezTo>
                  <a:close/>
                  <a:moveTo>
                    <a:pt x="1313" y="258"/>
                  </a:moveTo>
                  <a:cubicBezTo>
                    <a:pt x="1256" y="258"/>
                    <a:pt x="1199" y="258"/>
                    <a:pt x="1141" y="258"/>
                  </a:cubicBezTo>
                  <a:cubicBezTo>
                    <a:pt x="1141" y="574"/>
                    <a:pt x="1141" y="889"/>
                    <a:pt x="1141" y="1205"/>
                  </a:cubicBezTo>
                  <a:cubicBezTo>
                    <a:pt x="1199" y="1205"/>
                    <a:pt x="1256" y="1205"/>
                    <a:pt x="1313" y="1205"/>
                  </a:cubicBezTo>
                  <a:cubicBezTo>
                    <a:pt x="1313" y="889"/>
                    <a:pt x="1313" y="574"/>
                    <a:pt x="1313" y="258"/>
                  </a:cubicBezTo>
                  <a:close/>
                  <a:moveTo>
                    <a:pt x="421" y="583"/>
                  </a:moveTo>
                  <a:cubicBezTo>
                    <a:pt x="522" y="481"/>
                    <a:pt x="624" y="379"/>
                    <a:pt x="726" y="278"/>
                  </a:cubicBezTo>
                  <a:cubicBezTo>
                    <a:pt x="763" y="316"/>
                    <a:pt x="801" y="354"/>
                    <a:pt x="839" y="393"/>
                  </a:cubicBezTo>
                  <a:cubicBezTo>
                    <a:pt x="839" y="290"/>
                    <a:pt x="839" y="188"/>
                    <a:pt x="839" y="86"/>
                  </a:cubicBezTo>
                  <a:cubicBezTo>
                    <a:pt x="737" y="86"/>
                    <a:pt x="635" y="86"/>
                    <a:pt x="533" y="86"/>
                  </a:cubicBezTo>
                  <a:cubicBezTo>
                    <a:pt x="572" y="124"/>
                    <a:pt x="611" y="163"/>
                    <a:pt x="650" y="202"/>
                  </a:cubicBezTo>
                  <a:cubicBezTo>
                    <a:pt x="548" y="303"/>
                    <a:pt x="446" y="405"/>
                    <a:pt x="345" y="507"/>
                  </a:cubicBezTo>
                  <a:cubicBezTo>
                    <a:pt x="370" y="532"/>
                    <a:pt x="395" y="557"/>
                    <a:pt x="421" y="583"/>
                  </a:cubicBezTo>
                  <a:close/>
                </a:path>
              </a:pathLst>
            </a:custGeom>
            <a:solidFill>
              <a:srgbClr val="0A86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D146ACF-8DBC-49E4-8B6E-FD126410532B}"/>
              </a:ext>
            </a:extLst>
          </p:cNvPr>
          <p:cNvGrpSpPr/>
          <p:nvPr/>
        </p:nvGrpSpPr>
        <p:grpSpPr>
          <a:xfrm>
            <a:off x="501272" y="3215906"/>
            <a:ext cx="956188" cy="973342"/>
            <a:chOff x="501272" y="3215906"/>
            <a:chExt cx="956188" cy="97334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1605BF-D4AC-41DF-A605-6A12A43D9ABB}"/>
                </a:ext>
              </a:extLst>
            </p:cNvPr>
            <p:cNvSpPr/>
            <p:nvPr/>
          </p:nvSpPr>
          <p:spPr>
            <a:xfrm>
              <a:off x="501272" y="3215906"/>
              <a:ext cx="956188" cy="97334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1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3" name="Freeform 2">
              <a:extLst>
                <a:ext uri="{FF2B5EF4-FFF2-40B4-BE49-F238E27FC236}">
                  <a16:creationId xmlns:a16="http://schemas.microsoft.com/office/drawing/2014/main" id="{2EC63ABB-A8D4-45ED-A247-311347F93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576" y="3443410"/>
              <a:ext cx="521580" cy="518334"/>
            </a:xfrm>
            <a:custGeom>
              <a:avLst/>
              <a:gdLst>
                <a:gd name="T0" fmla="*/ 1326 w 1486"/>
                <a:gd name="T1" fmla="*/ 583 h 1443"/>
                <a:gd name="T2" fmla="*/ 1047 w 1486"/>
                <a:gd name="T3" fmla="*/ 850 h 1443"/>
                <a:gd name="T4" fmla="*/ 1047 w 1486"/>
                <a:gd name="T5" fmla="*/ 850 h 1443"/>
                <a:gd name="T6" fmla="*/ 1055 w 1486"/>
                <a:gd name="T7" fmla="*/ 903 h 1443"/>
                <a:gd name="T8" fmla="*/ 1034 w 1486"/>
                <a:gd name="T9" fmla="*/ 983 h 1443"/>
                <a:gd name="T10" fmla="*/ 975 w 1486"/>
                <a:gd name="T11" fmla="*/ 1042 h 1443"/>
                <a:gd name="T12" fmla="*/ 894 w 1486"/>
                <a:gd name="T13" fmla="*/ 1064 h 1443"/>
                <a:gd name="T14" fmla="*/ 814 w 1486"/>
                <a:gd name="T15" fmla="*/ 1042 h 1443"/>
                <a:gd name="T16" fmla="*/ 755 w 1486"/>
                <a:gd name="T17" fmla="*/ 983 h 1443"/>
                <a:gd name="T18" fmla="*/ 734 w 1486"/>
                <a:gd name="T19" fmla="*/ 903 h 1443"/>
                <a:gd name="T20" fmla="*/ 738 w 1486"/>
                <a:gd name="T21" fmla="*/ 870 h 1443"/>
                <a:gd name="T22" fmla="*/ 442 w 1486"/>
                <a:gd name="T23" fmla="*/ 673 h 1443"/>
                <a:gd name="T24" fmla="*/ 442 w 1486"/>
                <a:gd name="T25" fmla="*/ 673 h 1443"/>
                <a:gd name="T26" fmla="*/ 421 w 1486"/>
                <a:gd name="T27" fmla="*/ 688 h 1443"/>
                <a:gd name="T28" fmla="*/ 346 w 1486"/>
                <a:gd name="T29" fmla="*/ 707 h 1443"/>
                <a:gd name="T30" fmla="*/ 274 w 1486"/>
                <a:gd name="T31" fmla="*/ 689 h 1443"/>
                <a:gd name="T32" fmla="*/ 108 w 1486"/>
                <a:gd name="T33" fmla="*/ 855 h 1443"/>
                <a:gd name="T34" fmla="*/ 108 w 1486"/>
                <a:gd name="T35" fmla="*/ 1334 h 1443"/>
                <a:gd name="T36" fmla="*/ 1442 w 1486"/>
                <a:gd name="T37" fmla="*/ 1334 h 1443"/>
                <a:gd name="T38" fmla="*/ 1442 w 1486"/>
                <a:gd name="T39" fmla="*/ 1442 h 1443"/>
                <a:gd name="T40" fmla="*/ 0 w 1486"/>
                <a:gd name="T41" fmla="*/ 1442 h 1443"/>
                <a:gd name="T42" fmla="*/ 0 w 1486"/>
                <a:gd name="T43" fmla="*/ 0 h 1443"/>
                <a:gd name="T44" fmla="*/ 108 w 1486"/>
                <a:gd name="T45" fmla="*/ 0 h 1443"/>
                <a:gd name="T46" fmla="*/ 108 w 1486"/>
                <a:gd name="T47" fmla="*/ 697 h 1443"/>
                <a:gd name="T48" fmla="*/ 200 w 1486"/>
                <a:gd name="T49" fmla="*/ 603 h 1443"/>
                <a:gd name="T50" fmla="*/ 200 w 1486"/>
                <a:gd name="T51" fmla="*/ 603 h 1443"/>
                <a:gd name="T52" fmla="*/ 191 w 1486"/>
                <a:gd name="T53" fmla="*/ 552 h 1443"/>
                <a:gd name="T54" fmla="*/ 191 w 1486"/>
                <a:gd name="T55" fmla="*/ 552 h 1443"/>
                <a:gd name="T56" fmla="*/ 191 w 1486"/>
                <a:gd name="T57" fmla="*/ 549 h 1443"/>
                <a:gd name="T58" fmla="*/ 212 w 1486"/>
                <a:gd name="T59" fmla="*/ 472 h 1443"/>
                <a:gd name="T60" fmla="*/ 268 w 1486"/>
                <a:gd name="T61" fmla="*/ 415 h 1443"/>
                <a:gd name="T62" fmla="*/ 345 w 1486"/>
                <a:gd name="T63" fmla="*/ 395 h 1443"/>
                <a:gd name="T64" fmla="*/ 422 w 1486"/>
                <a:gd name="T65" fmla="*/ 415 h 1443"/>
                <a:gd name="T66" fmla="*/ 479 w 1486"/>
                <a:gd name="T67" fmla="*/ 472 h 1443"/>
                <a:gd name="T68" fmla="*/ 499 w 1486"/>
                <a:gd name="T69" fmla="*/ 549 h 1443"/>
                <a:gd name="T70" fmla="*/ 497 w 1486"/>
                <a:gd name="T71" fmla="*/ 574 h 1443"/>
                <a:gd name="T72" fmla="*/ 796 w 1486"/>
                <a:gd name="T73" fmla="*/ 774 h 1443"/>
                <a:gd name="T74" fmla="*/ 796 w 1486"/>
                <a:gd name="T75" fmla="*/ 774 h 1443"/>
                <a:gd name="T76" fmla="*/ 815 w 1486"/>
                <a:gd name="T77" fmla="*/ 761 h 1443"/>
                <a:gd name="T78" fmla="*/ 894 w 1486"/>
                <a:gd name="T79" fmla="*/ 740 h 1443"/>
                <a:gd name="T80" fmla="*/ 973 w 1486"/>
                <a:gd name="T81" fmla="*/ 761 h 1443"/>
                <a:gd name="T82" fmla="*/ 975 w 1486"/>
                <a:gd name="T83" fmla="*/ 763 h 1443"/>
                <a:gd name="T84" fmla="*/ 1247 w 1486"/>
                <a:gd name="T85" fmla="*/ 505 h 1443"/>
                <a:gd name="T86" fmla="*/ 1087 w 1486"/>
                <a:gd name="T87" fmla="*/ 344 h 1443"/>
                <a:gd name="T88" fmla="*/ 1485 w 1486"/>
                <a:gd name="T89" fmla="*/ 344 h 1443"/>
                <a:gd name="T90" fmla="*/ 1485 w 1486"/>
                <a:gd name="T91" fmla="*/ 741 h 1443"/>
                <a:gd name="T92" fmla="*/ 1326 w 1486"/>
                <a:gd name="T93" fmla="*/ 58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86" h="1443">
                  <a:moveTo>
                    <a:pt x="1326" y="583"/>
                  </a:moveTo>
                  <a:cubicBezTo>
                    <a:pt x="1233" y="672"/>
                    <a:pt x="1140" y="761"/>
                    <a:pt x="1047" y="850"/>
                  </a:cubicBezTo>
                  <a:lnTo>
                    <a:pt x="1047" y="850"/>
                  </a:lnTo>
                  <a:cubicBezTo>
                    <a:pt x="1053" y="868"/>
                    <a:pt x="1055" y="884"/>
                    <a:pt x="1055" y="903"/>
                  </a:cubicBezTo>
                  <a:cubicBezTo>
                    <a:pt x="1055" y="932"/>
                    <a:pt x="1049" y="957"/>
                    <a:pt x="1034" y="983"/>
                  </a:cubicBezTo>
                  <a:cubicBezTo>
                    <a:pt x="1019" y="1009"/>
                    <a:pt x="1001" y="1027"/>
                    <a:pt x="975" y="1042"/>
                  </a:cubicBezTo>
                  <a:cubicBezTo>
                    <a:pt x="949" y="1057"/>
                    <a:pt x="924" y="1064"/>
                    <a:pt x="894" y="1064"/>
                  </a:cubicBezTo>
                  <a:cubicBezTo>
                    <a:pt x="865" y="1064"/>
                    <a:pt x="840" y="1057"/>
                    <a:pt x="814" y="1042"/>
                  </a:cubicBezTo>
                  <a:cubicBezTo>
                    <a:pt x="789" y="1027"/>
                    <a:pt x="770" y="1009"/>
                    <a:pt x="755" y="983"/>
                  </a:cubicBezTo>
                  <a:cubicBezTo>
                    <a:pt x="741" y="957"/>
                    <a:pt x="734" y="932"/>
                    <a:pt x="734" y="903"/>
                  </a:cubicBezTo>
                  <a:cubicBezTo>
                    <a:pt x="734" y="891"/>
                    <a:pt x="735" y="881"/>
                    <a:pt x="738" y="870"/>
                  </a:cubicBezTo>
                  <a:cubicBezTo>
                    <a:pt x="639" y="804"/>
                    <a:pt x="540" y="738"/>
                    <a:pt x="442" y="673"/>
                  </a:cubicBezTo>
                  <a:lnTo>
                    <a:pt x="442" y="673"/>
                  </a:lnTo>
                  <a:cubicBezTo>
                    <a:pt x="435" y="679"/>
                    <a:pt x="429" y="683"/>
                    <a:pt x="421" y="688"/>
                  </a:cubicBezTo>
                  <a:cubicBezTo>
                    <a:pt x="397" y="701"/>
                    <a:pt x="374" y="707"/>
                    <a:pt x="346" y="707"/>
                  </a:cubicBezTo>
                  <a:cubicBezTo>
                    <a:pt x="320" y="707"/>
                    <a:pt x="297" y="701"/>
                    <a:pt x="274" y="689"/>
                  </a:cubicBezTo>
                  <a:cubicBezTo>
                    <a:pt x="218" y="744"/>
                    <a:pt x="163" y="800"/>
                    <a:pt x="108" y="855"/>
                  </a:cubicBezTo>
                  <a:cubicBezTo>
                    <a:pt x="108" y="1015"/>
                    <a:pt x="108" y="1175"/>
                    <a:pt x="108" y="1334"/>
                  </a:cubicBezTo>
                  <a:cubicBezTo>
                    <a:pt x="553" y="1334"/>
                    <a:pt x="997" y="1334"/>
                    <a:pt x="1442" y="1334"/>
                  </a:cubicBezTo>
                  <a:cubicBezTo>
                    <a:pt x="1442" y="1370"/>
                    <a:pt x="1442" y="1406"/>
                    <a:pt x="1442" y="1442"/>
                  </a:cubicBezTo>
                  <a:cubicBezTo>
                    <a:pt x="961" y="1442"/>
                    <a:pt x="481" y="1442"/>
                    <a:pt x="0" y="1442"/>
                  </a:cubicBezTo>
                  <a:cubicBezTo>
                    <a:pt x="0" y="961"/>
                    <a:pt x="0" y="481"/>
                    <a:pt x="0" y="0"/>
                  </a:cubicBezTo>
                  <a:cubicBezTo>
                    <a:pt x="36" y="0"/>
                    <a:pt x="72" y="0"/>
                    <a:pt x="108" y="0"/>
                  </a:cubicBezTo>
                  <a:cubicBezTo>
                    <a:pt x="108" y="232"/>
                    <a:pt x="108" y="465"/>
                    <a:pt x="108" y="697"/>
                  </a:cubicBezTo>
                  <a:cubicBezTo>
                    <a:pt x="138" y="666"/>
                    <a:pt x="169" y="634"/>
                    <a:pt x="200" y="603"/>
                  </a:cubicBezTo>
                  <a:lnTo>
                    <a:pt x="200" y="603"/>
                  </a:lnTo>
                  <a:cubicBezTo>
                    <a:pt x="194" y="586"/>
                    <a:pt x="191" y="570"/>
                    <a:pt x="191" y="552"/>
                  </a:cubicBezTo>
                  <a:lnTo>
                    <a:pt x="191" y="552"/>
                  </a:lnTo>
                  <a:cubicBezTo>
                    <a:pt x="191" y="551"/>
                    <a:pt x="191" y="550"/>
                    <a:pt x="191" y="549"/>
                  </a:cubicBezTo>
                  <a:cubicBezTo>
                    <a:pt x="191" y="520"/>
                    <a:pt x="197" y="496"/>
                    <a:pt x="212" y="472"/>
                  </a:cubicBezTo>
                  <a:cubicBezTo>
                    <a:pt x="226" y="447"/>
                    <a:pt x="243" y="429"/>
                    <a:pt x="268" y="415"/>
                  </a:cubicBezTo>
                  <a:cubicBezTo>
                    <a:pt x="293" y="400"/>
                    <a:pt x="316" y="395"/>
                    <a:pt x="345" y="395"/>
                  </a:cubicBezTo>
                  <a:cubicBezTo>
                    <a:pt x="373" y="395"/>
                    <a:pt x="397" y="400"/>
                    <a:pt x="422" y="415"/>
                  </a:cubicBezTo>
                  <a:cubicBezTo>
                    <a:pt x="446" y="429"/>
                    <a:pt x="465" y="447"/>
                    <a:pt x="479" y="472"/>
                  </a:cubicBezTo>
                  <a:cubicBezTo>
                    <a:pt x="493" y="496"/>
                    <a:pt x="499" y="520"/>
                    <a:pt x="499" y="549"/>
                  </a:cubicBezTo>
                  <a:cubicBezTo>
                    <a:pt x="499" y="558"/>
                    <a:pt x="499" y="566"/>
                    <a:pt x="497" y="574"/>
                  </a:cubicBezTo>
                  <a:cubicBezTo>
                    <a:pt x="597" y="641"/>
                    <a:pt x="697" y="707"/>
                    <a:pt x="796" y="774"/>
                  </a:cubicBezTo>
                  <a:lnTo>
                    <a:pt x="796" y="774"/>
                  </a:lnTo>
                  <a:cubicBezTo>
                    <a:pt x="802" y="769"/>
                    <a:pt x="808" y="765"/>
                    <a:pt x="815" y="761"/>
                  </a:cubicBezTo>
                  <a:cubicBezTo>
                    <a:pt x="840" y="747"/>
                    <a:pt x="865" y="740"/>
                    <a:pt x="894" y="740"/>
                  </a:cubicBezTo>
                  <a:cubicBezTo>
                    <a:pt x="923" y="740"/>
                    <a:pt x="948" y="747"/>
                    <a:pt x="973" y="761"/>
                  </a:cubicBezTo>
                  <a:cubicBezTo>
                    <a:pt x="974" y="762"/>
                    <a:pt x="974" y="762"/>
                    <a:pt x="975" y="763"/>
                  </a:cubicBezTo>
                  <a:cubicBezTo>
                    <a:pt x="1066" y="677"/>
                    <a:pt x="1157" y="591"/>
                    <a:pt x="1247" y="505"/>
                  </a:cubicBezTo>
                  <a:cubicBezTo>
                    <a:pt x="1194" y="451"/>
                    <a:pt x="1141" y="397"/>
                    <a:pt x="1087" y="344"/>
                  </a:cubicBezTo>
                  <a:cubicBezTo>
                    <a:pt x="1220" y="344"/>
                    <a:pt x="1353" y="344"/>
                    <a:pt x="1485" y="344"/>
                  </a:cubicBezTo>
                  <a:cubicBezTo>
                    <a:pt x="1485" y="476"/>
                    <a:pt x="1485" y="609"/>
                    <a:pt x="1485" y="741"/>
                  </a:cubicBezTo>
                  <a:cubicBezTo>
                    <a:pt x="1432" y="689"/>
                    <a:pt x="1379" y="636"/>
                    <a:pt x="1326" y="58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1979D4-D1E2-4D21-8BC2-655376E9C3FE}"/>
              </a:ext>
            </a:extLst>
          </p:cNvPr>
          <p:cNvGrpSpPr/>
          <p:nvPr/>
        </p:nvGrpSpPr>
        <p:grpSpPr>
          <a:xfrm>
            <a:off x="501272" y="4707004"/>
            <a:ext cx="956188" cy="973342"/>
            <a:chOff x="501272" y="4707004"/>
            <a:chExt cx="956188" cy="97334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16AD64E-1E64-4C48-BAD7-66146F5AD068}"/>
                </a:ext>
              </a:extLst>
            </p:cNvPr>
            <p:cNvSpPr/>
            <p:nvPr/>
          </p:nvSpPr>
          <p:spPr>
            <a:xfrm>
              <a:off x="501272" y="4707004"/>
              <a:ext cx="956188" cy="97334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1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4" name="Graphic 62">
              <a:extLst>
                <a:ext uri="{FF2B5EF4-FFF2-40B4-BE49-F238E27FC236}">
                  <a16:creationId xmlns:a16="http://schemas.microsoft.com/office/drawing/2014/main" id="{22E8386F-6EFA-40E7-9170-1E023E24AA36}"/>
                </a:ext>
              </a:extLst>
            </p:cNvPr>
            <p:cNvSpPr/>
            <p:nvPr/>
          </p:nvSpPr>
          <p:spPr>
            <a:xfrm>
              <a:off x="718576" y="4932885"/>
              <a:ext cx="521580" cy="521580"/>
            </a:xfrm>
            <a:custGeom>
              <a:avLst/>
              <a:gdLst>
                <a:gd name="connsiteX0" fmla="*/ 788920 w 809625"/>
                <a:gd name="connsiteY0" fmla="*/ 476293 h 809625"/>
                <a:gd name="connsiteX1" fmla="*/ 654208 w 809625"/>
                <a:gd name="connsiteY1" fmla="*/ 476293 h 809625"/>
                <a:gd name="connsiteX2" fmla="*/ 644226 w 809625"/>
                <a:gd name="connsiteY2" fmla="*/ 488209 h 809625"/>
                <a:gd name="connsiteX3" fmla="*/ 514848 w 809625"/>
                <a:gd name="connsiteY3" fmla="*/ 422286 h 809625"/>
                <a:gd name="connsiteX4" fmla="*/ 501141 w 809625"/>
                <a:gd name="connsiteY4" fmla="*/ 335875 h 809625"/>
                <a:gd name="connsiteX5" fmla="*/ 603849 w 809625"/>
                <a:gd name="connsiteY5" fmla="*/ 233167 h 809625"/>
                <a:gd name="connsiteX6" fmla="*/ 727617 w 809625"/>
                <a:gd name="connsiteY6" fmla="*/ 223909 h 809625"/>
                <a:gd name="connsiteX7" fmla="*/ 727617 w 809625"/>
                <a:gd name="connsiteY7" fmla="*/ 89197 h 809625"/>
                <a:gd name="connsiteX8" fmla="*/ 592905 w 809625"/>
                <a:gd name="connsiteY8" fmla="*/ 89197 h 809625"/>
                <a:gd name="connsiteX9" fmla="*/ 583637 w 809625"/>
                <a:gd name="connsiteY9" fmla="*/ 212965 h 809625"/>
                <a:gd name="connsiteX10" fmla="*/ 480939 w 809625"/>
                <a:gd name="connsiteY10" fmla="*/ 315682 h 809625"/>
                <a:gd name="connsiteX11" fmla="*/ 394528 w 809625"/>
                <a:gd name="connsiteY11" fmla="*/ 301976 h 809625"/>
                <a:gd name="connsiteX12" fmla="*/ 328605 w 809625"/>
                <a:gd name="connsiteY12" fmla="*/ 172588 h 809625"/>
                <a:gd name="connsiteX13" fmla="*/ 340521 w 809625"/>
                <a:gd name="connsiteY13" fmla="*/ 162606 h 809625"/>
                <a:gd name="connsiteX14" fmla="*/ 340540 w 809625"/>
                <a:gd name="connsiteY14" fmla="*/ 27903 h 809625"/>
                <a:gd name="connsiteX15" fmla="*/ 205819 w 809625"/>
                <a:gd name="connsiteY15" fmla="*/ 27903 h 809625"/>
                <a:gd name="connsiteX16" fmla="*/ 205819 w 809625"/>
                <a:gd name="connsiteY16" fmla="*/ 162616 h 809625"/>
                <a:gd name="connsiteX17" fmla="*/ 303164 w 809625"/>
                <a:gd name="connsiteY17" fmla="*/ 185590 h 809625"/>
                <a:gd name="connsiteX18" fmla="*/ 369087 w 809625"/>
                <a:gd name="connsiteY18" fmla="*/ 314987 h 809625"/>
                <a:gd name="connsiteX19" fmla="*/ 357190 w 809625"/>
                <a:gd name="connsiteY19" fmla="*/ 324960 h 809625"/>
                <a:gd name="connsiteX20" fmla="*/ 329301 w 809625"/>
                <a:gd name="connsiteY20" fmla="*/ 392921 h 809625"/>
                <a:gd name="connsiteX21" fmla="*/ 185978 w 809625"/>
                <a:gd name="connsiteY21" fmla="*/ 415628 h 809625"/>
                <a:gd name="connsiteX22" fmla="*/ 162604 w 809625"/>
                <a:gd name="connsiteY22" fmla="*/ 377119 h 809625"/>
                <a:gd name="connsiteX23" fmla="*/ 27901 w 809625"/>
                <a:gd name="connsiteY23" fmla="*/ 377119 h 809625"/>
                <a:gd name="connsiteX24" fmla="*/ 27892 w 809625"/>
                <a:gd name="connsiteY24" fmla="*/ 511802 h 809625"/>
                <a:gd name="connsiteX25" fmla="*/ 162604 w 809625"/>
                <a:gd name="connsiteY25" fmla="*/ 511802 h 809625"/>
                <a:gd name="connsiteX26" fmla="*/ 190483 w 809625"/>
                <a:gd name="connsiteY26" fmla="*/ 443822 h 809625"/>
                <a:gd name="connsiteX27" fmla="*/ 333806 w 809625"/>
                <a:gd name="connsiteY27" fmla="*/ 421115 h 809625"/>
                <a:gd name="connsiteX28" fmla="*/ 357190 w 809625"/>
                <a:gd name="connsiteY28" fmla="*/ 459634 h 809625"/>
                <a:gd name="connsiteX29" fmla="*/ 395680 w 809625"/>
                <a:gd name="connsiteY29" fmla="*/ 483008 h 809625"/>
                <a:gd name="connsiteX30" fmla="*/ 372982 w 809625"/>
                <a:gd name="connsiteY30" fmla="*/ 626340 h 809625"/>
                <a:gd name="connsiteX31" fmla="*/ 305021 w 809625"/>
                <a:gd name="connsiteY31" fmla="*/ 654210 h 809625"/>
                <a:gd name="connsiteX32" fmla="*/ 305021 w 809625"/>
                <a:gd name="connsiteY32" fmla="*/ 788922 h 809625"/>
                <a:gd name="connsiteX33" fmla="*/ 439724 w 809625"/>
                <a:gd name="connsiteY33" fmla="*/ 788922 h 809625"/>
                <a:gd name="connsiteX34" fmla="*/ 439734 w 809625"/>
                <a:gd name="connsiteY34" fmla="*/ 654220 h 809625"/>
                <a:gd name="connsiteX35" fmla="*/ 401205 w 809625"/>
                <a:gd name="connsiteY35" fmla="*/ 630846 h 809625"/>
                <a:gd name="connsiteX36" fmla="*/ 423903 w 809625"/>
                <a:gd name="connsiteY36" fmla="*/ 487532 h 809625"/>
                <a:gd name="connsiteX37" fmla="*/ 491892 w 809625"/>
                <a:gd name="connsiteY37" fmla="*/ 459662 h 809625"/>
                <a:gd name="connsiteX38" fmla="*/ 501875 w 809625"/>
                <a:gd name="connsiteY38" fmla="*/ 447756 h 809625"/>
                <a:gd name="connsiteX39" fmla="*/ 631243 w 809625"/>
                <a:gd name="connsiteY39" fmla="*/ 513678 h 809625"/>
                <a:gd name="connsiteX40" fmla="*/ 654227 w 809625"/>
                <a:gd name="connsiteY40" fmla="*/ 611015 h 809625"/>
                <a:gd name="connsiteX41" fmla="*/ 788930 w 809625"/>
                <a:gd name="connsiteY41" fmla="*/ 611015 h 809625"/>
                <a:gd name="connsiteX42" fmla="*/ 788920 w 809625"/>
                <a:gd name="connsiteY42" fmla="*/ 476293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9625" h="809625">
                  <a:moveTo>
                    <a:pt x="788920" y="476293"/>
                  </a:moveTo>
                  <a:cubicBezTo>
                    <a:pt x="751715" y="439098"/>
                    <a:pt x="691413" y="439098"/>
                    <a:pt x="654208" y="476293"/>
                  </a:cubicBezTo>
                  <a:cubicBezTo>
                    <a:pt x="650465" y="480027"/>
                    <a:pt x="647217" y="484046"/>
                    <a:pt x="644226" y="488209"/>
                  </a:cubicBezTo>
                  <a:lnTo>
                    <a:pt x="514848" y="422286"/>
                  </a:lnTo>
                  <a:cubicBezTo>
                    <a:pt x="524382" y="393502"/>
                    <a:pt x="519801" y="361164"/>
                    <a:pt x="501141" y="335875"/>
                  </a:cubicBezTo>
                  <a:lnTo>
                    <a:pt x="603849" y="233167"/>
                  </a:lnTo>
                  <a:cubicBezTo>
                    <a:pt x="641130" y="260675"/>
                    <a:pt x="693861" y="257666"/>
                    <a:pt x="727617" y="223909"/>
                  </a:cubicBezTo>
                  <a:cubicBezTo>
                    <a:pt x="764812" y="186714"/>
                    <a:pt x="764812" y="126411"/>
                    <a:pt x="727617" y="89197"/>
                  </a:cubicBezTo>
                  <a:cubicBezTo>
                    <a:pt x="690413" y="52002"/>
                    <a:pt x="630100" y="52002"/>
                    <a:pt x="592905" y="89197"/>
                  </a:cubicBezTo>
                  <a:cubicBezTo>
                    <a:pt x="559148" y="122953"/>
                    <a:pt x="556139" y="175674"/>
                    <a:pt x="583637" y="212965"/>
                  </a:cubicBezTo>
                  <a:lnTo>
                    <a:pt x="480939" y="315682"/>
                  </a:lnTo>
                  <a:cubicBezTo>
                    <a:pt x="455640" y="297023"/>
                    <a:pt x="423303" y="292441"/>
                    <a:pt x="394528" y="301976"/>
                  </a:cubicBezTo>
                  <a:lnTo>
                    <a:pt x="328605" y="172588"/>
                  </a:lnTo>
                  <a:cubicBezTo>
                    <a:pt x="332768" y="169607"/>
                    <a:pt x="336778" y="166349"/>
                    <a:pt x="340521" y="162606"/>
                  </a:cubicBezTo>
                  <a:cubicBezTo>
                    <a:pt x="377716" y="125411"/>
                    <a:pt x="377716" y="65099"/>
                    <a:pt x="340540" y="27903"/>
                  </a:cubicBezTo>
                  <a:cubicBezTo>
                    <a:pt x="303326" y="-9301"/>
                    <a:pt x="243023" y="-9301"/>
                    <a:pt x="205819" y="27903"/>
                  </a:cubicBezTo>
                  <a:cubicBezTo>
                    <a:pt x="168604" y="65108"/>
                    <a:pt x="168604" y="125411"/>
                    <a:pt x="205819" y="162616"/>
                  </a:cubicBezTo>
                  <a:cubicBezTo>
                    <a:pt x="232155" y="188952"/>
                    <a:pt x="270046" y="196553"/>
                    <a:pt x="303164" y="185590"/>
                  </a:cubicBezTo>
                  <a:lnTo>
                    <a:pt x="369087" y="314987"/>
                  </a:lnTo>
                  <a:cubicBezTo>
                    <a:pt x="364934" y="317968"/>
                    <a:pt x="360924" y="321226"/>
                    <a:pt x="357190" y="324960"/>
                  </a:cubicBezTo>
                  <a:cubicBezTo>
                    <a:pt x="338416" y="343714"/>
                    <a:pt x="329158" y="368346"/>
                    <a:pt x="329301" y="392921"/>
                  </a:cubicBezTo>
                  <a:lnTo>
                    <a:pt x="185978" y="415628"/>
                  </a:lnTo>
                  <a:cubicBezTo>
                    <a:pt x="181511" y="401550"/>
                    <a:pt x="173776" y="388282"/>
                    <a:pt x="162604" y="377119"/>
                  </a:cubicBezTo>
                  <a:cubicBezTo>
                    <a:pt x="125409" y="339914"/>
                    <a:pt x="65115" y="339923"/>
                    <a:pt x="27901" y="377119"/>
                  </a:cubicBezTo>
                  <a:cubicBezTo>
                    <a:pt x="-9294" y="414314"/>
                    <a:pt x="-9304" y="474607"/>
                    <a:pt x="27892" y="511802"/>
                  </a:cubicBezTo>
                  <a:cubicBezTo>
                    <a:pt x="65106" y="549007"/>
                    <a:pt x="125399" y="549007"/>
                    <a:pt x="162604" y="511802"/>
                  </a:cubicBezTo>
                  <a:cubicBezTo>
                    <a:pt x="181368" y="493038"/>
                    <a:pt x="190636" y="468406"/>
                    <a:pt x="190483" y="443822"/>
                  </a:cubicBezTo>
                  <a:lnTo>
                    <a:pt x="333806" y="421115"/>
                  </a:lnTo>
                  <a:cubicBezTo>
                    <a:pt x="338273" y="435202"/>
                    <a:pt x="346017" y="448470"/>
                    <a:pt x="357190" y="459634"/>
                  </a:cubicBezTo>
                  <a:cubicBezTo>
                    <a:pt x="368353" y="470797"/>
                    <a:pt x="381602" y="478541"/>
                    <a:pt x="395680" y="483008"/>
                  </a:cubicBezTo>
                  <a:lnTo>
                    <a:pt x="372982" y="626340"/>
                  </a:lnTo>
                  <a:cubicBezTo>
                    <a:pt x="348408" y="626178"/>
                    <a:pt x="323776" y="635456"/>
                    <a:pt x="305021" y="654210"/>
                  </a:cubicBezTo>
                  <a:cubicBezTo>
                    <a:pt x="267826" y="691405"/>
                    <a:pt x="267826" y="751708"/>
                    <a:pt x="305021" y="788922"/>
                  </a:cubicBezTo>
                  <a:cubicBezTo>
                    <a:pt x="342226" y="826118"/>
                    <a:pt x="402519" y="826118"/>
                    <a:pt x="439724" y="788922"/>
                  </a:cubicBezTo>
                  <a:cubicBezTo>
                    <a:pt x="476929" y="751727"/>
                    <a:pt x="476929" y="691425"/>
                    <a:pt x="439734" y="654220"/>
                  </a:cubicBezTo>
                  <a:cubicBezTo>
                    <a:pt x="428561" y="643057"/>
                    <a:pt x="415292" y="635303"/>
                    <a:pt x="401205" y="630846"/>
                  </a:cubicBezTo>
                  <a:lnTo>
                    <a:pt x="423903" y="487532"/>
                  </a:lnTo>
                  <a:cubicBezTo>
                    <a:pt x="448487" y="487694"/>
                    <a:pt x="473128" y="478417"/>
                    <a:pt x="491892" y="459662"/>
                  </a:cubicBezTo>
                  <a:cubicBezTo>
                    <a:pt x="495626" y="455928"/>
                    <a:pt x="498874" y="451909"/>
                    <a:pt x="501875" y="447756"/>
                  </a:cubicBezTo>
                  <a:lnTo>
                    <a:pt x="631243" y="513678"/>
                  </a:lnTo>
                  <a:cubicBezTo>
                    <a:pt x="620289" y="546778"/>
                    <a:pt x="627881" y="584678"/>
                    <a:pt x="654227" y="611015"/>
                  </a:cubicBezTo>
                  <a:cubicBezTo>
                    <a:pt x="691422" y="648219"/>
                    <a:pt x="751715" y="648210"/>
                    <a:pt x="788930" y="611015"/>
                  </a:cubicBezTo>
                  <a:cubicBezTo>
                    <a:pt x="826106" y="573800"/>
                    <a:pt x="826106" y="513498"/>
                    <a:pt x="788920" y="4762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4A9D200-6493-4CC3-B4AE-ACBC6796ADC3}"/>
              </a:ext>
            </a:extLst>
          </p:cNvPr>
          <p:cNvGrpSpPr/>
          <p:nvPr/>
        </p:nvGrpSpPr>
        <p:grpSpPr>
          <a:xfrm>
            <a:off x="6164580" y="1549504"/>
            <a:ext cx="5817159" cy="4424728"/>
            <a:chOff x="6164580" y="1549504"/>
            <a:chExt cx="5817159" cy="442472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7C1A46-73B9-4FD7-9947-ED47AC4FB26B}"/>
                </a:ext>
              </a:extLst>
            </p:cNvPr>
            <p:cNvSpPr/>
            <p:nvPr/>
          </p:nvSpPr>
          <p:spPr>
            <a:xfrm>
              <a:off x="10554775" y="2001012"/>
              <a:ext cx="703064" cy="3308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85E8C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17%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Velocity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EC9A45-DF21-4A57-837E-F2E96F9D7C4B}"/>
                </a:ext>
              </a:extLst>
            </p:cNvPr>
            <p:cNvSpPr/>
            <p:nvPr/>
          </p:nvSpPr>
          <p:spPr>
            <a:xfrm>
              <a:off x="11278675" y="3799332"/>
              <a:ext cx="703064" cy="3308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6C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18%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Model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67A901-D589-49D8-81DB-6ECE16048495}"/>
                </a:ext>
              </a:extLst>
            </p:cNvPr>
            <p:cNvSpPr/>
            <p:nvPr/>
          </p:nvSpPr>
          <p:spPr>
            <a:xfrm>
              <a:off x="10326175" y="5490972"/>
              <a:ext cx="703064" cy="3308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589CD4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14%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Pattern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E8359B8-D8AA-4C38-B514-69114A406591}"/>
                </a:ext>
              </a:extLst>
            </p:cNvPr>
            <p:cNvSpPr/>
            <p:nvPr/>
          </p:nvSpPr>
          <p:spPr>
            <a:xfrm>
              <a:off x="7498080" y="5643372"/>
              <a:ext cx="1290879" cy="3308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8EB6E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10%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8EB6E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Purchase Behavior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7F3E61-E9A1-4834-8425-160999BFD137}"/>
                </a:ext>
              </a:extLst>
            </p:cNvPr>
            <p:cNvSpPr/>
            <p:nvPr/>
          </p:nvSpPr>
          <p:spPr>
            <a:xfrm>
              <a:off x="6675120" y="4934712"/>
              <a:ext cx="1077519" cy="3308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4D6E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11%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Consortium Data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46429AC-F2B7-4460-AF4C-F1361B0B6FA4}"/>
                </a:ext>
              </a:extLst>
            </p:cNvPr>
            <p:cNvSpPr/>
            <p:nvPr/>
          </p:nvSpPr>
          <p:spPr>
            <a:xfrm>
              <a:off x="6164580" y="3707892"/>
              <a:ext cx="1077519" cy="3308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DB6026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10%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Device ID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14F5DD-C0C2-4416-B7B6-6B3EEDF8BE35}"/>
                </a:ext>
              </a:extLst>
            </p:cNvPr>
            <p:cNvSpPr/>
            <p:nvPr/>
          </p:nvSpPr>
          <p:spPr>
            <a:xfrm>
              <a:off x="6484620" y="2686812"/>
              <a:ext cx="1077519" cy="3308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5855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6%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A86C9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IP Geolocation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9C80E4F-D18E-4EF0-B493-B735921DCD9F}"/>
                </a:ext>
              </a:extLst>
            </p:cNvPr>
            <p:cNvSpPr/>
            <p:nvPr/>
          </p:nvSpPr>
          <p:spPr>
            <a:xfrm>
              <a:off x="6195060" y="2115312"/>
              <a:ext cx="1778559" cy="3231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CA98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5%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Address Verification Service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7A42762-351E-4539-A294-080B061EA001}"/>
                </a:ext>
              </a:extLst>
            </p:cNvPr>
            <p:cNvSpPr/>
            <p:nvPr/>
          </p:nvSpPr>
          <p:spPr>
            <a:xfrm>
              <a:off x="7437120" y="1665732"/>
              <a:ext cx="1077519" cy="3308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58595B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5%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Business Rules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3F70DE9-F723-4964-9EBF-2D117476FCA7}"/>
                </a:ext>
              </a:extLst>
            </p:cNvPr>
            <p:cNvSpPr/>
            <p:nvPr/>
          </p:nvSpPr>
          <p:spPr>
            <a:xfrm>
              <a:off x="9006840" y="1549504"/>
              <a:ext cx="1077519" cy="3308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93959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4%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Email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6" name="Slide Number Placeholder 1">
            <a:extLst>
              <a:ext uri="{FF2B5EF4-FFF2-40B4-BE49-F238E27FC236}">
                <a16:creationId xmlns:a16="http://schemas.microsoft.com/office/drawing/2014/main" id="{B4D06D75-4335-4ADE-9E70-9DEF64F46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A3DCE2-E36A-4DAF-8138-826A1A02854A}" type="slidenum"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7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75000"/>
                </a:srgbClr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7" name="Fußzeilenplatzhalter 1">
            <a:extLst>
              <a:ext uri="{FF2B5EF4-FFF2-40B4-BE49-F238E27FC236}">
                <a16:creationId xmlns:a16="http://schemas.microsoft.com/office/drawing/2014/main" id="{5E8ADAD8-01C8-46D7-A399-E09F347C5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alpha val="5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4536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1B5686-675B-6540-ADC0-6E280035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B2D30-21BC-E64F-9CC1-B6B613E5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3D8FFA-180B-5346-AD90-52051DC1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the Multi-Layered Approach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1045D93-AE54-4849-AFB4-0BBB5A73714F}"/>
              </a:ext>
            </a:extLst>
          </p:cNvPr>
          <p:cNvSpPr/>
          <p:nvPr/>
        </p:nvSpPr>
        <p:spPr>
          <a:xfrm>
            <a:off x="7025722" y="1427348"/>
            <a:ext cx="327541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 defTabSz="685800">
              <a:spcBef>
                <a:spcPts val="300"/>
              </a:spcBef>
              <a:defRPr/>
            </a:pPr>
            <a:r>
              <a:rPr lang="en-US" sz="1200" b="1" dirty="0">
                <a:solidFill>
                  <a:srgbClr val="FFFFFF"/>
                </a:solidFill>
                <a:latin typeface="Arial" panose="020B0604020202020204"/>
              </a:rPr>
              <a:t>Machine Learning</a:t>
            </a:r>
            <a:br>
              <a:rPr lang="en-US" sz="1000" dirty="0">
                <a:solidFill>
                  <a:srgbClr val="FFFFFF"/>
                </a:solidFill>
                <a:latin typeface="Arial" panose="020B0604020202020204"/>
              </a:rPr>
            </a:br>
            <a:r>
              <a:rPr lang="en-US" sz="900" dirty="0">
                <a:solidFill>
                  <a:srgbClr val="FFFFFF"/>
                </a:solidFill>
                <a:latin typeface="Arial" panose="020B0604020202020204"/>
              </a:rPr>
              <a:t>Pattern recognition</a:t>
            </a:r>
            <a:br>
              <a:rPr lang="en-US" sz="900" dirty="0">
                <a:solidFill>
                  <a:srgbClr val="FFFFFF"/>
                </a:solidFill>
                <a:latin typeface="Arial" panose="020B0604020202020204"/>
              </a:rPr>
            </a:br>
            <a:r>
              <a:rPr lang="en-US" sz="900" dirty="0">
                <a:solidFill>
                  <a:srgbClr val="FFFFFF"/>
                </a:solidFill>
                <a:latin typeface="Arial" panose="020B0604020202020204"/>
              </a:rPr>
              <a:t>Client specific and sector models</a:t>
            </a:r>
            <a:endParaRPr lang="en-US" sz="825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9A48B64-63B1-464D-881D-DC6356405480}"/>
              </a:ext>
            </a:extLst>
          </p:cNvPr>
          <p:cNvSpPr/>
          <p:nvPr/>
        </p:nvSpPr>
        <p:spPr>
          <a:xfrm>
            <a:off x="6600834" y="2283482"/>
            <a:ext cx="384441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 defTabSz="685800">
              <a:spcBef>
                <a:spcPts val="300"/>
              </a:spcBef>
              <a:defRPr/>
            </a:pPr>
            <a:r>
              <a:rPr lang="en-US" sz="1200" b="1" dirty="0">
                <a:solidFill>
                  <a:srgbClr val="FFFFFF"/>
                </a:solidFill>
                <a:latin typeface="Arial" panose="020B0604020202020204"/>
              </a:rPr>
              <a:t>Consortium Data</a:t>
            </a:r>
            <a:br>
              <a:rPr lang="en-US" sz="900" dirty="0">
                <a:solidFill>
                  <a:srgbClr val="FFFFFF"/>
                </a:solidFill>
                <a:latin typeface="Arial" panose="020B0604020202020204"/>
              </a:rPr>
            </a:br>
            <a:r>
              <a:rPr lang="en-US" sz="900" dirty="0">
                <a:solidFill>
                  <a:srgbClr val="FFFFFF"/>
                </a:solidFill>
                <a:latin typeface="Arial" panose="020B0604020202020204"/>
              </a:rPr>
              <a:t>Shred global fraud intelligence for rapid response </a:t>
            </a:r>
            <a:br>
              <a:rPr lang="en-US" sz="900" dirty="0">
                <a:solidFill>
                  <a:srgbClr val="FFFFFF"/>
                </a:solidFill>
                <a:latin typeface="Arial" panose="020B0604020202020204"/>
              </a:rPr>
            </a:br>
            <a:r>
              <a:rPr lang="en-US" sz="900" dirty="0">
                <a:solidFill>
                  <a:srgbClr val="FFFFFF"/>
                </a:solidFill>
                <a:latin typeface="Arial" panose="020B0604020202020204"/>
              </a:rPr>
              <a:t>to related fraud trends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62DADF-4612-471E-B6CC-3B3818172AD5}"/>
              </a:ext>
            </a:extLst>
          </p:cNvPr>
          <p:cNvSpPr/>
          <p:nvPr/>
        </p:nvSpPr>
        <p:spPr>
          <a:xfrm>
            <a:off x="571499" y="1590949"/>
            <a:ext cx="11049001" cy="6925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Deny where &gt; 3 Cards per email in 24 hours and IP country &lt;&gt; card country and machine learning score </a:t>
            </a:r>
            <a:br>
              <a:rPr lang="en-US" sz="1600" b="1" dirty="0"/>
            </a:br>
            <a:r>
              <a:rPr lang="en-US" sz="1600" b="1" dirty="0"/>
              <a:t>&gt; 750 and card history &lt; 3 days and email (ACI ReD Shield) &lt; 10 days and device = mobile and origin = LONDON and booking class = G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9F5CE968-3323-47E2-B7CB-13C12E869BB1}"/>
              </a:ext>
            </a:extLst>
          </p:cNvPr>
          <p:cNvSpPr txBox="1">
            <a:spLocks/>
          </p:cNvSpPr>
          <p:nvPr/>
        </p:nvSpPr>
        <p:spPr>
          <a:xfrm>
            <a:off x="576072" y="2374657"/>
            <a:ext cx="11044428" cy="54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80000" indent="-18000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Char char="•"/>
              <a:defRPr sz="18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359991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b="0" i="0" u="none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539987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719982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899978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spcBef>
                <a:spcPts val="1000"/>
              </a:spcBef>
              <a:buNone/>
            </a:pPr>
            <a:r>
              <a:rPr lang="en-US" sz="1800" b="1" dirty="0">
                <a:solidFill>
                  <a:schemeClr val="accent1"/>
                </a:solidFill>
              </a:rPr>
              <a:t>Efficiency and effectiveness managed through: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41F88E-A441-4B1D-A91D-AC2606124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073" y="2963452"/>
            <a:ext cx="2131060" cy="147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chemeClr val="accent3"/>
                </a:solidFill>
              </a:rPr>
              <a:t>Rule Manager delivers immediate changes </a:t>
            </a:r>
            <a:r>
              <a:rPr lang="en-US" altLang="en-US" sz="1400" b="1" dirty="0">
                <a:solidFill>
                  <a:schemeClr val="accent1"/>
                </a:solidFill>
              </a:rPr>
              <a:t>[flexibility]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A824D1-B8FB-4B16-993A-13F2FB189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4415" y="2963452"/>
            <a:ext cx="2131060" cy="147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chemeClr val="accent3"/>
                </a:solidFill>
              </a:rPr>
              <a:t>Consortium data</a:t>
            </a:r>
            <a:br>
              <a:rPr lang="en-US" altLang="en-US" sz="1400" dirty="0">
                <a:solidFill>
                  <a:schemeClr val="accent3"/>
                </a:solidFill>
              </a:rPr>
            </a:br>
            <a:r>
              <a:rPr lang="en-US" altLang="en-US" sz="1400" dirty="0">
                <a:solidFill>
                  <a:schemeClr val="accent3"/>
                </a:solidFill>
              </a:rPr>
              <a:t>tracks rule against emerging fraud</a:t>
            </a:r>
            <a:br>
              <a:rPr lang="en-US" altLang="en-US" sz="1400" dirty="0">
                <a:solidFill>
                  <a:schemeClr val="accent3"/>
                </a:solidFill>
              </a:rPr>
            </a:br>
            <a:r>
              <a:rPr lang="en-US" altLang="en-US" sz="1400" b="1" dirty="0">
                <a:solidFill>
                  <a:schemeClr val="accent1"/>
                </a:solidFill>
              </a:rPr>
              <a:t>[false positives]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DFE23-8928-4801-846D-0976C171E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757" y="2963452"/>
            <a:ext cx="2131060" cy="147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chemeClr val="accent3"/>
                </a:solidFill>
              </a:rPr>
              <a:t>ACI ReD</a:t>
            </a:r>
            <a:r>
              <a:rPr lang="en-US" altLang="en-US" sz="1400" i="1" dirty="0">
                <a:solidFill>
                  <a:schemeClr val="accent3"/>
                </a:solidFill>
              </a:rPr>
              <a:t>i</a:t>
            </a:r>
            <a:r>
              <a:rPr lang="en-US" altLang="en-US" sz="1400" dirty="0">
                <a:solidFill>
                  <a:schemeClr val="accent3"/>
                </a:solidFill>
              </a:rPr>
              <a:t> dashboards rule performance 24/7 </a:t>
            </a:r>
            <a:r>
              <a:rPr lang="en-US" altLang="en-US" sz="1400" b="1" dirty="0">
                <a:solidFill>
                  <a:schemeClr val="accent1"/>
                </a:solidFill>
              </a:rPr>
              <a:t>[control]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834908-688C-4621-9AC5-36C6BCF24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1099" y="2963452"/>
            <a:ext cx="2131060" cy="147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chemeClr val="accent3"/>
                </a:solidFill>
              </a:rPr>
              <a:t>Silent option allows for testing and offline monitoring </a:t>
            </a:r>
            <a:r>
              <a:rPr lang="en-US" altLang="en-US" sz="1400" b="1" dirty="0">
                <a:solidFill>
                  <a:schemeClr val="accent1"/>
                </a:solidFill>
              </a:rPr>
              <a:t>[optimizing</a:t>
            </a:r>
            <a:br>
              <a:rPr lang="en-US" altLang="en-US" sz="1400" b="1" dirty="0">
                <a:solidFill>
                  <a:schemeClr val="accent1"/>
                </a:solidFill>
              </a:rPr>
            </a:br>
            <a:r>
              <a:rPr lang="en-US" altLang="en-US" sz="1400" b="1" dirty="0">
                <a:solidFill>
                  <a:schemeClr val="accent1"/>
                </a:solidFill>
              </a:rPr>
              <a:t>approval rates]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879029-A2B7-4A05-9FC6-BB033D0BB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9441" y="2963452"/>
            <a:ext cx="2131060" cy="147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chemeClr val="accent3"/>
                </a:solidFill>
              </a:rPr>
              <a:t>Risk team able to support platform performance </a:t>
            </a:r>
            <a:r>
              <a:rPr lang="en-US" altLang="en-US" sz="1400" b="1" dirty="0">
                <a:solidFill>
                  <a:schemeClr val="accent1"/>
                </a:solidFill>
              </a:rPr>
              <a:t>[support]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7597BF-BECE-439F-89B2-E78847BD0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073" y="4582702"/>
            <a:ext cx="2131060" cy="147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chemeClr val="accent3"/>
                </a:solidFill>
              </a:rPr>
              <a:t>RFX will alert on</a:t>
            </a:r>
            <a:br>
              <a:rPr lang="en-US" altLang="en-US" sz="1400" dirty="0">
                <a:solidFill>
                  <a:schemeClr val="accent3"/>
                </a:solidFill>
              </a:rPr>
            </a:br>
            <a:r>
              <a:rPr lang="en-US" altLang="en-US" sz="1400" dirty="0">
                <a:solidFill>
                  <a:schemeClr val="accent3"/>
                </a:solidFill>
              </a:rPr>
              <a:t>fraud that was subsequently approved </a:t>
            </a:r>
            <a:r>
              <a:rPr lang="en-US" altLang="en-US" sz="1400" b="1" dirty="0">
                <a:solidFill>
                  <a:schemeClr val="accent1"/>
                </a:solidFill>
              </a:rPr>
              <a:t>[reduce exposure]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34D922-FB2F-48E1-8374-C108A6F28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4415" y="4582702"/>
            <a:ext cx="2131060" cy="147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chemeClr val="accent3"/>
                </a:solidFill>
              </a:rPr>
              <a:t>Machine learning will adapt to new trends </a:t>
            </a:r>
            <a:r>
              <a:rPr lang="en-US" altLang="en-US" sz="1400" b="1" dirty="0">
                <a:solidFill>
                  <a:schemeClr val="accent1"/>
                </a:solidFill>
              </a:rPr>
              <a:t>[artificial intelligence]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A6AFA2-0BCE-4641-B751-31622DB12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757" y="4582702"/>
            <a:ext cx="2131060" cy="147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chemeClr val="accent3"/>
                </a:solidFill>
              </a:rPr>
              <a:t>Data mapping and profiling will highlight key data areas of risk </a:t>
            </a:r>
            <a:r>
              <a:rPr lang="en-US" altLang="en-US" sz="1400" b="1" dirty="0">
                <a:solidFill>
                  <a:schemeClr val="accent1"/>
                </a:solidFill>
              </a:rPr>
              <a:t>([data/consumer intelligence]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622035-6810-4DFF-8F27-CF96FBE20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1099" y="4582702"/>
            <a:ext cx="2131060" cy="147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chemeClr val="accent3"/>
                </a:solidFill>
              </a:rPr>
              <a:t>CSI will enable visibility of linked analysis and blacklisting </a:t>
            </a:r>
            <a:r>
              <a:rPr lang="en-US" altLang="en-US" sz="1400" b="1" dirty="0">
                <a:solidFill>
                  <a:schemeClr val="accent1"/>
                </a:solidFill>
              </a:rPr>
              <a:t>[scope of fraud/immediacy]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9A4193-9606-4F20-9DFD-C198802DC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9441" y="4582702"/>
            <a:ext cx="2131060" cy="147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chemeClr val="accent3"/>
                </a:solidFill>
              </a:rPr>
              <a:t>Device fingerprint</a:t>
            </a:r>
            <a:br>
              <a:rPr lang="en-US" altLang="en-US" sz="1400" dirty="0">
                <a:solidFill>
                  <a:schemeClr val="accent3"/>
                </a:solidFill>
              </a:rPr>
            </a:br>
            <a:r>
              <a:rPr lang="en-US" altLang="en-US" sz="1400" dirty="0">
                <a:solidFill>
                  <a:schemeClr val="accent3"/>
                </a:solidFill>
              </a:rPr>
              <a:t>will help define transaction source </a:t>
            </a:r>
            <a:r>
              <a:rPr lang="en-US" altLang="en-US" sz="1400" b="1" dirty="0">
                <a:solidFill>
                  <a:schemeClr val="accent1"/>
                </a:solidFill>
              </a:rPr>
              <a:t>[data]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7217829-3B43-497C-884A-099AEF8402C2}"/>
              </a:ext>
            </a:extLst>
          </p:cNvPr>
          <p:cNvCxnSpPr>
            <a:cxnSpLocks/>
          </p:cNvCxnSpPr>
          <p:nvPr/>
        </p:nvCxnSpPr>
        <p:spPr>
          <a:xfrm>
            <a:off x="2755774" y="2963452"/>
            <a:ext cx="0" cy="3094447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8719787-7C4E-443E-B04B-6078769D64B3}"/>
              </a:ext>
            </a:extLst>
          </p:cNvPr>
          <p:cNvCxnSpPr>
            <a:cxnSpLocks/>
          </p:cNvCxnSpPr>
          <p:nvPr/>
        </p:nvCxnSpPr>
        <p:spPr>
          <a:xfrm>
            <a:off x="576073" y="4488451"/>
            <a:ext cx="11044428" cy="0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A62E14D-AFA8-4D76-BE30-5FA1E489D06E}"/>
              </a:ext>
            </a:extLst>
          </p:cNvPr>
          <p:cNvCxnSpPr>
            <a:cxnSpLocks/>
          </p:cNvCxnSpPr>
          <p:nvPr/>
        </p:nvCxnSpPr>
        <p:spPr>
          <a:xfrm>
            <a:off x="4984116" y="2963452"/>
            <a:ext cx="0" cy="3094447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1AF5FB5-2693-4A4F-B908-E584B4CABD7C}"/>
              </a:ext>
            </a:extLst>
          </p:cNvPr>
          <p:cNvCxnSpPr>
            <a:cxnSpLocks/>
          </p:cNvCxnSpPr>
          <p:nvPr/>
        </p:nvCxnSpPr>
        <p:spPr>
          <a:xfrm>
            <a:off x="7212458" y="2963452"/>
            <a:ext cx="0" cy="3094447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358D3C-B73A-4DD6-9F61-0F3D9B77E335}"/>
              </a:ext>
            </a:extLst>
          </p:cNvPr>
          <p:cNvCxnSpPr>
            <a:cxnSpLocks/>
          </p:cNvCxnSpPr>
          <p:nvPr/>
        </p:nvCxnSpPr>
        <p:spPr>
          <a:xfrm>
            <a:off x="9440800" y="2963452"/>
            <a:ext cx="0" cy="3094447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08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BE8F6C-0462-438A-92EC-9C1B6AC3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Machine Learning at ACI</a:t>
            </a:r>
          </a:p>
        </p:txBody>
      </p:sp>
    </p:spTree>
    <p:extLst>
      <p:ext uri="{BB962C8B-B14F-4D97-AF65-F5344CB8AC3E}">
        <p14:creationId xmlns:p14="http://schemas.microsoft.com/office/powerpoint/2010/main" val="325522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5E39E4-6E9A-4573-9CA2-B31228A8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t>38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6812CC-1B26-46D2-9800-D980D0EC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D4E198-6156-4A91-91ED-38F2BE2A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69290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5E39E4-6E9A-4573-9CA2-B31228A8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t>39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6812CC-1B26-46D2-9800-D980D0EC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D4E198-6156-4A91-91ED-38F2BE2A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62907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610C18-94BD-7C4E-A0CE-A0FCE8553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Emirates Requirements from RFI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DEB9FA-D8B4-47E4-9C70-5DB948078C73}"/>
              </a:ext>
            </a:extLst>
          </p:cNvPr>
          <p:cNvSpPr txBox="1"/>
          <p:nvPr/>
        </p:nvSpPr>
        <p:spPr>
          <a:xfrm>
            <a:off x="777797" y="1773044"/>
            <a:ext cx="106364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Future proof fraud platform for next 5 years</a:t>
            </a:r>
          </a:p>
          <a:p>
            <a:endParaRPr lang="en-GB" dirty="0"/>
          </a:p>
          <a:p>
            <a:r>
              <a:rPr lang="en-GB" dirty="0"/>
              <a:t>Machine Learning technology as a key source of fraud detection</a:t>
            </a:r>
          </a:p>
          <a:p>
            <a:endParaRPr lang="en-GB" dirty="0"/>
          </a:p>
          <a:p>
            <a:r>
              <a:rPr lang="en-GB" dirty="0"/>
              <a:t>Experience &amp; Expertise in Airline Industry</a:t>
            </a:r>
          </a:p>
          <a:p>
            <a:endParaRPr lang="en-GB" dirty="0"/>
          </a:p>
          <a:p>
            <a:r>
              <a:rPr lang="en-GB" dirty="0"/>
              <a:t>NFRs</a:t>
            </a:r>
          </a:p>
          <a:p>
            <a:endParaRPr lang="en-GB" dirty="0"/>
          </a:p>
          <a:p>
            <a:r>
              <a:rPr lang="en-GB" dirty="0"/>
              <a:t>Partnership approach and strong support structure</a:t>
            </a:r>
          </a:p>
        </p:txBody>
      </p:sp>
    </p:spTree>
    <p:extLst>
      <p:ext uri="{BB962C8B-B14F-4D97-AF65-F5344CB8AC3E}">
        <p14:creationId xmlns:p14="http://schemas.microsoft.com/office/powerpoint/2010/main" val="3508329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5E39E4-6E9A-4573-9CA2-B31228A8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t>40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6812CC-1B26-46D2-9800-D980D0EC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D4E198-6156-4A91-91ED-38F2BE2A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405100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5E39E4-6E9A-4573-9CA2-B31228A8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t>41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6812CC-1B26-46D2-9800-D980D0EC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D4E198-6156-4A91-91ED-38F2BE2A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196447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5E39E4-6E9A-4573-9CA2-B31228A8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t>42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6812CC-1B26-46D2-9800-D980D0EC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D4E198-6156-4A91-91ED-38F2BE2A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89304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5E39E4-6E9A-4573-9CA2-B31228A8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t>43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6812CC-1B26-46D2-9800-D980D0EC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D4E198-6156-4A91-91ED-38F2BE2A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299423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BE8F6C-0462-438A-92EC-9C1B6AC3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Transaction Flows, Architecture &amp; Innovation</a:t>
            </a:r>
          </a:p>
        </p:txBody>
      </p:sp>
    </p:spTree>
    <p:extLst>
      <p:ext uri="{BB962C8B-B14F-4D97-AF65-F5344CB8AC3E}">
        <p14:creationId xmlns:p14="http://schemas.microsoft.com/office/powerpoint/2010/main" val="188305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0000"/>
            <a:ext cx="10515600" cy="540000"/>
          </a:xfrm>
        </p:spPr>
        <p:txBody>
          <a:bodyPr>
            <a:normAutofit/>
          </a:bodyPr>
          <a:lstStyle/>
          <a:p>
            <a:r>
              <a:rPr lang="en-US" dirty="0"/>
              <a:t>Platform workflow</a:t>
            </a:r>
          </a:p>
        </p:txBody>
      </p:sp>
      <p:sp>
        <p:nvSpPr>
          <p:cNvPr id="37" name="Fußzeilenplatzhalter 1">
            <a:extLst>
              <a:ext uri="{FF2B5EF4-FFF2-40B4-BE49-F238E27FC236}">
                <a16:creationId xmlns:a16="http://schemas.microsoft.com/office/drawing/2014/main" id="{5E8ADAD8-01C8-46D7-A399-E09F347C5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alpha val="5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Confidential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84367-C420-4381-B356-19138D127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893" y="739037"/>
            <a:ext cx="8072700" cy="563182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E3F4659-1D72-4DC6-B85A-55506B7EE72E}"/>
              </a:ext>
            </a:extLst>
          </p:cNvPr>
          <p:cNvSpPr/>
          <p:nvPr/>
        </p:nvSpPr>
        <p:spPr>
          <a:xfrm>
            <a:off x="301082" y="3713357"/>
            <a:ext cx="6021658" cy="239119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AF75DD-2625-4450-948D-1703A818A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30" y="4181710"/>
            <a:ext cx="5640544" cy="18299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56E3D3-475D-4414-A1FB-6AF26CD0196D}"/>
              </a:ext>
            </a:extLst>
          </p:cNvPr>
          <p:cNvSpPr txBox="1"/>
          <p:nvPr/>
        </p:nvSpPr>
        <p:spPr>
          <a:xfrm>
            <a:off x="1750741" y="3824868"/>
            <a:ext cx="331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ACI RED SHIELD MODULES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5CD6AA-9B16-4108-B8FA-3622F6BE9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073" y="2096429"/>
            <a:ext cx="1954176" cy="140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5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0000"/>
            <a:ext cx="10515600" cy="540000"/>
          </a:xfrm>
        </p:spPr>
        <p:txBody>
          <a:bodyPr>
            <a:normAutofit/>
          </a:bodyPr>
          <a:lstStyle/>
          <a:p>
            <a:r>
              <a:rPr lang="en-US" dirty="0"/>
              <a:t>Customer Service Interface – manual review portal</a:t>
            </a:r>
          </a:p>
        </p:txBody>
      </p:sp>
      <p:sp>
        <p:nvSpPr>
          <p:cNvPr id="37" name="Fußzeilenplatzhalter 1">
            <a:extLst>
              <a:ext uri="{FF2B5EF4-FFF2-40B4-BE49-F238E27FC236}">
                <a16:creationId xmlns:a16="http://schemas.microsoft.com/office/drawing/2014/main" id="{5E8ADAD8-01C8-46D7-A399-E09F347C5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alpha val="5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Confidential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A34FF2-B85B-4C9D-BC11-E3DD5F5E1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223" y="1371602"/>
            <a:ext cx="9748423" cy="487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0000"/>
            <a:ext cx="10515600" cy="540000"/>
          </a:xfrm>
        </p:spPr>
        <p:txBody>
          <a:bodyPr>
            <a:normAutofit/>
          </a:bodyPr>
          <a:lstStyle/>
          <a:p>
            <a:r>
              <a:rPr lang="en-US" dirty="0"/>
              <a:t>Business Intelligence at the heart of the platform</a:t>
            </a:r>
          </a:p>
        </p:txBody>
      </p:sp>
      <p:sp>
        <p:nvSpPr>
          <p:cNvPr id="37" name="Fußzeilenplatzhalter 1">
            <a:extLst>
              <a:ext uri="{FF2B5EF4-FFF2-40B4-BE49-F238E27FC236}">
                <a16:creationId xmlns:a16="http://schemas.microsoft.com/office/drawing/2014/main" id="{5E8ADAD8-01C8-46D7-A399-E09F347C5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alpha val="5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Confidential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C60544-F1B3-4595-96FF-1A560EBE2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92" y="1583139"/>
            <a:ext cx="4590686" cy="42492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BE6996-4E63-4AF0-A779-81326D9A3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679" y="1571988"/>
            <a:ext cx="5340559" cy="42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3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8206A2-BFB3-4C34-BA60-D8A78E7C5588}"/>
              </a:ext>
            </a:extLst>
          </p:cNvPr>
          <p:cNvSpPr/>
          <p:nvPr/>
        </p:nvSpPr>
        <p:spPr>
          <a:xfrm>
            <a:off x="8718936" y="1645817"/>
            <a:ext cx="296252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1600" b="1" dirty="0">
                <a:solidFill>
                  <a:schemeClr val="accent3"/>
                </a:solidFill>
                <a:latin typeface="+mj-lt"/>
              </a:rPr>
              <a:t>Modern architecture</a:t>
            </a:r>
            <a:endParaRPr lang="en-US" sz="1400" dirty="0">
              <a:solidFill>
                <a:schemeClr val="accent3"/>
              </a:solidFill>
              <a:latin typeface="+mj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D1250-F32D-48DB-B932-73E25FA64ED4}"/>
              </a:ext>
            </a:extLst>
          </p:cNvPr>
          <p:cNvCxnSpPr>
            <a:cxnSpLocks/>
          </p:cNvCxnSpPr>
          <p:nvPr/>
        </p:nvCxnSpPr>
        <p:spPr>
          <a:xfrm>
            <a:off x="7824798" y="2106725"/>
            <a:ext cx="3910002" cy="0"/>
          </a:xfrm>
          <a:prstGeom prst="lin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F63295-DE1F-476F-BBB7-8E41927577BB}"/>
              </a:ext>
            </a:extLst>
          </p:cNvPr>
          <p:cNvGrpSpPr/>
          <p:nvPr/>
        </p:nvGrpSpPr>
        <p:grpSpPr>
          <a:xfrm>
            <a:off x="838200" y="1407278"/>
            <a:ext cx="6203157" cy="4752024"/>
            <a:chOff x="838200" y="1408269"/>
            <a:chExt cx="6203157" cy="47520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487CA5-CC5A-443A-9AE9-07C620F86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8200" y="1431130"/>
              <a:ext cx="6203157" cy="472916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46576F-B26A-4105-A613-693EDDB2C0C5}"/>
                </a:ext>
              </a:extLst>
            </p:cNvPr>
            <p:cNvSpPr/>
            <p:nvPr/>
          </p:nvSpPr>
          <p:spPr>
            <a:xfrm>
              <a:off x="3021496" y="1408269"/>
              <a:ext cx="401986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DA9418-50B6-416F-97CB-59481A69F0F1}"/>
              </a:ext>
            </a:extLst>
          </p:cNvPr>
          <p:cNvCxnSpPr>
            <a:cxnSpLocks/>
          </p:cNvCxnSpPr>
          <p:nvPr/>
        </p:nvCxnSpPr>
        <p:spPr>
          <a:xfrm>
            <a:off x="7375928" y="1431130"/>
            <a:ext cx="0" cy="4729163"/>
          </a:xfrm>
          <a:prstGeom prst="line">
            <a:avLst/>
          </a:prstGeom>
          <a:ln w="25400" cap="rnd">
            <a:solidFill>
              <a:srgbClr val="CCCCCC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98303-96D5-496D-B932-80509F25A79A}"/>
              </a:ext>
            </a:extLst>
          </p:cNvPr>
          <p:cNvSpPr/>
          <p:nvPr/>
        </p:nvSpPr>
        <p:spPr>
          <a:xfrm>
            <a:off x="8718936" y="2321412"/>
            <a:ext cx="296252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1600" b="1" dirty="0">
                <a:solidFill>
                  <a:schemeClr val="accent3"/>
                </a:solidFill>
                <a:latin typeface="+mj-lt"/>
              </a:rPr>
              <a:t>Container-based</a:t>
            </a:r>
            <a:endParaRPr lang="en-US" sz="14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806E39-2059-4623-B0F8-519118C4BE81}"/>
              </a:ext>
            </a:extLst>
          </p:cNvPr>
          <p:cNvSpPr/>
          <p:nvPr/>
        </p:nvSpPr>
        <p:spPr>
          <a:xfrm>
            <a:off x="8718936" y="2997007"/>
            <a:ext cx="296252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1600" b="1" dirty="0">
                <a:solidFill>
                  <a:schemeClr val="accent3"/>
                </a:solidFill>
                <a:latin typeface="+mj-lt"/>
              </a:rPr>
              <a:t>Cloud-ready</a:t>
            </a:r>
            <a:endParaRPr lang="en-US" sz="14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B5899C-573E-4293-8886-E8D594CD2D5A}"/>
              </a:ext>
            </a:extLst>
          </p:cNvPr>
          <p:cNvSpPr/>
          <p:nvPr/>
        </p:nvSpPr>
        <p:spPr>
          <a:xfrm>
            <a:off x="8718936" y="3672602"/>
            <a:ext cx="296252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1600" b="1" dirty="0">
                <a:solidFill>
                  <a:schemeClr val="accent3"/>
                </a:solidFill>
                <a:latin typeface="+mj-lt"/>
              </a:rPr>
              <a:t>Elasticity</a:t>
            </a:r>
            <a:endParaRPr lang="en-US" sz="14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A3A17B-E310-44E8-9312-4F3970875C63}"/>
              </a:ext>
            </a:extLst>
          </p:cNvPr>
          <p:cNvSpPr/>
          <p:nvPr/>
        </p:nvSpPr>
        <p:spPr>
          <a:xfrm>
            <a:off x="8718936" y="4348197"/>
            <a:ext cx="296252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1600" b="1" dirty="0">
                <a:solidFill>
                  <a:schemeClr val="accent3"/>
                </a:solidFill>
                <a:latin typeface="+mj-lt"/>
              </a:rPr>
              <a:t>Ready to meet your demands</a:t>
            </a:r>
            <a:endParaRPr lang="en-US" sz="14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6A51D87-0489-4C00-98A6-B98C3C00D420}"/>
              </a:ext>
            </a:extLst>
          </p:cNvPr>
          <p:cNvSpPr/>
          <p:nvPr/>
        </p:nvSpPr>
        <p:spPr>
          <a:xfrm>
            <a:off x="8718936" y="5023792"/>
            <a:ext cx="296252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1600" b="1" dirty="0">
                <a:solidFill>
                  <a:schemeClr val="accent3"/>
                </a:solidFill>
                <a:latin typeface="+mj-lt"/>
              </a:rPr>
              <a:t>Quick value delivery</a:t>
            </a:r>
            <a:endParaRPr lang="en-US" sz="14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66CDDD-E0ED-443E-884B-CA95BAE9862D}"/>
              </a:ext>
            </a:extLst>
          </p:cNvPr>
          <p:cNvSpPr/>
          <p:nvPr/>
        </p:nvSpPr>
        <p:spPr>
          <a:xfrm>
            <a:off x="8718936" y="5699387"/>
            <a:ext cx="296252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1600" b="1" dirty="0">
                <a:solidFill>
                  <a:schemeClr val="accent3"/>
                </a:solidFill>
                <a:latin typeface="+mj-lt"/>
              </a:rPr>
              <a:t>ACI own data centers</a:t>
            </a:r>
            <a:endParaRPr lang="en-US" sz="1400" dirty="0">
              <a:solidFill>
                <a:schemeClr val="accent3"/>
              </a:solidFill>
              <a:latin typeface="+mj-lt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6780AA-E9DE-4B11-840B-FB8657F7B749}"/>
              </a:ext>
            </a:extLst>
          </p:cNvPr>
          <p:cNvCxnSpPr>
            <a:cxnSpLocks/>
          </p:cNvCxnSpPr>
          <p:nvPr/>
        </p:nvCxnSpPr>
        <p:spPr>
          <a:xfrm>
            <a:off x="7824798" y="2782320"/>
            <a:ext cx="3910002" cy="0"/>
          </a:xfrm>
          <a:prstGeom prst="lin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3F10E74-4C1D-47C8-855C-AA2F3620284D}"/>
              </a:ext>
            </a:extLst>
          </p:cNvPr>
          <p:cNvCxnSpPr>
            <a:cxnSpLocks/>
          </p:cNvCxnSpPr>
          <p:nvPr/>
        </p:nvCxnSpPr>
        <p:spPr>
          <a:xfrm>
            <a:off x="7824798" y="3457915"/>
            <a:ext cx="3910002" cy="0"/>
          </a:xfrm>
          <a:prstGeom prst="lin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0E0F627-E527-4C34-A67E-11DA500A2B49}"/>
              </a:ext>
            </a:extLst>
          </p:cNvPr>
          <p:cNvCxnSpPr>
            <a:cxnSpLocks/>
          </p:cNvCxnSpPr>
          <p:nvPr/>
        </p:nvCxnSpPr>
        <p:spPr>
          <a:xfrm>
            <a:off x="7824798" y="4133510"/>
            <a:ext cx="3910002" cy="0"/>
          </a:xfrm>
          <a:prstGeom prst="lin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D2C5D7-8892-40A9-A936-393E65344320}"/>
              </a:ext>
            </a:extLst>
          </p:cNvPr>
          <p:cNvCxnSpPr>
            <a:cxnSpLocks/>
          </p:cNvCxnSpPr>
          <p:nvPr/>
        </p:nvCxnSpPr>
        <p:spPr>
          <a:xfrm>
            <a:off x="7824798" y="4809105"/>
            <a:ext cx="3910002" cy="0"/>
          </a:xfrm>
          <a:prstGeom prst="lin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C44BDBB-EE79-498A-9E5C-938E2BF82D8E}"/>
              </a:ext>
            </a:extLst>
          </p:cNvPr>
          <p:cNvCxnSpPr>
            <a:cxnSpLocks/>
          </p:cNvCxnSpPr>
          <p:nvPr/>
        </p:nvCxnSpPr>
        <p:spPr>
          <a:xfrm>
            <a:off x="7824798" y="5484700"/>
            <a:ext cx="3910002" cy="0"/>
          </a:xfrm>
          <a:prstGeom prst="lin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3" name="Gruppierung 3">
            <a:extLst>
              <a:ext uri="{FF2B5EF4-FFF2-40B4-BE49-F238E27FC236}">
                <a16:creationId xmlns:a16="http://schemas.microsoft.com/office/drawing/2014/main" id="{C436F840-77D7-4167-9C6D-AAB43AD8B4F3}"/>
              </a:ext>
            </a:extLst>
          </p:cNvPr>
          <p:cNvGrpSpPr/>
          <p:nvPr/>
        </p:nvGrpSpPr>
        <p:grpSpPr>
          <a:xfrm>
            <a:off x="7981336" y="1580020"/>
            <a:ext cx="419316" cy="377814"/>
            <a:chOff x="5738291" y="1732820"/>
            <a:chExt cx="648000" cy="583864"/>
          </a:xfrm>
          <a:solidFill>
            <a:schemeClr val="accent1"/>
          </a:solidFill>
        </p:grpSpPr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7FC19635-9774-481C-B582-ADE2EC1C7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291" y="1887632"/>
              <a:ext cx="267604" cy="429052"/>
            </a:xfrm>
            <a:custGeom>
              <a:avLst/>
              <a:gdLst>
                <a:gd name="T0" fmla="*/ 127 w 537"/>
                <a:gd name="T1" fmla="*/ 746 h 860"/>
                <a:gd name="T2" fmla="*/ 127 w 537"/>
                <a:gd name="T3" fmla="*/ 662 h 860"/>
                <a:gd name="T4" fmla="*/ 536 w 537"/>
                <a:gd name="T5" fmla="*/ 662 h 860"/>
                <a:gd name="T6" fmla="*/ 536 w 537"/>
                <a:gd name="T7" fmla="*/ 591 h 860"/>
                <a:gd name="T8" fmla="*/ 127 w 537"/>
                <a:gd name="T9" fmla="*/ 591 h 860"/>
                <a:gd name="T10" fmla="*/ 127 w 537"/>
                <a:gd name="T11" fmla="*/ 381 h 860"/>
                <a:gd name="T12" fmla="*/ 536 w 537"/>
                <a:gd name="T13" fmla="*/ 381 h 860"/>
                <a:gd name="T14" fmla="*/ 536 w 537"/>
                <a:gd name="T15" fmla="*/ 310 h 860"/>
                <a:gd name="T16" fmla="*/ 381 w 537"/>
                <a:gd name="T17" fmla="*/ 310 h 860"/>
                <a:gd name="T18" fmla="*/ 381 w 537"/>
                <a:gd name="T19" fmla="*/ 268 h 860"/>
                <a:gd name="T20" fmla="*/ 536 w 537"/>
                <a:gd name="T21" fmla="*/ 268 h 860"/>
                <a:gd name="T22" fmla="*/ 536 w 537"/>
                <a:gd name="T23" fmla="*/ 211 h 860"/>
                <a:gd name="T24" fmla="*/ 381 w 537"/>
                <a:gd name="T25" fmla="*/ 211 h 860"/>
                <a:gd name="T26" fmla="*/ 381 w 537"/>
                <a:gd name="T27" fmla="*/ 169 h 860"/>
                <a:gd name="T28" fmla="*/ 536 w 537"/>
                <a:gd name="T29" fmla="*/ 169 h 860"/>
                <a:gd name="T30" fmla="*/ 536 w 537"/>
                <a:gd name="T31" fmla="*/ 113 h 860"/>
                <a:gd name="T32" fmla="*/ 381 w 537"/>
                <a:gd name="T33" fmla="*/ 113 h 860"/>
                <a:gd name="T34" fmla="*/ 381 w 537"/>
                <a:gd name="T35" fmla="*/ 70 h 860"/>
                <a:gd name="T36" fmla="*/ 536 w 537"/>
                <a:gd name="T37" fmla="*/ 70 h 860"/>
                <a:gd name="T38" fmla="*/ 536 w 537"/>
                <a:gd name="T39" fmla="*/ 0 h 860"/>
                <a:gd name="T40" fmla="*/ 367 w 537"/>
                <a:gd name="T41" fmla="*/ 0 h 860"/>
                <a:gd name="T42" fmla="*/ 367 w 537"/>
                <a:gd name="T43" fmla="*/ 0 h 860"/>
                <a:gd name="T44" fmla="*/ 338 w 537"/>
                <a:gd name="T45" fmla="*/ 7 h 860"/>
                <a:gd name="T46" fmla="*/ 318 w 537"/>
                <a:gd name="T47" fmla="*/ 28 h 860"/>
                <a:gd name="T48" fmla="*/ 310 w 537"/>
                <a:gd name="T49" fmla="*/ 56 h 860"/>
                <a:gd name="T50" fmla="*/ 310 w 537"/>
                <a:gd name="T51" fmla="*/ 310 h 860"/>
                <a:gd name="T52" fmla="*/ 113 w 537"/>
                <a:gd name="T53" fmla="*/ 310 h 860"/>
                <a:gd name="T54" fmla="*/ 113 w 537"/>
                <a:gd name="T55" fmla="*/ 310 h 860"/>
                <a:gd name="T56" fmla="*/ 85 w 537"/>
                <a:gd name="T57" fmla="*/ 318 h 860"/>
                <a:gd name="T58" fmla="*/ 64 w 537"/>
                <a:gd name="T59" fmla="*/ 338 h 860"/>
                <a:gd name="T60" fmla="*/ 56 w 537"/>
                <a:gd name="T61" fmla="*/ 366 h 860"/>
                <a:gd name="T62" fmla="*/ 56 w 537"/>
                <a:gd name="T63" fmla="*/ 774 h 860"/>
                <a:gd name="T64" fmla="*/ 0 w 537"/>
                <a:gd name="T65" fmla="*/ 774 h 860"/>
                <a:gd name="T66" fmla="*/ 0 w 537"/>
                <a:gd name="T67" fmla="*/ 859 h 860"/>
                <a:gd name="T68" fmla="*/ 536 w 537"/>
                <a:gd name="T69" fmla="*/ 859 h 860"/>
                <a:gd name="T70" fmla="*/ 536 w 537"/>
                <a:gd name="T71" fmla="*/ 746 h 860"/>
                <a:gd name="T72" fmla="*/ 127 w 537"/>
                <a:gd name="T73" fmla="*/ 746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7" h="860">
                  <a:moveTo>
                    <a:pt x="127" y="746"/>
                  </a:moveTo>
                  <a:cubicBezTo>
                    <a:pt x="127" y="718"/>
                    <a:pt x="127" y="690"/>
                    <a:pt x="127" y="662"/>
                  </a:cubicBezTo>
                  <a:cubicBezTo>
                    <a:pt x="263" y="662"/>
                    <a:pt x="399" y="662"/>
                    <a:pt x="536" y="662"/>
                  </a:cubicBezTo>
                  <a:cubicBezTo>
                    <a:pt x="536" y="639"/>
                    <a:pt x="536" y="615"/>
                    <a:pt x="536" y="591"/>
                  </a:cubicBezTo>
                  <a:cubicBezTo>
                    <a:pt x="399" y="591"/>
                    <a:pt x="263" y="591"/>
                    <a:pt x="127" y="591"/>
                  </a:cubicBezTo>
                  <a:cubicBezTo>
                    <a:pt x="127" y="521"/>
                    <a:pt x="127" y="451"/>
                    <a:pt x="127" y="381"/>
                  </a:cubicBezTo>
                  <a:cubicBezTo>
                    <a:pt x="263" y="381"/>
                    <a:pt x="399" y="381"/>
                    <a:pt x="536" y="381"/>
                  </a:cubicBezTo>
                  <a:cubicBezTo>
                    <a:pt x="536" y="357"/>
                    <a:pt x="536" y="333"/>
                    <a:pt x="536" y="310"/>
                  </a:cubicBezTo>
                  <a:cubicBezTo>
                    <a:pt x="484" y="310"/>
                    <a:pt x="432" y="310"/>
                    <a:pt x="381" y="310"/>
                  </a:cubicBezTo>
                  <a:cubicBezTo>
                    <a:pt x="381" y="296"/>
                    <a:pt x="381" y="282"/>
                    <a:pt x="381" y="268"/>
                  </a:cubicBezTo>
                  <a:cubicBezTo>
                    <a:pt x="432" y="268"/>
                    <a:pt x="484" y="268"/>
                    <a:pt x="536" y="268"/>
                  </a:cubicBezTo>
                  <a:cubicBezTo>
                    <a:pt x="536" y="249"/>
                    <a:pt x="536" y="230"/>
                    <a:pt x="536" y="211"/>
                  </a:cubicBezTo>
                  <a:cubicBezTo>
                    <a:pt x="484" y="211"/>
                    <a:pt x="432" y="211"/>
                    <a:pt x="381" y="211"/>
                  </a:cubicBezTo>
                  <a:cubicBezTo>
                    <a:pt x="381" y="197"/>
                    <a:pt x="381" y="183"/>
                    <a:pt x="381" y="169"/>
                  </a:cubicBezTo>
                  <a:cubicBezTo>
                    <a:pt x="432" y="169"/>
                    <a:pt x="484" y="169"/>
                    <a:pt x="536" y="169"/>
                  </a:cubicBezTo>
                  <a:cubicBezTo>
                    <a:pt x="536" y="150"/>
                    <a:pt x="536" y="131"/>
                    <a:pt x="536" y="113"/>
                  </a:cubicBezTo>
                  <a:cubicBezTo>
                    <a:pt x="484" y="113"/>
                    <a:pt x="432" y="113"/>
                    <a:pt x="381" y="113"/>
                  </a:cubicBezTo>
                  <a:cubicBezTo>
                    <a:pt x="381" y="98"/>
                    <a:pt x="381" y="84"/>
                    <a:pt x="381" y="70"/>
                  </a:cubicBezTo>
                  <a:cubicBezTo>
                    <a:pt x="432" y="70"/>
                    <a:pt x="484" y="70"/>
                    <a:pt x="536" y="70"/>
                  </a:cubicBezTo>
                  <a:cubicBezTo>
                    <a:pt x="536" y="46"/>
                    <a:pt x="536" y="23"/>
                    <a:pt x="536" y="0"/>
                  </a:cubicBezTo>
                  <a:cubicBezTo>
                    <a:pt x="479" y="0"/>
                    <a:pt x="423" y="0"/>
                    <a:pt x="367" y="0"/>
                  </a:cubicBezTo>
                  <a:lnTo>
                    <a:pt x="367" y="0"/>
                  </a:lnTo>
                  <a:cubicBezTo>
                    <a:pt x="356" y="0"/>
                    <a:pt x="347" y="1"/>
                    <a:pt x="338" y="7"/>
                  </a:cubicBezTo>
                  <a:cubicBezTo>
                    <a:pt x="329" y="12"/>
                    <a:pt x="323" y="19"/>
                    <a:pt x="318" y="28"/>
                  </a:cubicBezTo>
                  <a:cubicBezTo>
                    <a:pt x="312" y="37"/>
                    <a:pt x="310" y="46"/>
                    <a:pt x="310" y="56"/>
                  </a:cubicBezTo>
                  <a:cubicBezTo>
                    <a:pt x="310" y="140"/>
                    <a:pt x="310" y="225"/>
                    <a:pt x="310" y="310"/>
                  </a:cubicBezTo>
                  <a:cubicBezTo>
                    <a:pt x="244" y="310"/>
                    <a:pt x="178" y="310"/>
                    <a:pt x="113" y="310"/>
                  </a:cubicBezTo>
                  <a:lnTo>
                    <a:pt x="113" y="310"/>
                  </a:lnTo>
                  <a:cubicBezTo>
                    <a:pt x="102" y="310"/>
                    <a:pt x="93" y="312"/>
                    <a:pt x="85" y="318"/>
                  </a:cubicBezTo>
                  <a:cubicBezTo>
                    <a:pt x="76" y="323"/>
                    <a:pt x="69" y="329"/>
                    <a:pt x="64" y="338"/>
                  </a:cubicBezTo>
                  <a:cubicBezTo>
                    <a:pt x="59" y="347"/>
                    <a:pt x="56" y="356"/>
                    <a:pt x="56" y="366"/>
                  </a:cubicBezTo>
                  <a:cubicBezTo>
                    <a:pt x="56" y="502"/>
                    <a:pt x="56" y="638"/>
                    <a:pt x="56" y="774"/>
                  </a:cubicBezTo>
                  <a:cubicBezTo>
                    <a:pt x="37" y="774"/>
                    <a:pt x="19" y="774"/>
                    <a:pt x="0" y="774"/>
                  </a:cubicBezTo>
                  <a:cubicBezTo>
                    <a:pt x="0" y="803"/>
                    <a:pt x="0" y="831"/>
                    <a:pt x="0" y="859"/>
                  </a:cubicBezTo>
                  <a:cubicBezTo>
                    <a:pt x="178" y="859"/>
                    <a:pt x="357" y="859"/>
                    <a:pt x="536" y="859"/>
                  </a:cubicBezTo>
                  <a:cubicBezTo>
                    <a:pt x="536" y="822"/>
                    <a:pt x="536" y="784"/>
                    <a:pt x="536" y="746"/>
                  </a:cubicBezTo>
                  <a:cubicBezTo>
                    <a:pt x="399" y="746"/>
                    <a:pt x="263" y="746"/>
                    <a:pt x="127" y="74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C91E4E11-B05D-4A30-B436-6E74FBAA8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1281" y="1732820"/>
              <a:ext cx="345010" cy="583864"/>
            </a:xfrm>
            <a:custGeom>
              <a:avLst/>
              <a:gdLst>
                <a:gd name="T0" fmla="*/ 634 w 691"/>
                <a:gd name="T1" fmla="*/ 1084 h 1170"/>
                <a:gd name="T2" fmla="*/ 634 w 691"/>
                <a:gd name="T3" fmla="*/ 56 h 1170"/>
                <a:gd name="T4" fmla="*/ 634 w 691"/>
                <a:gd name="T5" fmla="*/ 56 h 1170"/>
                <a:gd name="T6" fmla="*/ 634 w 691"/>
                <a:gd name="T7" fmla="*/ 56 h 1170"/>
                <a:gd name="T8" fmla="*/ 626 w 691"/>
                <a:gd name="T9" fmla="*/ 28 h 1170"/>
                <a:gd name="T10" fmla="*/ 606 w 691"/>
                <a:gd name="T11" fmla="*/ 7 h 1170"/>
                <a:gd name="T12" fmla="*/ 577 w 691"/>
                <a:gd name="T13" fmla="*/ 0 h 1170"/>
                <a:gd name="T14" fmla="*/ 56 w 691"/>
                <a:gd name="T15" fmla="*/ 0 h 1170"/>
                <a:gd name="T16" fmla="*/ 56 w 691"/>
                <a:gd name="T17" fmla="*/ 0 h 1170"/>
                <a:gd name="T18" fmla="*/ 28 w 691"/>
                <a:gd name="T19" fmla="*/ 7 h 1170"/>
                <a:gd name="T20" fmla="*/ 8 w 691"/>
                <a:gd name="T21" fmla="*/ 28 h 1170"/>
                <a:gd name="T22" fmla="*/ 0 w 691"/>
                <a:gd name="T23" fmla="*/ 56 h 1170"/>
                <a:gd name="T24" fmla="*/ 0 w 691"/>
                <a:gd name="T25" fmla="*/ 1169 h 1170"/>
                <a:gd name="T26" fmla="*/ 690 w 691"/>
                <a:gd name="T27" fmla="*/ 1169 h 1170"/>
                <a:gd name="T28" fmla="*/ 690 w 691"/>
                <a:gd name="T29" fmla="*/ 1084 h 1170"/>
                <a:gd name="T30" fmla="*/ 634 w 691"/>
                <a:gd name="T31" fmla="*/ 1084 h 1170"/>
                <a:gd name="T32" fmla="*/ 197 w 691"/>
                <a:gd name="T33" fmla="*/ 1056 h 1170"/>
                <a:gd name="T34" fmla="*/ 70 w 691"/>
                <a:gd name="T35" fmla="*/ 1056 h 1170"/>
                <a:gd name="T36" fmla="*/ 70 w 691"/>
                <a:gd name="T37" fmla="*/ 845 h 1170"/>
                <a:gd name="T38" fmla="*/ 197 w 691"/>
                <a:gd name="T39" fmla="*/ 845 h 1170"/>
                <a:gd name="T40" fmla="*/ 197 w 691"/>
                <a:gd name="T41" fmla="*/ 1056 h 1170"/>
                <a:gd name="T42" fmla="*/ 380 w 691"/>
                <a:gd name="T43" fmla="*/ 1056 h 1170"/>
                <a:gd name="T44" fmla="*/ 253 w 691"/>
                <a:gd name="T45" fmla="*/ 1056 h 1170"/>
                <a:gd name="T46" fmla="*/ 253 w 691"/>
                <a:gd name="T47" fmla="*/ 845 h 1170"/>
                <a:gd name="T48" fmla="*/ 380 w 691"/>
                <a:gd name="T49" fmla="*/ 845 h 1170"/>
                <a:gd name="T50" fmla="*/ 380 w 691"/>
                <a:gd name="T51" fmla="*/ 1056 h 1170"/>
                <a:gd name="T52" fmla="*/ 563 w 691"/>
                <a:gd name="T53" fmla="*/ 1056 h 1170"/>
                <a:gd name="T54" fmla="*/ 436 w 691"/>
                <a:gd name="T55" fmla="*/ 1056 h 1170"/>
                <a:gd name="T56" fmla="*/ 436 w 691"/>
                <a:gd name="T57" fmla="*/ 845 h 1170"/>
                <a:gd name="T58" fmla="*/ 563 w 691"/>
                <a:gd name="T59" fmla="*/ 845 h 1170"/>
                <a:gd name="T60" fmla="*/ 563 w 691"/>
                <a:gd name="T61" fmla="*/ 1056 h 1170"/>
                <a:gd name="T62" fmla="*/ 563 w 691"/>
                <a:gd name="T63" fmla="*/ 774 h 1170"/>
                <a:gd name="T64" fmla="*/ 70 w 691"/>
                <a:gd name="T65" fmla="*/ 774 h 1170"/>
                <a:gd name="T66" fmla="*/ 70 w 691"/>
                <a:gd name="T67" fmla="*/ 691 h 1170"/>
                <a:gd name="T68" fmla="*/ 563 w 691"/>
                <a:gd name="T69" fmla="*/ 691 h 1170"/>
                <a:gd name="T70" fmla="*/ 563 w 691"/>
                <a:gd name="T71" fmla="*/ 774 h 1170"/>
                <a:gd name="T72" fmla="*/ 563 w 691"/>
                <a:gd name="T73" fmla="*/ 620 h 1170"/>
                <a:gd name="T74" fmla="*/ 70 w 691"/>
                <a:gd name="T75" fmla="*/ 620 h 1170"/>
                <a:gd name="T76" fmla="*/ 70 w 691"/>
                <a:gd name="T77" fmla="*/ 535 h 1170"/>
                <a:gd name="T78" fmla="*/ 563 w 691"/>
                <a:gd name="T79" fmla="*/ 535 h 1170"/>
                <a:gd name="T80" fmla="*/ 563 w 691"/>
                <a:gd name="T81" fmla="*/ 620 h 1170"/>
                <a:gd name="T82" fmla="*/ 563 w 691"/>
                <a:gd name="T83" fmla="*/ 465 h 1170"/>
                <a:gd name="T84" fmla="*/ 70 w 691"/>
                <a:gd name="T85" fmla="*/ 465 h 1170"/>
                <a:gd name="T86" fmla="*/ 70 w 691"/>
                <a:gd name="T87" fmla="*/ 380 h 1170"/>
                <a:gd name="T88" fmla="*/ 563 w 691"/>
                <a:gd name="T89" fmla="*/ 380 h 1170"/>
                <a:gd name="T90" fmla="*/ 563 w 691"/>
                <a:gd name="T91" fmla="*/ 465 h 1170"/>
                <a:gd name="T92" fmla="*/ 563 w 691"/>
                <a:gd name="T93" fmla="*/ 310 h 1170"/>
                <a:gd name="T94" fmla="*/ 70 w 691"/>
                <a:gd name="T95" fmla="*/ 310 h 1170"/>
                <a:gd name="T96" fmla="*/ 70 w 691"/>
                <a:gd name="T97" fmla="*/ 225 h 1170"/>
                <a:gd name="T98" fmla="*/ 563 w 691"/>
                <a:gd name="T99" fmla="*/ 225 h 1170"/>
                <a:gd name="T100" fmla="*/ 563 w 691"/>
                <a:gd name="T101" fmla="*/ 310 h 1170"/>
                <a:gd name="T102" fmla="*/ 563 w 691"/>
                <a:gd name="T103" fmla="*/ 155 h 1170"/>
                <a:gd name="T104" fmla="*/ 70 w 691"/>
                <a:gd name="T105" fmla="*/ 155 h 1170"/>
                <a:gd name="T106" fmla="*/ 70 w 691"/>
                <a:gd name="T107" fmla="*/ 70 h 1170"/>
                <a:gd name="T108" fmla="*/ 563 w 691"/>
                <a:gd name="T109" fmla="*/ 70 h 1170"/>
                <a:gd name="T110" fmla="*/ 563 w 691"/>
                <a:gd name="T111" fmla="*/ 155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1" h="1170">
                  <a:moveTo>
                    <a:pt x="634" y="1084"/>
                  </a:moveTo>
                  <a:cubicBezTo>
                    <a:pt x="634" y="741"/>
                    <a:pt x="634" y="399"/>
                    <a:pt x="634" y="56"/>
                  </a:cubicBezTo>
                  <a:lnTo>
                    <a:pt x="634" y="56"/>
                  </a:lnTo>
                  <a:lnTo>
                    <a:pt x="634" y="56"/>
                  </a:lnTo>
                  <a:cubicBezTo>
                    <a:pt x="634" y="46"/>
                    <a:pt x="631" y="37"/>
                    <a:pt x="626" y="28"/>
                  </a:cubicBezTo>
                  <a:cubicBezTo>
                    <a:pt x="621" y="19"/>
                    <a:pt x="615" y="12"/>
                    <a:pt x="606" y="7"/>
                  </a:cubicBezTo>
                  <a:cubicBezTo>
                    <a:pt x="598" y="2"/>
                    <a:pt x="588" y="0"/>
                    <a:pt x="577" y="0"/>
                  </a:cubicBezTo>
                  <a:cubicBezTo>
                    <a:pt x="404" y="0"/>
                    <a:pt x="230" y="0"/>
                    <a:pt x="56" y="0"/>
                  </a:cubicBezTo>
                  <a:lnTo>
                    <a:pt x="56" y="0"/>
                  </a:lnTo>
                  <a:cubicBezTo>
                    <a:pt x="45" y="0"/>
                    <a:pt x="37" y="2"/>
                    <a:pt x="28" y="7"/>
                  </a:cubicBezTo>
                  <a:cubicBezTo>
                    <a:pt x="19" y="12"/>
                    <a:pt x="13" y="19"/>
                    <a:pt x="8" y="28"/>
                  </a:cubicBezTo>
                  <a:cubicBezTo>
                    <a:pt x="3" y="37"/>
                    <a:pt x="0" y="46"/>
                    <a:pt x="0" y="56"/>
                  </a:cubicBezTo>
                  <a:cubicBezTo>
                    <a:pt x="0" y="427"/>
                    <a:pt x="0" y="798"/>
                    <a:pt x="0" y="1169"/>
                  </a:cubicBezTo>
                  <a:cubicBezTo>
                    <a:pt x="230" y="1169"/>
                    <a:pt x="460" y="1169"/>
                    <a:pt x="690" y="1169"/>
                  </a:cubicBezTo>
                  <a:cubicBezTo>
                    <a:pt x="690" y="1141"/>
                    <a:pt x="690" y="1113"/>
                    <a:pt x="690" y="1084"/>
                  </a:cubicBezTo>
                  <a:cubicBezTo>
                    <a:pt x="671" y="1084"/>
                    <a:pt x="653" y="1084"/>
                    <a:pt x="634" y="1084"/>
                  </a:cubicBezTo>
                  <a:close/>
                  <a:moveTo>
                    <a:pt x="197" y="1056"/>
                  </a:moveTo>
                  <a:cubicBezTo>
                    <a:pt x="155" y="1056"/>
                    <a:pt x="113" y="1056"/>
                    <a:pt x="70" y="1056"/>
                  </a:cubicBezTo>
                  <a:cubicBezTo>
                    <a:pt x="70" y="986"/>
                    <a:pt x="70" y="916"/>
                    <a:pt x="70" y="845"/>
                  </a:cubicBezTo>
                  <a:cubicBezTo>
                    <a:pt x="113" y="845"/>
                    <a:pt x="155" y="845"/>
                    <a:pt x="197" y="845"/>
                  </a:cubicBezTo>
                  <a:cubicBezTo>
                    <a:pt x="197" y="916"/>
                    <a:pt x="197" y="986"/>
                    <a:pt x="197" y="1056"/>
                  </a:cubicBezTo>
                  <a:close/>
                  <a:moveTo>
                    <a:pt x="380" y="1056"/>
                  </a:moveTo>
                  <a:cubicBezTo>
                    <a:pt x="338" y="1056"/>
                    <a:pt x="296" y="1056"/>
                    <a:pt x="253" y="1056"/>
                  </a:cubicBezTo>
                  <a:cubicBezTo>
                    <a:pt x="253" y="986"/>
                    <a:pt x="253" y="916"/>
                    <a:pt x="253" y="845"/>
                  </a:cubicBezTo>
                  <a:cubicBezTo>
                    <a:pt x="296" y="845"/>
                    <a:pt x="338" y="845"/>
                    <a:pt x="380" y="845"/>
                  </a:cubicBezTo>
                  <a:cubicBezTo>
                    <a:pt x="380" y="916"/>
                    <a:pt x="380" y="986"/>
                    <a:pt x="380" y="1056"/>
                  </a:cubicBezTo>
                  <a:close/>
                  <a:moveTo>
                    <a:pt x="563" y="1056"/>
                  </a:moveTo>
                  <a:cubicBezTo>
                    <a:pt x="521" y="1056"/>
                    <a:pt x="479" y="1056"/>
                    <a:pt x="436" y="1056"/>
                  </a:cubicBezTo>
                  <a:cubicBezTo>
                    <a:pt x="436" y="986"/>
                    <a:pt x="436" y="916"/>
                    <a:pt x="436" y="845"/>
                  </a:cubicBezTo>
                  <a:cubicBezTo>
                    <a:pt x="479" y="845"/>
                    <a:pt x="521" y="845"/>
                    <a:pt x="563" y="845"/>
                  </a:cubicBezTo>
                  <a:cubicBezTo>
                    <a:pt x="563" y="916"/>
                    <a:pt x="563" y="986"/>
                    <a:pt x="563" y="1056"/>
                  </a:cubicBezTo>
                  <a:close/>
                  <a:moveTo>
                    <a:pt x="563" y="774"/>
                  </a:moveTo>
                  <a:cubicBezTo>
                    <a:pt x="399" y="774"/>
                    <a:pt x="235" y="774"/>
                    <a:pt x="70" y="774"/>
                  </a:cubicBezTo>
                  <a:cubicBezTo>
                    <a:pt x="70" y="746"/>
                    <a:pt x="70" y="718"/>
                    <a:pt x="70" y="691"/>
                  </a:cubicBezTo>
                  <a:cubicBezTo>
                    <a:pt x="235" y="691"/>
                    <a:pt x="399" y="691"/>
                    <a:pt x="563" y="691"/>
                  </a:cubicBezTo>
                  <a:cubicBezTo>
                    <a:pt x="563" y="718"/>
                    <a:pt x="563" y="746"/>
                    <a:pt x="563" y="774"/>
                  </a:cubicBezTo>
                  <a:close/>
                  <a:moveTo>
                    <a:pt x="563" y="620"/>
                  </a:moveTo>
                  <a:cubicBezTo>
                    <a:pt x="399" y="620"/>
                    <a:pt x="235" y="620"/>
                    <a:pt x="70" y="620"/>
                  </a:cubicBezTo>
                  <a:cubicBezTo>
                    <a:pt x="70" y="591"/>
                    <a:pt x="70" y="563"/>
                    <a:pt x="70" y="535"/>
                  </a:cubicBezTo>
                  <a:cubicBezTo>
                    <a:pt x="235" y="535"/>
                    <a:pt x="399" y="535"/>
                    <a:pt x="563" y="535"/>
                  </a:cubicBezTo>
                  <a:cubicBezTo>
                    <a:pt x="563" y="563"/>
                    <a:pt x="563" y="591"/>
                    <a:pt x="563" y="620"/>
                  </a:cubicBezTo>
                  <a:close/>
                  <a:moveTo>
                    <a:pt x="563" y="465"/>
                  </a:moveTo>
                  <a:cubicBezTo>
                    <a:pt x="399" y="465"/>
                    <a:pt x="235" y="465"/>
                    <a:pt x="70" y="465"/>
                  </a:cubicBezTo>
                  <a:cubicBezTo>
                    <a:pt x="70" y="436"/>
                    <a:pt x="70" y="408"/>
                    <a:pt x="70" y="380"/>
                  </a:cubicBezTo>
                  <a:cubicBezTo>
                    <a:pt x="235" y="380"/>
                    <a:pt x="399" y="380"/>
                    <a:pt x="563" y="380"/>
                  </a:cubicBezTo>
                  <a:cubicBezTo>
                    <a:pt x="563" y="408"/>
                    <a:pt x="563" y="436"/>
                    <a:pt x="563" y="465"/>
                  </a:cubicBezTo>
                  <a:close/>
                  <a:moveTo>
                    <a:pt x="563" y="310"/>
                  </a:moveTo>
                  <a:cubicBezTo>
                    <a:pt x="399" y="310"/>
                    <a:pt x="235" y="310"/>
                    <a:pt x="70" y="310"/>
                  </a:cubicBezTo>
                  <a:cubicBezTo>
                    <a:pt x="70" y="281"/>
                    <a:pt x="70" y="253"/>
                    <a:pt x="70" y="225"/>
                  </a:cubicBezTo>
                  <a:cubicBezTo>
                    <a:pt x="235" y="225"/>
                    <a:pt x="399" y="225"/>
                    <a:pt x="563" y="225"/>
                  </a:cubicBezTo>
                  <a:cubicBezTo>
                    <a:pt x="563" y="253"/>
                    <a:pt x="563" y="281"/>
                    <a:pt x="563" y="310"/>
                  </a:cubicBezTo>
                  <a:close/>
                  <a:moveTo>
                    <a:pt x="563" y="155"/>
                  </a:moveTo>
                  <a:cubicBezTo>
                    <a:pt x="399" y="155"/>
                    <a:pt x="235" y="155"/>
                    <a:pt x="70" y="155"/>
                  </a:cubicBezTo>
                  <a:cubicBezTo>
                    <a:pt x="70" y="126"/>
                    <a:pt x="70" y="98"/>
                    <a:pt x="70" y="70"/>
                  </a:cubicBezTo>
                  <a:cubicBezTo>
                    <a:pt x="235" y="70"/>
                    <a:pt x="399" y="70"/>
                    <a:pt x="563" y="70"/>
                  </a:cubicBezTo>
                  <a:cubicBezTo>
                    <a:pt x="563" y="98"/>
                    <a:pt x="563" y="126"/>
                    <a:pt x="563" y="15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36" name="Group 3">
            <a:extLst>
              <a:ext uri="{FF2B5EF4-FFF2-40B4-BE49-F238E27FC236}">
                <a16:creationId xmlns:a16="http://schemas.microsoft.com/office/drawing/2014/main" id="{E08FBAB2-3216-4379-B88B-51E67A4EAFF8}"/>
              </a:ext>
            </a:extLst>
          </p:cNvPr>
          <p:cNvGrpSpPr>
            <a:grpSpLocks/>
          </p:cNvGrpSpPr>
          <p:nvPr/>
        </p:nvGrpSpPr>
        <p:grpSpPr bwMode="auto">
          <a:xfrm>
            <a:off x="8077170" y="3604280"/>
            <a:ext cx="227649" cy="382865"/>
            <a:chOff x="1225" y="907"/>
            <a:chExt cx="220" cy="370"/>
          </a:xfrm>
          <a:solidFill>
            <a:schemeClr val="accent1"/>
          </a:solidFill>
        </p:grpSpPr>
        <p:sp>
          <p:nvSpPr>
            <p:cNvPr id="37" name="Freeform 4">
              <a:extLst>
                <a:ext uri="{FF2B5EF4-FFF2-40B4-BE49-F238E27FC236}">
                  <a16:creationId xmlns:a16="http://schemas.microsoft.com/office/drawing/2014/main" id="{4B8505A4-86B3-4110-8445-6630EE0AC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5" y="907"/>
              <a:ext cx="220" cy="370"/>
            </a:xfrm>
            <a:custGeom>
              <a:avLst/>
              <a:gdLst>
                <a:gd name="T0" fmla="*/ 30 w 974"/>
                <a:gd name="T1" fmla="*/ 609 h 1636"/>
                <a:gd name="T2" fmla="*/ 78 w 974"/>
                <a:gd name="T3" fmla="*/ 509 h 1636"/>
                <a:gd name="T4" fmla="*/ 348 w 974"/>
                <a:gd name="T5" fmla="*/ 239 h 1636"/>
                <a:gd name="T6" fmla="*/ 716 w 974"/>
                <a:gd name="T7" fmla="*/ 140 h 1636"/>
                <a:gd name="T8" fmla="*/ 718 w 974"/>
                <a:gd name="T9" fmla="*/ 140 h 1636"/>
                <a:gd name="T10" fmla="*/ 718 w 974"/>
                <a:gd name="T11" fmla="*/ 0 h 1636"/>
                <a:gd name="T12" fmla="*/ 963 w 974"/>
                <a:gd name="T13" fmla="*/ 248 h 1636"/>
                <a:gd name="T14" fmla="*/ 715 w 974"/>
                <a:gd name="T15" fmla="*/ 493 h 1636"/>
                <a:gd name="T16" fmla="*/ 715 w 974"/>
                <a:gd name="T17" fmla="*/ 356 h 1636"/>
                <a:gd name="T18" fmla="*/ 456 w 974"/>
                <a:gd name="T19" fmla="*/ 426 h 1636"/>
                <a:gd name="T20" fmla="*/ 320 w 974"/>
                <a:gd name="T21" fmla="*/ 539 h 1636"/>
                <a:gd name="T22" fmla="*/ 30 w 974"/>
                <a:gd name="T23" fmla="*/ 609 h 1636"/>
                <a:gd name="T24" fmla="*/ 973 w 974"/>
                <a:gd name="T25" fmla="*/ 933 h 1636"/>
                <a:gd name="T26" fmla="*/ 730 w 974"/>
                <a:gd name="T27" fmla="*/ 708 h 1636"/>
                <a:gd name="T28" fmla="*/ 368 w 974"/>
                <a:gd name="T29" fmla="*/ 609 h 1636"/>
                <a:gd name="T30" fmla="*/ 361 w 974"/>
                <a:gd name="T31" fmla="*/ 609 h 1636"/>
                <a:gd name="T32" fmla="*/ 360 w 974"/>
                <a:gd name="T33" fmla="*/ 609 h 1636"/>
                <a:gd name="T34" fmla="*/ 0 w 974"/>
                <a:gd name="T35" fmla="*/ 703 h 1636"/>
                <a:gd name="T36" fmla="*/ 107 w 974"/>
                <a:gd name="T37" fmla="*/ 890 h 1636"/>
                <a:gd name="T38" fmla="*/ 360 w 974"/>
                <a:gd name="T39" fmla="*/ 823 h 1636"/>
                <a:gd name="T40" fmla="*/ 361 w 974"/>
                <a:gd name="T41" fmla="*/ 823 h 1636"/>
                <a:gd name="T42" fmla="*/ 366 w 974"/>
                <a:gd name="T43" fmla="*/ 823 h 1636"/>
                <a:gd name="T44" fmla="*/ 620 w 974"/>
                <a:gd name="T45" fmla="*/ 893 h 1636"/>
                <a:gd name="T46" fmla="*/ 728 w 974"/>
                <a:gd name="T47" fmla="*/ 976 h 1636"/>
                <a:gd name="T48" fmla="*/ 706 w 974"/>
                <a:gd name="T49" fmla="*/ 1019 h 1636"/>
                <a:gd name="T50" fmla="*/ 515 w 974"/>
                <a:gd name="T51" fmla="*/ 1210 h 1636"/>
                <a:gd name="T52" fmla="*/ 255 w 974"/>
                <a:gd name="T53" fmla="*/ 1280 h 1636"/>
                <a:gd name="T54" fmla="*/ 255 w 974"/>
                <a:gd name="T55" fmla="*/ 1142 h 1636"/>
                <a:gd name="T56" fmla="*/ 8 w 974"/>
                <a:gd name="T57" fmla="*/ 1388 h 1636"/>
                <a:gd name="T58" fmla="*/ 254 w 974"/>
                <a:gd name="T59" fmla="*/ 1635 h 1636"/>
                <a:gd name="T60" fmla="*/ 254 w 974"/>
                <a:gd name="T61" fmla="*/ 1495 h 1636"/>
                <a:gd name="T62" fmla="*/ 255 w 974"/>
                <a:gd name="T63" fmla="*/ 1495 h 1636"/>
                <a:gd name="T64" fmla="*/ 623 w 974"/>
                <a:gd name="T65" fmla="*/ 1396 h 1636"/>
                <a:gd name="T66" fmla="*/ 894 w 974"/>
                <a:gd name="T67" fmla="*/ 1126 h 1636"/>
                <a:gd name="T68" fmla="*/ 971 w 974"/>
                <a:gd name="T69" fmla="*/ 935 h 1636"/>
                <a:gd name="T70" fmla="*/ 973 w 974"/>
                <a:gd name="T71" fmla="*/ 933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74" h="1636">
                  <a:moveTo>
                    <a:pt x="30" y="609"/>
                  </a:moveTo>
                  <a:cubicBezTo>
                    <a:pt x="44" y="573"/>
                    <a:pt x="58" y="543"/>
                    <a:pt x="78" y="509"/>
                  </a:cubicBezTo>
                  <a:cubicBezTo>
                    <a:pt x="146" y="391"/>
                    <a:pt x="230" y="307"/>
                    <a:pt x="348" y="239"/>
                  </a:cubicBezTo>
                  <a:cubicBezTo>
                    <a:pt x="466" y="171"/>
                    <a:pt x="580" y="140"/>
                    <a:pt x="716" y="140"/>
                  </a:cubicBezTo>
                  <a:cubicBezTo>
                    <a:pt x="717" y="140"/>
                    <a:pt x="717" y="140"/>
                    <a:pt x="718" y="140"/>
                  </a:cubicBezTo>
                  <a:cubicBezTo>
                    <a:pt x="718" y="93"/>
                    <a:pt x="718" y="46"/>
                    <a:pt x="718" y="0"/>
                  </a:cubicBezTo>
                  <a:cubicBezTo>
                    <a:pt x="800" y="82"/>
                    <a:pt x="882" y="165"/>
                    <a:pt x="963" y="248"/>
                  </a:cubicBezTo>
                  <a:cubicBezTo>
                    <a:pt x="881" y="329"/>
                    <a:pt x="798" y="411"/>
                    <a:pt x="715" y="493"/>
                  </a:cubicBezTo>
                  <a:cubicBezTo>
                    <a:pt x="715" y="447"/>
                    <a:pt x="715" y="401"/>
                    <a:pt x="715" y="356"/>
                  </a:cubicBezTo>
                  <a:cubicBezTo>
                    <a:pt x="619" y="356"/>
                    <a:pt x="539" y="378"/>
                    <a:pt x="456" y="426"/>
                  </a:cubicBezTo>
                  <a:cubicBezTo>
                    <a:pt x="402" y="457"/>
                    <a:pt x="361" y="492"/>
                    <a:pt x="320" y="539"/>
                  </a:cubicBezTo>
                  <a:cubicBezTo>
                    <a:pt x="214" y="545"/>
                    <a:pt x="126" y="566"/>
                    <a:pt x="30" y="609"/>
                  </a:cubicBezTo>
                  <a:close/>
                  <a:moveTo>
                    <a:pt x="973" y="933"/>
                  </a:moveTo>
                  <a:cubicBezTo>
                    <a:pt x="907" y="836"/>
                    <a:pt x="832" y="766"/>
                    <a:pt x="730" y="708"/>
                  </a:cubicBezTo>
                  <a:cubicBezTo>
                    <a:pt x="614" y="641"/>
                    <a:pt x="500" y="610"/>
                    <a:pt x="368" y="609"/>
                  </a:cubicBezTo>
                  <a:cubicBezTo>
                    <a:pt x="365" y="609"/>
                    <a:pt x="363" y="609"/>
                    <a:pt x="361" y="609"/>
                  </a:cubicBezTo>
                  <a:cubicBezTo>
                    <a:pt x="360" y="609"/>
                    <a:pt x="360" y="609"/>
                    <a:pt x="360" y="609"/>
                  </a:cubicBezTo>
                  <a:cubicBezTo>
                    <a:pt x="228" y="609"/>
                    <a:pt x="115" y="638"/>
                    <a:pt x="0" y="703"/>
                  </a:cubicBezTo>
                  <a:cubicBezTo>
                    <a:pt x="35" y="765"/>
                    <a:pt x="71" y="828"/>
                    <a:pt x="107" y="890"/>
                  </a:cubicBezTo>
                  <a:cubicBezTo>
                    <a:pt x="188" y="844"/>
                    <a:pt x="267" y="823"/>
                    <a:pt x="360" y="823"/>
                  </a:cubicBezTo>
                  <a:cubicBezTo>
                    <a:pt x="361" y="823"/>
                    <a:pt x="360" y="823"/>
                    <a:pt x="361" y="823"/>
                  </a:cubicBezTo>
                  <a:cubicBezTo>
                    <a:pt x="362" y="823"/>
                    <a:pt x="364" y="823"/>
                    <a:pt x="366" y="823"/>
                  </a:cubicBezTo>
                  <a:cubicBezTo>
                    <a:pt x="460" y="824"/>
                    <a:pt x="538" y="847"/>
                    <a:pt x="620" y="893"/>
                  </a:cubicBezTo>
                  <a:cubicBezTo>
                    <a:pt x="662" y="918"/>
                    <a:pt x="694" y="942"/>
                    <a:pt x="728" y="976"/>
                  </a:cubicBezTo>
                  <a:cubicBezTo>
                    <a:pt x="721" y="992"/>
                    <a:pt x="715" y="1004"/>
                    <a:pt x="706" y="1019"/>
                  </a:cubicBezTo>
                  <a:cubicBezTo>
                    <a:pt x="658" y="1102"/>
                    <a:pt x="598" y="1162"/>
                    <a:pt x="515" y="1210"/>
                  </a:cubicBezTo>
                  <a:cubicBezTo>
                    <a:pt x="433" y="1258"/>
                    <a:pt x="351" y="1280"/>
                    <a:pt x="255" y="1280"/>
                  </a:cubicBezTo>
                  <a:cubicBezTo>
                    <a:pt x="255" y="1234"/>
                    <a:pt x="255" y="1188"/>
                    <a:pt x="255" y="1142"/>
                  </a:cubicBezTo>
                  <a:cubicBezTo>
                    <a:pt x="172" y="1224"/>
                    <a:pt x="90" y="1306"/>
                    <a:pt x="8" y="1388"/>
                  </a:cubicBezTo>
                  <a:cubicBezTo>
                    <a:pt x="90" y="1471"/>
                    <a:pt x="172" y="1553"/>
                    <a:pt x="254" y="1635"/>
                  </a:cubicBezTo>
                  <a:cubicBezTo>
                    <a:pt x="254" y="1589"/>
                    <a:pt x="254" y="1542"/>
                    <a:pt x="254" y="1495"/>
                  </a:cubicBezTo>
                  <a:cubicBezTo>
                    <a:pt x="254" y="1495"/>
                    <a:pt x="254" y="1495"/>
                    <a:pt x="255" y="1495"/>
                  </a:cubicBezTo>
                  <a:cubicBezTo>
                    <a:pt x="391" y="1495"/>
                    <a:pt x="506" y="1464"/>
                    <a:pt x="623" y="1396"/>
                  </a:cubicBezTo>
                  <a:cubicBezTo>
                    <a:pt x="741" y="1328"/>
                    <a:pt x="827" y="1244"/>
                    <a:pt x="894" y="1126"/>
                  </a:cubicBezTo>
                  <a:cubicBezTo>
                    <a:pt x="930" y="1063"/>
                    <a:pt x="953" y="1006"/>
                    <a:pt x="971" y="935"/>
                  </a:cubicBezTo>
                  <a:cubicBezTo>
                    <a:pt x="972" y="935"/>
                    <a:pt x="973" y="934"/>
                    <a:pt x="973" y="93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38" name="Group 7">
            <a:extLst>
              <a:ext uri="{FF2B5EF4-FFF2-40B4-BE49-F238E27FC236}">
                <a16:creationId xmlns:a16="http://schemas.microsoft.com/office/drawing/2014/main" id="{4589547B-1000-4386-8F1A-F7C3AD6873A0}"/>
              </a:ext>
            </a:extLst>
          </p:cNvPr>
          <p:cNvGrpSpPr>
            <a:grpSpLocks/>
          </p:cNvGrpSpPr>
          <p:nvPr/>
        </p:nvGrpSpPr>
        <p:grpSpPr bwMode="auto">
          <a:xfrm>
            <a:off x="7966992" y="4284639"/>
            <a:ext cx="448005" cy="373337"/>
            <a:chOff x="1240" y="1767"/>
            <a:chExt cx="330" cy="275"/>
          </a:xfrm>
          <a:solidFill>
            <a:schemeClr val="accent1"/>
          </a:solidFill>
        </p:grpSpPr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F641B34E-F354-4DE6-9B1B-8D645088C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" y="1767"/>
              <a:ext cx="331" cy="275"/>
            </a:xfrm>
            <a:custGeom>
              <a:avLst/>
              <a:gdLst>
                <a:gd name="T0" fmla="*/ 883 w 1462"/>
                <a:gd name="T1" fmla="*/ 15 h 1218"/>
                <a:gd name="T2" fmla="*/ 988 w 1462"/>
                <a:gd name="T3" fmla="*/ 15 h 1218"/>
                <a:gd name="T4" fmla="*/ 1041 w 1462"/>
                <a:gd name="T5" fmla="*/ 106 h 1218"/>
                <a:gd name="T6" fmla="*/ 988 w 1462"/>
                <a:gd name="T7" fmla="*/ 197 h 1218"/>
                <a:gd name="T8" fmla="*/ 883 w 1462"/>
                <a:gd name="T9" fmla="*/ 197 h 1218"/>
                <a:gd name="T10" fmla="*/ 830 w 1462"/>
                <a:gd name="T11" fmla="*/ 106 h 1218"/>
                <a:gd name="T12" fmla="*/ 936 w 1462"/>
                <a:gd name="T13" fmla="*/ 441 h 1218"/>
                <a:gd name="T14" fmla="*/ 844 w 1462"/>
                <a:gd name="T15" fmla="*/ 494 h 1218"/>
                <a:gd name="T16" fmla="*/ 844 w 1462"/>
                <a:gd name="T17" fmla="*/ 599 h 1218"/>
                <a:gd name="T18" fmla="*/ 936 w 1462"/>
                <a:gd name="T19" fmla="*/ 651 h 1218"/>
                <a:gd name="T20" fmla="*/ 1027 w 1462"/>
                <a:gd name="T21" fmla="*/ 599 h 1218"/>
                <a:gd name="T22" fmla="*/ 1041 w 1462"/>
                <a:gd name="T23" fmla="*/ 547 h 1218"/>
                <a:gd name="T24" fmla="*/ 988 w 1462"/>
                <a:gd name="T25" fmla="*/ 455 h 1218"/>
                <a:gd name="T26" fmla="*/ 766 w 1462"/>
                <a:gd name="T27" fmla="*/ 446 h 1218"/>
                <a:gd name="T28" fmla="*/ 812 w 1462"/>
                <a:gd name="T29" fmla="*/ 434 h 1218"/>
                <a:gd name="T30" fmla="*/ 857 w 1462"/>
                <a:gd name="T31" fmla="*/ 355 h 1218"/>
                <a:gd name="T32" fmla="*/ 812 w 1462"/>
                <a:gd name="T33" fmla="*/ 277 h 1218"/>
                <a:gd name="T34" fmla="*/ 722 w 1462"/>
                <a:gd name="T35" fmla="*/ 277 h 1218"/>
                <a:gd name="T36" fmla="*/ 677 w 1462"/>
                <a:gd name="T37" fmla="*/ 355 h 1218"/>
                <a:gd name="T38" fmla="*/ 689 w 1462"/>
                <a:gd name="T39" fmla="*/ 400 h 1218"/>
                <a:gd name="T40" fmla="*/ 766 w 1462"/>
                <a:gd name="T41" fmla="*/ 445 h 1218"/>
                <a:gd name="T42" fmla="*/ 1434 w 1462"/>
                <a:gd name="T43" fmla="*/ 712 h 1218"/>
                <a:gd name="T44" fmla="*/ 1374 w 1462"/>
                <a:gd name="T45" fmla="*/ 712 h 1218"/>
                <a:gd name="T46" fmla="*/ 1317 w 1462"/>
                <a:gd name="T47" fmla="*/ 737 h 1218"/>
                <a:gd name="T48" fmla="*/ 1288 w 1462"/>
                <a:gd name="T49" fmla="*/ 687 h 1218"/>
                <a:gd name="T50" fmla="*/ 1229 w 1462"/>
                <a:gd name="T51" fmla="*/ 687 h 1218"/>
                <a:gd name="T52" fmla="*/ 1204 w 1462"/>
                <a:gd name="T53" fmla="*/ 676 h 1218"/>
                <a:gd name="T54" fmla="*/ 1154 w 1462"/>
                <a:gd name="T55" fmla="*/ 647 h 1218"/>
                <a:gd name="T56" fmla="*/ 1062 w 1462"/>
                <a:gd name="T57" fmla="*/ 691 h 1218"/>
                <a:gd name="T58" fmla="*/ 1096 w 1462"/>
                <a:gd name="T59" fmla="*/ 776 h 1218"/>
                <a:gd name="T60" fmla="*/ 1082 w 1462"/>
                <a:gd name="T61" fmla="*/ 828 h 1218"/>
                <a:gd name="T62" fmla="*/ 1012 w 1462"/>
                <a:gd name="T63" fmla="*/ 889 h 1218"/>
                <a:gd name="T64" fmla="*/ 841 w 1462"/>
                <a:gd name="T65" fmla="*/ 931 h 1218"/>
                <a:gd name="T66" fmla="*/ 574 w 1462"/>
                <a:gd name="T67" fmla="*/ 822 h 1218"/>
                <a:gd name="T68" fmla="*/ 841 w 1462"/>
                <a:gd name="T69" fmla="*/ 867 h 1218"/>
                <a:gd name="T70" fmla="*/ 979 w 1462"/>
                <a:gd name="T71" fmla="*/ 833 h 1218"/>
                <a:gd name="T72" fmla="*/ 1025 w 1462"/>
                <a:gd name="T73" fmla="*/ 796 h 1218"/>
                <a:gd name="T74" fmla="*/ 1032 w 1462"/>
                <a:gd name="T75" fmla="*/ 770 h 1218"/>
                <a:gd name="T76" fmla="*/ 1006 w 1462"/>
                <a:gd name="T77" fmla="*/ 726 h 1218"/>
                <a:gd name="T78" fmla="*/ 910 w 1462"/>
                <a:gd name="T79" fmla="*/ 725 h 1218"/>
                <a:gd name="T80" fmla="*/ 380 w 1462"/>
                <a:gd name="T81" fmla="*/ 567 h 1218"/>
                <a:gd name="T82" fmla="*/ 0 w 1462"/>
                <a:gd name="T83" fmla="*/ 1157 h 1218"/>
                <a:gd name="T84" fmla="*/ 206 w 1462"/>
                <a:gd name="T85" fmla="*/ 1143 h 1218"/>
                <a:gd name="T86" fmla="*/ 704 w 1462"/>
                <a:gd name="T87" fmla="*/ 1217 h 1218"/>
                <a:gd name="T88" fmla="*/ 716 w 1462"/>
                <a:gd name="T89" fmla="*/ 1217 h 1218"/>
                <a:gd name="T90" fmla="*/ 729 w 1462"/>
                <a:gd name="T91" fmla="*/ 1217 h 1218"/>
                <a:gd name="T92" fmla="*/ 771 w 1462"/>
                <a:gd name="T93" fmla="*/ 1199 h 1218"/>
                <a:gd name="T94" fmla="*/ 1428 w 1462"/>
                <a:gd name="T95" fmla="*/ 813 h 1218"/>
                <a:gd name="T96" fmla="*/ 1453 w 1462"/>
                <a:gd name="T97" fmla="*/ 790 h 1218"/>
                <a:gd name="T98" fmla="*/ 1454 w 1462"/>
                <a:gd name="T99" fmla="*/ 733 h 1218"/>
                <a:gd name="T100" fmla="*/ 1434 w 1462"/>
                <a:gd name="T101" fmla="*/ 712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62" h="1218">
                  <a:moveTo>
                    <a:pt x="844" y="53"/>
                  </a:moveTo>
                  <a:cubicBezTo>
                    <a:pt x="854" y="36"/>
                    <a:pt x="866" y="24"/>
                    <a:pt x="883" y="15"/>
                  </a:cubicBezTo>
                  <a:cubicBezTo>
                    <a:pt x="900" y="5"/>
                    <a:pt x="917" y="0"/>
                    <a:pt x="936" y="0"/>
                  </a:cubicBezTo>
                  <a:cubicBezTo>
                    <a:pt x="956" y="0"/>
                    <a:pt x="972" y="5"/>
                    <a:pt x="988" y="15"/>
                  </a:cubicBezTo>
                  <a:cubicBezTo>
                    <a:pt x="1005" y="24"/>
                    <a:pt x="1017" y="36"/>
                    <a:pt x="1027" y="53"/>
                  </a:cubicBezTo>
                  <a:cubicBezTo>
                    <a:pt x="1037" y="70"/>
                    <a:pt x="1041" y="87"/>
                    <a:pt x="1041" y="106"/>
                  </a:cubicBezTo>
                  <a:cubicBezTo>
                    <a:pt x="1041" y="125"/>
                    <a:pt x="1037" y="142"/>
                    <a:pt x="1027" y="159"/>
                  </a:cubicBezTo>
                  <a:cubicBezTo>
                    <a:pt x="1017" y="176"/>
                    <a:pt x="1005" y="187"/>
                    <a:pt x="988" y="197"/>
                  </a:cubicBezTo>
                  <a:cubicBezTo>
                    <a:pt x="972" y="206"/>
                    <a:pt x="956" y="212"/>
                    <a:pt x="936" y="212"/>
                  </a:cubicBezTo>
                  <a:cubicBezTo>
                    <a:pt x="917" y="212"/>
                    <a:pt x="900" y="206"/>
                    <a:pt x="883" y="197"/>
                  </a:cubicBezTo>
                  <a:cubicBezTo>
                    <a:pt x="866" y="187"/>
                    <a:pt x="854" y="176"/>
                    <a:pt x="844" y="159"/>
                  </a:cubicBezTo>
                  <a:cubicBezTo>
                    <a:pt x="835" y="142"/>
                    <a:pt x="830" y="125"/>
                    <a:pt x="830" y="106"/>
                  </a:cubicBezTo>
                  <a:cubicBezTo>
                    <a:pt x="830" y="87"/>
                    <a:pt x="835" y="70"/>
                    <a:pt x="844" y="53"/>
                  </a:cubicBezTo>
                  <a:close/>
                  <a:moveTo>
                    <a:pt x="936" y="441"/>
                  </a:moveTo>
                  <a:cubicBezTo>
                    <a:pt x="916" y="441"/>
                    <a:pt x="900" y="446"/>
                    <a:pt x="883" y="455"/>
                  </a:cubicBezTo>
                  <a:cubicBezTo>
                    <a:pt x="866" y="465"/>
                    <a:pt x="854" y="477"/>
                    <a:pt x="844" y="494"/>
                  </a:cubicBezTo>
                  <a:cubicBezTo>
                    <a:pt x="835" y="511"/>
                    <a:pt x="830" y="527"/>
                    <a:pt x="830" y="547"/>
                  </a:cubicBezTo>
                  <a:cubicBezTo>
                    <a:pt x="830" y="566"/>
                    <a:pt x="835" y="583"/>
                    <a:pt x="844" y="599"/>
                  </a:cubicBezTo>
                  <a:cubicBezTo>
                    <a:pt x="854" y="615"/>
                    <a:pt x="866" y="627"/>
                    <a:pt x="883" y="637"/>
                  </a:cubicBezTo>
                  <a:cubicBezTo>
                    <a:pt x="900" y="647"/>
                    <a:pt x="917" y="651"/>
                    <a:pt x="936" y="651"/>
                  </a:cubicBezTo>
                  <a:cubicBezTo>
                    <a:pt x="956" y="651"/>
                    <a:pt x="972" y="647"/>
                    <a:pt x="988" y="637"/>
                  </a:cubicBezTo>
                  <a:cubicBezTo>
                    <a:pt x="1005" y="627"/>
                    <a:pt x="1017" y="615"/>
                    <a:pt x="1027" y="599"/>
                  </a:cubicBezTo>
                  <a:cubicBezTo>
                    <a:pt x="1037" y="583"/>
                    <a:pt x="1041" y="566"/>
                    <a:pt x="1041" y="547"/>
                  </a:cubicBezTo>
                  <a:lnTo>
                    <a:pt x="1041" y="547"/>
                  </a:lnTo>
                  <a:cubicBezTo>
                    <a:pt x="1041" y="527"/>
                    <a:pt x="1037" y="511"/>
                    <a:pt x="1027" y="494"/>
                  </a:cubicBezTo>
                  <a:cubicBezTo>
                    <a:pt x="1017" y="477"/>
                    <a:pt x="1005" y="464"/>
                    <a:pt x="988" y="455"/>
                  </a:cubicBezTo>
                  <a:cubicBezTo>
                    <a:pt x="972" y="445"/>
                    <a:pt x="955" y="441"/>
                    <a:pt x="936" y="441"/>
                  </a:cubicBezTo>
                  <a:close/>
                  <a:moveTo>
                    <a:pt x="766" y="446"/>
                  </a:moveTo>
                  <a:lnTo>
                    <a:pt x="766" y="446"/>
                  </a:lnTo>
                  <a:cubicBezTo>
                    <a:pt x="783" y="446"/>
                    <a:pt x="798" y="442"/>
                    <a:pt x="812" y="434"/>
                  </a:cubicBezTo>
                  <a:cubicBezTo>
                    <a:pt x="827" y="425"/>
                    <a:pt x="837" y="415"/>
                    <a:pt x="845" y="401"/>
                  </a:cubicBezTo>
                  <a:cubicBezTo>
                    <a:pt x="854" y="386"/>
                    <a:pt x="857" y="371"/>
                    <a:pt x="857" y="355"/>
                  </a:cubicBezTo>
                  <a:cubicBezTo>
                    <a:pt x="857" y="338"/>
                    <a:pt x="854" y="324"/>
                    <a:pt x="845" y="310"/>
                  </a:cubicBezTo>
                  <a:cubicBezTo>
                    <a:pt x="837" y="295"/>
                    <a:pt x="827" y="285"/>
                    <a:pt x="812" y="277"/>
                  </a:cubicBezTo>
                  <a:cubicBezTo>
                    <a:pt x="798" y="269"/>
                    <a:pt x="783" y="265"/>
                    <a:pt x="766" y="265"/>
                  </a:cubicBezTo>
                  <a:cubicBezTo>
                    <a:pt x="750" y="265"/>
                    <a:pt x="736" y="269"/>
                    <a:pt x="722" y="277"/>
                  </a:cubicBezTo>
                  <a:cubicBezTo>
                    <a:pt x="707" y="285"/>
                    <a:pt x="697" y="295"/>
                    <a:pt x="689" y="310"/>
                  </a:cubicBezTo>
                  <a:cubicBezTo>
                    <a:pt x="681" y="324"/>
                    <a:pt x="677" y="339"/>
                    <a:pt x="677" y="355"/>
                  </a:cubicBezTo>
                  <a:cubicBezTo>
                    <a:pt x="677" y="356"/>
                    <a:pt x="677" y="355"/>
                    <a:pt x="677" y="356"/>
                  </a:cubicBezTo>
                  <a:cubicBezTo>
                    <a:pt x="677" y="372"/>
                    <a:pt x="681" y="386"/>
                    <a:pt x="689" y="400"/>
                  </a:cubicBezTo>
                  <a:cubicBezTo>
                    <a:pt x="697" y="415"/>
                    <a:pt x="708" y="425"/>
                    <a:pt x="722" y="433"/>
                  </a:cubicBezTo>
                  <a:cubicBezTo>
                    <a:pt x="735" y="442"/>
                    <a:pt x="749" y="445"/>
                    <a:pt x="766" y="445"/>
                  </a:cubicBezTo>
                  <a:cubicBezTo>
                    <a:pt x="766" y="445"/>
                    <a:pt x="766" y="445"/>
                    <a:pt x="766" y="446"/>
                  </a:cubicBezTo>
                  <a:close/>
                  <a:moveTo>
                    <a:pt x="1434" y="712"/>
                  </a:moveTo>
                  <a:cubicBezTo>
                    <a:pt x="1424" y="706"/>
                    <a:pt x="1415" y="704"/>
                    <a:pt x="1404" y="704"/>
                  </a:cubicBezTo>
                  <a:cubicBezTo>
                    <a:pt x="1393" y="704"/>
                    <a:pt x="1384" y="706"/>
                    <a:pt x="1374" y="712"/>
                  </a:cubicBezTo>
                  <a:cubicBezTo>
                    <a:pt x="1355" y="723"/>
                    <a:pt x="1336" y="734"/>
                    <a:pt x="1316" y="745"/>
                  </a:cubicBezTo>
                  <a:cubicBezTo>
                    <a:pt x="1317" y="742"/>
                    <a:pt x="1317" y="740"/>
                    <a:pt x="1317" y="737"/>
                  </a:cubicBezTo>
                  <a:cubicBezTo>
                    <a:pt x="1317" y="726"/>
                    <a:pt x="1315" y="718"/>
                    <a:pt x="1310" y="709"/>
                  </a:cubicBezTo>
                  <a:cubicBezTo>
                    <a:pt x="1305" y="700"/>
                    <a:pt x="1298" y="693"/>
                    <a:pt x="1288" y="687"/>
                  </a:cubicBezTo>
                  <a:cubicBezTo>
                    <a:pt x="1279" y="682"/>
                    <a:pt x="1270" y="680"/>
                    <a:pt x="1259" y="680"/>
                  </a:cubicBezTo>
                  <a:cubicBezTo>
                    <a:pt x="1248" y="680"/>
                    <a:pt x="1239" y="682"/>
                    <a:pt x="1229" y="687"/>
                  </a:cubicBezTo>
                  <a:cubicBezTo>
                    <a:pt x="1224" y="691"/>
                    <a:pt x="1218" y="694"/>
                    <a:pt x="1212" y="697"/>
                  </a:cubicBezTo>
                  <a:cubicBezTo>
                    <a:pt x="1211" y="690"/>
                    <a:pt x="1208" y="683"/>
                    <a:pt x="1204" y="676"/>
                  </a:cubicBezTo>
                  <a:cubicBezTo>
                    <a:pt x="1199" y="667"/>
                    <a:pt x="1192" y="661"/>
                    <a:pt x="1183" y="655"/>
                  </a:cubicBezTo>
                  <a:cubicBezTo>
                    <a:pt x="1174" y="650"/>
                    <a:pt x="1165" y="647"/>
                    <a:pt x="1154" y="647"/>
                  </a:cubicBezTo>
                  <a:cubicBezTo>
                    <a:pt x="1143" y="647"/>
                    <a:pt x="1135" y="649"/>
                    <a:pt x="1126" y="654"/>
                  </a:cubicBezTo>
                  <a:cubicBezTo>
                    <a:pt x="1105" y="667"/>
                    <a:pt x="1084" y="679"/>
                    <a:pt x="1062" y="691"/>
                  </a:cubicBezTo>
                  <a:cubicBezTo>
                    <a:pt x="1069" y="698"/>
                    <a:pt x="1075" y="706"/>
                    <a:pt x="1080" y="715"/>
                  </a:cubicBezTo>
                  <a:cubicBezTo>
                    <a:pt x="1091" y="734"/>
                    <a:pt x="1096" y="753"/>
                    <a:pt x="1096" y="776"/>
                  </a:cubicBezTo>
                  <a:cubicBezTo>
                    <a:pt x="1096" y="777"/>
                    <a:pt x="1096" y="777"/>
                    <a:pt x="1096" y="777"/>
                  </a:cubicBezTo>
                  <a:cubicBezTo>
                    <a:pt x="1096" y="796"/>
                    <a:pt x="1091" y="811"/>
                    <a:pt x="1082" y="828"/>
                  </a:cubicBezTo>
                  <a:cubicBezTo>
                    <a:pt x="1076" y="837"/>
                    <a:pt x="1070" y="845"/>
                    <a:pt x="1062" y="853"/>
                  </a:cubicBezTo>
                  <a:cubicBezTo>
                    <a:pt x="1046" y="867"/>
                    <a:pt x="1031" y="879"/>
                    <a:pt x="1012" y="889"/>
                  </a:cubicBezTo>
                  <a:cubicBezTo>
                    <a:pt x="961" y="918"/>
                    <a:pt x="912" y="931"/>
                    <a:pt x="853" y="931"/>
                  </a:cubicBezTo>
                  <a:cubicBezTo>
                    <a:pt x="849" y="931"/>
                    <a:pt x="845" y="931"/>
                    <a:pt x="841" y="931"/>
                  </a:cubicBezTo>
                  <a:cubicBezTo>
                    <a:pt x="736" y="925"/>
                    <a:pt x="650" y="900"/>
                    <a:pt x="558" y="850"/>
                  </a:cubicBezTo>
                  <a:cubicBezTo>
                    <a:pt x="563" y="841"/>
                    <a:pt x="568" y="832"/>
                    <a:pt x="574" y="822"/>
                  </a:cubicBezTo>
                  <a:cubicBezTo>
                    <a:pt x="579" y="813"/>
                    <a:pt x="584" y="804"/>
                    <a:pt x="589" y="794"/>
                  </a:cubicBezTo>
                  <a:cubicBezTo>
                    <a:pt x="671" y="838"/>
                    <a:pt x="748" y="861"/>
                    <a:pt x="841" y="867"/>
                  </a:cubicBezTo>
                  <a:cubicBezTo>
                    <a:pt x="845" y="867"/>
                    <a:pt x="849" y="867"/>
                    <a:pt x="854" y="867"/>
                  </a:cubicBezTo>
                  <a:cubicBezTo>
                    <a:pt x="900" y="867"/>
                    <a:pt x="939" y="856"/>
                    <a:pt x="979" y="833"/>
                  </a:cubicBezTo>
                  <a:cubicBezTo>
                    <a:pt x="993" y="825"/>
                    <a:pt x="1003" y="818"/>
                    <a:pt x="1015" y="808"/>
                  </a:cubicBezTo>
                  <a:cubicBezTo>
                    <a:pt x="1020" y="804"/>
                    <a:pt x="1023" y="801"/>
                    <a:pt x="1025" y="796"/>
                  </a:cubicBezTo>
                  <a:cubicBezTo>
                    <a:pt x="1029" y="790"/>
                    <a:pt x="1030" y="785"/>
                    <a:pt x="1031" y="779"/>
                  </a:cubicBezTo>
                  <a:cubicBezTo>
                    <a:pt x="1032" y="776"/>
                    <a:pt x="1032" y="773"/>
                    <a:pt x="1032" y="770"/>
                  </a:cubicBezTo>
                  <a:cubicBezTo>
                    <a:pt x="1032" y="761"/>
                    <a:pt x="1030" y="754"/>
                    <a:pt x="1025" y="745"/>
                  </a:cubicBezTo>
                  <a:cubicBezTo>
                    <a:pt x="1020" y="737"/>
                    <a:pt x="1015" y="731"/>
                    <a:pt x="1006" y="726"/>
                  </a:cubicBezTo>
                  <a:cubicBezTo>
                    <a:pt x="1001" y="723"/>
                    <a:pt x="996" y="721"/>
                    <a:pt x="989" y="720"/>
                  </a:cubicBezTo>
                  <a:cubicBezTo>
                    <a:pt x="962" y="723"/>
                    <a:pt x="938" y="725"/>
                    <a:pt x="910" y="725"/>
                  </a:cubicBezTo>
                  <a:cubicBezTo>
                    <a:pt x="874" y="725"/>
                    <a:pt x="843" y="722"/>
                    <a:pt x="807" y="716"/>
                  </a:cubicBezTo>
                  <a:cubicBezTo>
                    <a:pt x="681" y="689"/>
                    <a:pt x="517" y="567"/>
                    <a:pt x="380" y="567"/>
                  </a:cubicBezTo>
                  <a:cubicBezTo>
                    <a:pt x="243" y="567"/>
                    <a:pt x="126" y="658"/>
                    <a:pt x="0" y="703"/>
                  </a:cubicBezTo>
                  <a:cubicBezTo>
                    <a:pt x="0" y="855"/>
                    <a:pt x="0" y="1006"/>
                    <a:pt x="0" y="1157"/>
                  </a:cubicBezTo>
                  <a:cubicBezTo>
                    <a:pt x="18" y="1147"/>
                    <a:pt x="37" y="1137"/>
                    <a:pt x="56" y="1126"/>
                  </a:cubicBezTo>
                  <a:cubicBezTo>
                    <a:pt x="110" y="1093"/>
                    <a:pt x="94" y="1103"/>
                    <a:pt x="206" y="1143"/>
                  </a:cubicBezTo>
                  <a:cubicBezTo>
                    <a:pt x="318" y="1184"/>
                    <a:pt x="467" y="1163"/>
                    <a:pt x="512" y="1160"/>
                  </a:cubicBezTo>
                  <a:cubicBezTo>
                    <a:pt x="557" y="1158"/>
                    <a:pt x="652" y="1206"/>
                    <a:pt x="704" y="1217"/>
                  </a:cubicBezTo>
                  <a:cubicBezTo>
                    <a:pt x="705" y="1217"/>
                    <a:pt x="706" y="1217"/>
                    <a:pt x="707" y="1217"/>
                  </a:cubicBezTo>
                  <a:cubicBezTo>
                    <a:pt x="710" y="1217"/>
                    <a:pt x="713" y="1217"/>
                    <a:pt x="716" y="1217"/>
                  </a:cubicBezTo>
                  <a:cubicBezTo>
                    <a:pt x="719" y="1217"/>
                    <a:pt x="722" y="1217"/>
                    <a:pt x="725" y="1217"/>
                  </a:cubicBezTo>
                  <a:cubicBezTo>
                    <a:pt x="726" y="1217"/>
                    <a:pt x="727" y="1217"/>
                    <a:pt x="729" y="1217"/>
                  </a:cubicBezTo>
                  <a:cubicBezTo>
                    <a:pt x="740" y="1215"/>
                    <a:pt x="751" y="1212"/>
                    <a:pt x="762" y="1206"/>
                  </a:cubicBezTo>
                  <a:cubicBezTo>
                    <a:pt x="765" y="1204"/>
                    <a:pt x="768" y="1202"/>
                    <a:pt x="771" y="1199"/>
                  </a:cubicBezTo>
                  <a:cubicBezTo>
                    <a:pt x="832" y="1172"/>
                    <a:pt x="994" y="1098"/>
                    <a:pt x="1083" y="1046"/>
                  </a:cubicBezTo>
                  <a:cubicBezTo>
                    <a:pt x="1230" y="960"/>
                    <a:pt x="1313" y="891"/>
                    <a:pt x="1428" y="813"/>
                  </a:cubicBezTo>
                  <a:cubicBezTo>
                    <a:pt x="1429" y="812"/>
                    <a:pt x="1430" y="812"/>
                    <a:pt x="1431" y="811"/>
                  </a:cubicBezTo>
                  <a:cubicBezTo>
                    <a:pt x="1440" y="806"/>
                    <a:pt x="1448" y="800"/>
                    <a:pt x="1453" y="790"/>
                  </a:cubicBezTo>
                  <a:cubicBezTo>
                    <a:pt x="1459" y="781"/>
                    <a:pt x="1461" y="771"/>
                    <a:pt x="1461" y="760"/>
                  </a:cubicBezTo>
                  <a:cubicBezTo>
                    <a:pt x="1461" y="750"/>
                    <a:pt x="1458" y="741"/>
                    <a:pt x="1454" y="733"/>
                  </a:cubicBezTo>
                  <a:cubicBezTo>
                    <a:pt x="1455" y="733"/>
                    <a:pt x="1455" y="733"/>
                    <a:pt x="1455" y="733"/>
                  </a:cubicBezTo>
                  <a:cubicBezTo>
                    <a:pt x="1450" y="724"/>
                    <a:pt x="1443" y="717"/>
                    <a:pt x="1434" y="71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40" name="Group 25">
            <a:extLst>
              <a:ext uri="{FF2B5EF4-FFF2-40B4-BE49-F238E27FC236}">
                <a16:creationId xmlns:a16="http://schemas.microsoft.com/office/drawing/2014/main" id="{56192435-1D2A-4E55-A7F1-4FA3FD20B74C}"/>
              </a:ext>
            </a:extLst>
          </p:cNvPr>
          <p:cNvGrpSpPr>
            <a:grpSpLocks/>
          </p:cNvGrpSpPr>
          <p:nvPr/>
        </p:nvGrpSpPr>
        <p:grpSpPr bwMode="auto">
          <a:xfrm>
            <a:off x="7948223" y="4980905"/>
            <a:ext cx="485542" cy="331995"/>
            <a:chOff x="2863" y="366"/>
            <a:chExt cx="351" cy="240"/>
          </a:xfrm>
          <a:solidFill>
            <a:schemeClr val="accent1"/>
          </a:solidFill>
        </p:grpSpPr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38D6CC-E534-4A8D-A984-8CA5D84D3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0" y="366"/>
              <a:ext cx="353" cy="240"/>
            </a:xfrm>
            <a:custGeom>
              <a:avLst/>
              <a:gdLst>
                <a:gd name="T0" fmla="*/ 1561 w 1562"/>
                <a:gd name="T1" fmla="*/ 710 h 1064"/>
                <a:gd name="T2" fmla="*/ 552 w 1562"/>
                <a:gd name="T3" fmla="*/ 0 h 1064"/>
                <a:gd name="T4" fmla="*/ 1165 w 1562"/>
                <a:gd name="T5" fmla="*/ 783 h 1064"/>
                <a:gd name="T6" fmla="*/ 1044 w 1562"/>
                <a:gd name="T7" fmla="*/ 853 h 1064"/>
                <a:gd name="T8" fmla="*/ 1044 w 1562"/>
                <a:gd name="T9" fmla="*/ 993 h 1064"/>
                <a:gd name="T10" fmla="*/ 1165 w 1562"/>
                <a:gd name="T11" fmla="*/ 1063 h 1064"/>
                <a:gd name="T12" fmla="*/ 1286 w 1562"/>
                <a:gd name="T13" fmla="*/ 993 h 1064"/>
                <a:gd name="T14" fmla="*/ 1286 w 1562"/>
                <a:gd name="T15" fmla="*/ 853 h 1064"/>
                <a:gd name="T16" fmla="*/ 1165 w 1562"/>
                <a:gd name="T17" fmla="*/ 783 h 1064"/>
                <a:gd name="T18" fmla="*/ 127 w 1562"/>
                <a:gd name="T19" fmla="*/ 853 h 1064"/>
                <a:gd name="T20" fmla="*/ 127 w 1562"/>
                <a:gd name="T21" fmla="*/ 993 h 1064"/>
                <a:gd name="T22" fmla="*/ 249 w 1562"/>
                <a:gd name="T23" fmla="*/ 1063 h 1064"/>
                <a:gd name="T24" fmla="*/ 370 w 1562"/>
                <a:gd name="T25" fmla="*/ 993 h 1064"/>
                <a:gd name="T26" fmla="*/ 370 w 1562"/>
                <a:gd name="T27" fmla="*/ 853 h 1064"/>
                <a:gd name="T28" fmla="*/ 249 w 1562"/>
                <a:gd name="T29" fmla="*/ 783 h 1064"/>
                <a:gd name="T30" fmla="*/ 1348 w 1562"/>
                <a:gd name="T31" fmla="*/ 927 h 1064"/>
                <a:gd name="T32" fmla="*/ 1561 w 1562"/>
                <a:gd name="T33" fmla="*/ 886 h 1064"/>
                <a:gd name="T34" fmla="*/ 1271 w 1562"/>
                <a:gd name="T35" fmla="*/ 775 h 1064"/>
                <a:gd name="T36" fmla="*/ 1348 w 1562"/>
                <a:gd name="T37" fmla="*/ 923 h 1064"/>
                <a:gd name="T38" fmla="*/ 982 w 1562"/>
                <a:gd name="T39" fmla="*/ 923 h 1064"/>
                <a:gd name="T40" fmla="*/ 431 w 1562"/>
                <a:gd name="T41" fmla="*/ 927 h 1064"/>
                <a:gd name="T42" fmla="*/ 407 w 1562"/>
                <a:gd name="T43" fmla="*/ 832 h 1064"/>
                <a:gd name="T44" fmla="*/ 248 w 1562"/>
                <a:gd name="T45" fmla="*/ 740 h 1064"/>
                <a:gd name="T46" fmla="*/ 90 w 1562"/>
                <a:gd name="T47" fmla="*/ 832 h 1064"/>
                <a:gd name="T48" fmla="*/ 11 w 1562"/>
                <a:gd name="T49" fmla="*/ 864 h 1064"/>
                <a:gd name="T50" fmla="*/ 60 w 1562"/>
                <a:gd name="T51" fmla="*/ 503 h 1064"/>
                <a:gd name="T52" fmla="*/ 489 w 1562"/>
                <a:gd name="T53" fmla="*/ 329 h 1064"/>
                <a:gd name="T54" fmla="*/ 1059 w 1562"/>
                <a:gd name="T55" fmla="*/ 775 h 1064"/>
                <a:gd name="T56" fmla="*/ 982 w 1562"/>
                <a:gd name="T57" fmla="*/ 923 h 1064"/>
                <a:gd name="T58" fmla="*/ 167 w 1562"/>
                <a:gd name="T59" fmla="*/ 414 h 1064"/>
                <a:gd name="T60" fmla="*/ 75 w 1562"/>
                <a:gd name="T61" fmla="*/ 582 h 1064"/>
                <a:gd name="T62" fmla="*/ 347 w 1562"/>
                <a:gd name="T63" fmla="*/ 597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2" h="1064">
                  <a:moveTo>
                    <a:pt x="1561" y="0"/>
                  </a:moveTo>
                  <a:cubicBezTo>
                    <a:pt x="1561" y="237"/>
                    <a:pt x="1561" y="473"/>
                    <a:pt x="1561" y="710"/>
                  </a:cubicBezTo>
                  <a:cubicBezTo>
                    <a:pt x="1225" y="710"/>
                    <a:pt x="888" y="710"/>
                    <a:pt x="552" y="710"/>
                  </a:cubicBezTo>
                  <a:cubicBezTo>
                    <a:pt x="552" y="473"/>
                    <a:pt x="552" y="237"/>
                    <a:pt x="552" y="0"/>
                  </a:cubicBezTo>
                  <a:cubicBezTo>
                    <a:pt x="888" y="0"/>
                    <a:pt x="1225" y="0"/>
                    <a:pt x="1561" y="0"/>
                  </a:cubicBezTo>
                  <a:close/>
                  <a:moveTo>
                    <a:pt x="1165" y="783"/>
                  </a:moveTo>
                  <a:cubicBezTo>
                    <a:pt x="1139" y="783"/>
                    <a:pt x="1117" y="789"/>
                    <a:pt x="1095" y="802"/>
                  </a:cubicBezTo>
                  <a:cubicBezTo>
                    <a:pt x="1073" y="815"/>
                    <a:pt x="1057" y="831"/>
                    <a:pt x="1044" y="853"/>
                  </a:cubicBezTo>
                  <a:cubicBezTo>
                    <a:pt x="1031" y="875"/>
                    <a:pt x="1025" y="897"/>
                    <a:pt x="1025" y="923"/>
                  </a:cubicBezTo>
                  <a:cubicBezTo>
                    <a:pt x="1025" y="949"/>
                    <a:pt x="1031" y="971"/>
                    <a:pt x="1044" y="993"/>
                  </a:cubicBezTo>
                  <a:cubicBezTo>
                    <a:pt x="1057" y="1015"/>
                    <a:pt x="1073" y="1031"/>
                    <a:pt x="1095" y="1044"/>
                  </a:cubicBezTo>
                  <a:cubicBezTo>
                    <a:pt x="1117" y="1057"/>
                    <a:pt x="1139" y="1063"/>
                    <a:pt x="1165" y="1063"/>
                  </a:cubicBezTo>
                  <a:cubicBezTo>
                    <a:pt x="1191" y="1063"/>
                    <a:pt x="1213" y="1057"/>
                    <a:pt x="1235" y="1044"/>
                  </a:cubicBezTo>
                  <a:cubicBezTo>
                    <a:pt x="1257" y="1031"/>
                    <a:pt x="1273" y="1015"/>
                    <a:pt x="1286" y="993"/>
                  </a:cubicBezTo>
                  <a:cubicBezTo>
                    <a:pt x="1299" y="971"/>
                    <a:pt x="1305" y="949"/>
                    <a:pt x="1305" y="923"/>
                  </a:cubicBezTo>
                  <a:cubicBezTo>
                    <a:pt x="1305" y="897"/>
                    <a:pt x="1299" y="875"/>
                    <a:pt x="1286" y="853"/>
                  </a:cubicBezTo>
                  <a:cubicBezTo>
                    <a:pt x="1273" y="831"/>
                    <a:pt x="1257" y="815"/>
                    <a:pt x="1235" y="802"/>
                  </a:cubicBezTo>
                  <a:cubicBezTo>
                    <a:pt x="1213" y="789"/>
                    <a:pt x="1191" y="783"/>
                    <a:pt x="1165" y="783"/>
                  </a:cubicBezTo>
                  <a:close/>
                  <a:moveTo>
                    <a:pt x="179" y="802"/>
                  </a:moveTo>
                  <a:cubicBezTo>
                    <a:pt x="156" y="815"/>
                    <a:pt x="140" y="831"/>
                    <a:pt x="127" y="853"/>
                  </a:cubicBezTo>
                  <a:cubicBezTo>
                    <a:pt x="114" y="875"/>
                    <a:pt x="109" y="897"/>
                    <a:pt x="109" y="923"/>
                  </a:cubicBezTo>
                  <a:cubicBezTo>
                    <a:pt x="109" y="949"/>
                    <a:pt x="114" y="971"/>
                    <a:pt x="127" y="993"/>
                  </a:cubicBezTo>
                  <a:cubicBezTo>
                    <a:pt x="140" y="1015"/>
                    <a:pt x="156" y="1031"/>
                    <a:pt x="179" y="1044"/>
                  </a:cubicBezTo>
                  <a:cubicBezTo>
                    <a:pt x="201" y="1057"/>
                    <a:pt x="223" y="1063"/>
                    <a:pt x="249" y="1063"/>
                  </a:cubicBezTo>
                  <a:cubicBezTo>
                    <a:pt x="274" y="1063"/>
                    <a:pt x="296" y="1057"/>
                    <a:pt x="319" y="1044"/>
                  </a:cubicBezTo>
                  <a:cubicBezTo>
                    <a:pt x="341" y="1031"/>
                    <a:pt x="357" y="1015"/>
                    <a:pt x="370" y="993"/>
                  </a:cubicBezTo>
                  <a:cubicBezTo>
                    <a:pt x="383" y="971"/>
                    <a:pt x="389" y="949"/>
                    <a:pt x="389" y="923"/>
                  </a:cubicBezTo>
                  <a:cubicBezTo>
                    <a:pt x="389" y="897"/>
                    <a:pt x="383" y="875"/>
                    <a:pt x="370" y="853"/>
                  </a:cubicBezTo>
                  <a:cubicBezTo>
                    <a:pt x="357" y="831"/>
                    <a:pt x="341" y="815"/>
                    <a:pt x="319" y="802"/>
                  </a:cubicBezTo>
                  <a:cubicBezTo>
                    <a:pt x="296" y="789"/>
                    <a:pt x="274" y="783"/>
                    <a:pt x="249" y="783"/>
                  </a:cubicBezTo>
                  <a:cubicBezTo>
                    <a:pt x="223" y="783"/>
                    <a:pt x="201" y="789"/>
                    <a:pt x="179" y="802"/>
                  </a:cubicBezTo>
                  <a:close/>
                  <a:moveTo>
                    <a:pt x="1348" y="927"/>
                  </a:moveTo>
                  <a:cubicBezTo>
                    <a:pt x="1382" y="927"/>
                    <a:pt x="1415" y="927"/>
                    <a:pt x="1448" y="927"/>
                  </a:cubicBezTo>
                  <a:cubicBezTo>
                    <a:pt x="1486" y="914"/>
                    <a:pt x="1524" y="900"/>
                    <a:pt x="1561" y="886"/>
                  </a:cubicBezTo>
                  <a:cubicBezTo>
                    <a:pt x="1561" y="849"/>
                    <a:pt x="1561" y="812"/>
                    <a:pt x="1561" y="775"/>
                  </a:cubicBezTo>
                  <a:cubicBezTo>
                    <a:pt x="1465" y="775"/>
                    <a:pt x="1368" y="775"/>
                    <a:pt x="1271" y="775"/>
                  </a:cubicBezTo>
                  <a:cubicBezTo>
                    <a:pt x="1294" y="791"/>
                    <a:pt x="1310" y="808"/>
                    <a:pt x="1324" y="832"/>
                  </a:cubicBezTo>
                  <a:cubicBezTo>
                    <a:pt x="1340" y="861"/>
                    <a:pt x="1348" y="890"/>
                    <a:pt x="1348" y="923"/>
                  </a:cubicBezTo>
                  <a:cubicBezTo>
                    <a:pt x="1348" y="925"/>
                    <a:pt x="1348" y="926"/>
                    <a:pt x="1348" y="927"/>
                  </a:cubicBezTo>
                  <a:close/>
                  <a:moveTo>
                    <a:pt x="982" y="923"/>
                  </a:moveTo>
                  <a:cubicBezTo>
                    <a:pt x="982" y="925"/>
                    <a:pt x="982" y="926"/>
                    <a:pt x="982" y="927"/>
                  </a:cubicBezTo>
                  <a:cubicBezTo>
                    <a:pt x="798" y="927"/>
                    <a:pt x="615" y="927"/>
                    <a:pt x="431" y="927"/>
                  </a:cubicBezTo>
                  <a:cubicBezTo>
                    <a:pt x="431" y="926"/>
                    <a:pt x="431" y="925"/>
                    <a:pt x="431" y="923"/>
                  </a:cubicBezTo>
                  <a:cubicBezTo>
                    <a:pt x="431" y="890"/>
                    <a:pt x="424" y="861"/>
                    <a:pt x="407" y="832"/>
                  </a:cubicBezTo>
                  <a:cubicBezTo>
                    <a:pt x="390" y="803"/>
                    <a:pt x="369" y="782"/>
                    <a:pt x="340" y="765"/>
                  </a:cubicBezTo>
                  <a:cubicBezTo>
                    <a:pt x="310" y="748"/>
                    <a:pt x="282" y="740"/>
                    <a:pt x="248" y="740"/>
                  </a:cubicBezTo>
                  <a:cubicBezTo>
                    <a:pt x="214" y="740"/>
                    <a:pt x="186" y="748"/>
                    <a:pt x="157" y="765"/>
                  </a:cubicBezTo>
                  <a:cubicBezTo>
                    <a:pt x="127" y="782"/>
                    <a:pt x="106" y="803"/>
                    <a:pt x="90" y="832"/>
                  </a:cubicBezTo>
                  <a:cubicBezTo>
                    <a:pt x="73" y="861"/>
                    <a:pt x="65" y="890"/>
                    <a:pt x="65" y="923"/>
                  </a:cubicBezTo>
                  <a:cubicBezTo>
                    <a:pt x="18" y="923"/>
                    <a:pt x="11" y="910"/>
                    <a:pt x="11" y="864"/>
                  </a:cubicBezTo>
                  <a:cubicBezTo>
                    <a:pt x="11" y="804"/>
                    <a:pt x="11" y="744"/>
                    <a:pt x="11" y="684"/>
                  </a:cubicBezTo>
                  <a:cubicBezTo>
                    <a:pt x="11" y="603"/>
                    <a:pt x="0" y="657"/>
                    <a:pt x="60" y="503"/>
                  </a:cubicBezTo>
                  <a:cubicBezTo>
                    <a:pt x="121" y="341"/>
                    <a:pt x="103" y="356"/>
                    <a:pt x="160" y="352"/>
                  </a:cubicBezTo>
                  <a:cubicBezTo>
                    <a:pt x="269" y="344"/>
                    <a:pt x="379" y="336"/>
                    <a:pt x="489" y="329"/>
                  </a:cubicBezTo>
                  <a:cubicBezTo>
                    <a:pt x="489" y="477"/>
                    <a:pt x="489" y="626"/>
                    <a:pt x="489" y="775"/>
                  </a:cubicBezTo>
                  <a:cubicBezTo>
                    <a:pt x="679" y="775"/>
                    <a:pt x="869" y="775"/>
                    <a:pt x="1059" y="775"/>
                  </a:cubicBezTo>
                  <a:cubicBezTo>
                    <a:pt x="1037" y="791"/>
                    <a:pt x="1020" y="808"/>
                    <a:pt x="1006" y="832"/>
                  </a:cubicBezTo>
                  <a:cubicBezTo>
                    <a:pt x="990" y="861"/>
                    <a:pt x="982" y="890"/>
                    <a:pt x="982" y="923"/>
                  </a:cubicBezTo>
                  <a:close/>
                  <a:moveTo>
                    <a:pt x="350" y="403"/>
                  </a:moveTo>
                  <a:cubicBezTo>
                    <a:pt x="289" y="407"/>
                    <a:pt x="228" y="411"/>
                    <a:pt x="167" y="414"/>
                  </a:cubicBezTo>
                  <a:cubicBezTo>
                    <a:pt x="134" y="416"/>
                    <a:pt x="133" y="417"/>
                    <a:pt x="121" y="457"/>
                  </a:cubicBezTo>
                  <a:cubicBezTo>
                    <a:pt x="105" y="499"/>
                    <a:pt x="90" y="541"/>
                    <a:pt x="75" y="582"/>
                  </a:cubicBezTo>
                  <a:cubicBezTo>
                    <a:pt x="59" y="620"/>
                    <a:pt x="61" y="632"/>
                    <a:pt x="104" y="625"/>
                  </a:cubicBezTo>
                  <a:cubicBezTo>
                    <a:pt x="185" y="616"/>
                    <a:pt x="266" y="607"/>
                    <a:pt x="347" y="597"/>
                  </a:cubicBezTo>
                  <a:cubicBezTo>
                    <a:pt x="348" y="533"/>
                    <a:pt x="349" y="468"/>
                    <a:pt x="350" y="4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42" name="Group 44">
            <a:extLst>
              <a:ext uri="{FF2B5EF4-FFF2-40B4-BE49-F238E27FC236}">
                <a16:creationId xmlns:a16="http://schemas.microsoft.com/office/drawing/2014/main" id="{0D9316AD-6D86-48CD-AAFC-1355A9ACFE8D}"/>
              </a:ext>
            </a:extLst>
          </p:cNvPr>
          <p:cNvGrpSpPr>
            <a:grpSpLocks/>
          </p:cNvGrpSpPr>
          <p:nvPr/>
        </p:nvGrpSpPr>
        <p:grpSpPr bwMode="auto">
          <a:xfrm>
            <a:off x="8026495" y="5657996"/>
            <a:ext cx="328999" cy="329000"/>
            <a:chOff x="4415" y="378"/>
            <a:chExt cx="331" cy="331"/>
          </a:xfrm>
          <a:solidFill>
            <a:schemeClr val="accent1"/>
          </a:solidFill>
        </p:grpSpPr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695DE1EF-0975-461B-AFD9-CD041F451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5" y="378"/>
              <a:ext cx="331" cy="331"/>
            </a:xfrm>
            <a:custGeom>
              <a:avLst/>
              <a:gdLst>
                <a:gd name="T0" fmla="*/ 86 w 1464"/>
                <a:gd name="T1" fmla="*/ 517 h 1464"/>
                <a:gd name="T2" fmla="*/ 0 w 1464"/>
                <a:gd name="T3" fmla="*/ 603 h 1464"/>
                <a:gd name="T4" fmla="*/ 11 w 1464"/>
                <a:gd name="T5" fmla="*/ 903 h 1464"/>
                <a:gd name="T6" fmla="*/ 1377 w 1464"/>
                <a:gd name="T7" fmla="*/ 946 h 1464"/>
                <a:gd name="T8" fmla="*/ 1452 w 1464"/>
                <a:gd name="T9" fmla="*/ 903 h 1464"/>
                <a:gd name="T10" fmla="*/ 1463 w 1464"/>
                <a:gd name="T11" fmla="*/ 603 h 1464"/>
                <a:gd name="T12" fmla="*/ 1420 w 1464"/>
                <a:gd name="T13" fmla="*/ 528 h 1464"/>
                <a:gd name="T14" fmla="*/ 129 w 1464"/>
                <a:gd name="T15" fmla="*/ 796 h 1464"/>
                <a:gd name="T16" fmla="*/ 989 w 1464"/>
                <a:gd name="T17" fmla="*/ 796 h 1464"/>
                <a:gd name="T18" fmla="*/ 1237 w 1464"/>
                <a:gd name="T19" fmla="*/ 787 h 1464"/>
                <a:gd name="T20" fmla="*/ 1214 w 1464"/>
                <a:gd name="T21" fmla="*/ 700 h 1464"/>
                <a:gd name="T22" fmla="*/ 1302 w 1464"/>
                <a:gd name="T23" fmla="*/ 676 h 1464"/>
                <a:gd name="T24" fmla="*/ 1334 w 1464"/>
                <a:gd name="T25" fmla="*/ 732 h 1464"/>
                <a:gd name="T26" fmla="*/ 1302 w 1464"/>
                <a:gd name="T27" fmla="*/ 787 h 1464"/>
                <a:gd name="T28" fmla="*/ 86 w 1464"/>
                <a:gd name="T29" fmla="*/ 0 h 1464"/>
                <a:gd name="T30" fmla="*/ 11 w 1464"/>
                <a:gd name="T31" fmla="*/ 43 h 1464"/>
                <a:gd name="T32" fmla="*/ 0 w 1464"/>
                <a:gd name="T33" fmla="*/ 344 h 1464"/>
                <a:gd name="T34" fmla="*/ 86 w 1464"/>
                <a:gd name="T35" fmla="*/ 430 h 1464"/>
                <a:gd name="T36" fmla="*/ 1420 w 1464"/>
                <a:gd name="T37" fmla="*/ 419 h 1464"/>
                <a:gd name="T38" fmla="*/ 1463 w 1464"/>
                <a:gd name="T39" fmla="*/ 86 h 1464"/>
                <a:gd name="T40" fmla="*/ 1452 w 1464"/>
                <a:gd name="T41" fmla="*/ 43 h 1464"/>
                <a:gd name="T42" fmla="*/ 989 w 1464"/>
                <a:gd name="T43" fmla="*/ 280 h 1464"/>
                <a:gd name="T44" fmla="*/ 989 w 1464"/>
                <a:gd name="T45" fmla="*/ 150 h 1464"/>
                <a:gd name="T46" fmla="*/ 1269 w 1464"/>
                <a:gd name="T47" fmla="*/ 280 h 1464"/>
                <a:gd name="T48" fmla="*/ 1205 w 1464"/>
                <a:gd name="T49" fmla="*/ 215 h 1464"/>
                <a:gd name="T50" fmla="*/ 1269 w 1464"/>
                <a:gd name="T51" fmla="*/ 150 h 1464"/>
                <a:gd name="T52" fmla="*/ 1334 w 1464"/>
                <a:gd name="T53" fmla="*/ 215 h 1464"/>
                <a:gd name="T54" fmla="*/ 1325 w 1464"/>
                <a:gd name="T55" fmla="*/ 247 h 1464"/>
                <a:gd name="T56" fmla="*/ 1377 w 1464"/>
                <a:gd name="T57" fmla="*/ 1033 h 1464"/>
                <a:gd name="T58" fmla="*/ 43 w 1464"/>
                <a:gd name="T59" fmla="*/ 1044 h 1464"/>
                <a:gd name="T60" fmla="*/ 0 w 1464"/>
                <a:gd name="T61" fmla="*/ 1377 h 1464"/>
                <a:gd name="T62" fmla="*/ 43 w 1464"/>
                <a:gd name="T63" fmla="*/ 1452 h 1464"/>
                <a:gd name="T64" fmla="*/ 1377 w 1464"/>
                <a:gd name="T65" fmla="*/ 1463 h 1464"/>
                <a:gd name="T66" fmla="*/ 1463 w 1464"/>
                <a:gd name="T67" fmla="*/ 1377 h 1464"/>
                <a:gd name="T68" fmla="*/ 1463 w 1464"/>
                <a:gd name="T69" fmla="*/ 1119 h 1464"/>
                <a:gd name="T70" fmla="*/ 1377 w 1464"/>
                <a:gd name="T71" fmla="*/ 1033 h 1464"/>
                <a:gd name="T72" fmla="*/ 129 w 1464"/>
                <a:gd name="T73" fmla="*/ 1183 h 1464"/>
                <a:gd name="T74" fmla="*/ 1269 w 1464"/>
                <a:gd name="T75" fmla="*/ 1313 h 1464"/>
                <a:gd name="T76" fmla="*/ 1214 w 1464"/>
                <a:gd name="T77" fmla="*/ 1280 h 1464"/>
                <a:gd name="T78" fmla="*/ 1237 w 1464"/>
                <a:gd name="T79" fmla="*/ 1192 h 1464"/>
                <a:gd name="T80" fmla="*/ 1325 w 1464"/>
                <a:gd name="T81" fmla="*/ 1216 h 1464"/>
                <a:gd name="T82" fmla="*/ 1334 w 1464"/>
                <a:gd name="T83" fmla="*/ 1248 h 1464"/>
                <a:gd name="T84" fmla="*/ 1269 w 1464"/>
                <a:gd name="T85" fmla="*/ 1313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64" h="1464">
                  <a:moveTo>
                    <a:pt x="1377" y="517"/>
                  </a:moveTo>
                  <a:cubicBezTo>
                    <a:pt x="947" y="517"/>
                    <a:pt x="516" y="517"/>
                    <a:pt x="86" y="517"/>
                  </a:cubicBezTo>
                  <a:lnTo>
                    <a:pt x="86" y="517"/>
                  </a:lnTo>
                  <a:cubicBezTo>
                    <a:pt x="70" y="517"/>
                    <a:pt x="57" y="520"/>
                    <a:pt x="43" y="528"/>
                  </a:cubicBezTo>
                  <a:cubicBezTo>
                    <a:pt x="29" y="536"/>
                    <a:pt x="19" y="546"/>
                    <a:pt x="11" y="560"/>
                  </a:cubicBezTo>
                  <a:cubicBezTo>
                    <a:pt x="3" y="573"/>
                    <a:pt x="0" y="587"/>
                    <a:pt x="0" y="603"/>
                  </a:cubicBezTo>
                  <a:cubicBezTo>
                    <a:pt x="0" y="689"/>
                    <a:pt x="0" y="774"/>
                    <a:pt x="0" y="860"/>
                  </a:cubicBezTo>
                  <a:lnTo>
                    <a:pt x="0" y="860"/>
                  </a:lnTo>
                  <a:cubicBezTo>
                    <a:pt x="0" y="876"/>
                    <a:pt x="3" y="890"/>
                    <a:pt x="11" y="903"/>
                  </a:cubicBezTo>
                  <a:cubicBezTo>
                    <a:pt x="19" y="917"/>
                    <a:pt x="29" y="927"/>
                    <a:pt x="43" y="935"/>
                  </a:cubicBezTo>
                  <a:cubicBezTo>
                    <a:pt x="57" y="943"/>
                    <a:pt x="70" y="946"/>
                    <a:pt x="86" y="946"/>
                  </a:cubicBezTo>
                  <a:cubicBezTo>
                    <a:pt x="516" y="946"/>
                    <a:pt x="947" y="946"/>
                    <a:pt x="1377" y="946"/>
                  </a:cubicBezTo>
                  <a:lnTo>
                    <a:pt x="1377" y="946"/>
                  </a:lnTo>
                  <a:cubicBezTo>
                    <a:pt x="1393" y="946"/>
                    <a:pt x="1406" y="943"/>
                    <a:pt x="1420" y="935"/>
                  </a:cubicBezTo>
                  <a:cubicBezTo>
                    <a:pt x="1434" y="927"/>
                    <a:pt x="1444" y="917"/>
                    <a:pt x="1452" y="903"/>
                  </a:cubicBezTo>
                  <a:cubicBezTo>
                    <a:pt x="1460" y="890"/>
                    <a:pt x="1463" y="876"/>
                    <a:pt x="1463" y="860"/>
                  </a:cubicBezTo>
                  <a:cubicBezTo>
                    <a:pt x="1463" y="774"/>
                    <a:pt x="1463" y="689"/>
                    <a:pt x="1463" y="603"/>
                  </a:cubicBezTo>
                  <a:lnTo>
                    <a:pt x="1463" y="603"/>
                  </a:lnTo>
                  <a:lnTo>
                    <a:pt x="1463" y="603"/>
                  </a:lnTo>
                  <a:cubicBezTo>
                    <a:pt x="1463" y="587"/>
                    <a:pt x="1460" y="573"/>
                    <a:pt x="1452" y="560"/>
                  </a:cubicBezTo>
                  <a:cubicBezTo>
                    <a:pt x="1444" y="546"/>
                    <a:pt x="1434" y="536"/>
                    <a:pt x="1420" y="528"/>
                  </a:cubicBezTo>
                  <a:cubicBezTo>
                    <a:pt x="1406" y="520"/>
                    <a:pt x="1393" y="517"/>
                    <a:pt x="1377" y="517"/>
                  </a:cubicBezTo>
                  <a:close/>
                  <a:moveTo>
                    <a:pt x="989" y="796"/>
                  </a:moveTo>
                  <a:cubicBezTo>
                    <a:pt x="703" y="796"/>
                    <a:pt x="416" y="796"/>
                    <a:pt x="129" y="796"/>
                  </a:cubicBezTo>
                  <a:cubicBezTo>
                    <a:pt x="129" y="753"/>
                    <a:pt x="129" y="710"/>
                    <a:pt x="129" y="667"/>
                  </a:cubicBezTo>
                  <a:cubicBezTo>
                    <a:pt x="416" y="667"/>
                    <a:pt x="703" y="667"/>
                    <a:pt x="989" y="667"/>
                  </a:cubicBezTo>
                  <a:cubicBezTo>
                    <a:pt x="989" y="710"/>
                    <a:pt x="989" y="753"/>
                    <a:pt x="989" y="796"/>
                  </a:cubicBezTo>
                  <a:close/>
                  <a:moveTo>
                    <a:pt x="1269" y="796"/>
                  </a:moveTo>
                  <a:lnTo>
                    <a:pt x="1269" y="796"/>
                  </a:lnTo>
                  <a:cubicBezTo>
                    <a:pt x="1258" y="796"/>
                    <a:pt x="1247" y="793"/>
                    <a:pt x="1237" y="787"/>
                  </a:cubicBezTo>
                  <a:cubicBezTo>
                    <a:pt x="1227" y="781"/>
                    <a:pt x="1220" y="774"/>
                    <a:pt x="1214" y="763"/>
                  </a:cubicBezTo>
                  <a:cubicBezTo>
                    <a:pt x="1209" y="753"/>
                    <a:pt x="1205" y="743"/>
                    <a:pt x="1205" y="732"/>
                  </a:cubicBezTo>
                  <a:cubicBezTo>
                    <a:pt x="1205" y="720"/>
                    <a:pt x="1209" y="710"/>
                    <a:pt x="1214" y="700"/>
                  </a:cubicBezTo>
                  <a:cubicBezTo>
                    <a:pt x="1220" y="689"/>
                    <a:pt x="1227" y="682"/>
                    <a:pt x="1237" y="676"/>
                  </a:cubicBezTo>
                  <a:cubicBezTo>
                    <a:pt x="1247" y="670"/>
                    <a:pt x="1258" y="667"/>
                    <a:pt x="1269" y="667"/>
                  </a:cubicBezTo>
                  <a:cubicBezTo>
                    <a:pt x="1281" y="667"/>
                    <a:pt x="1292" y="670"/>
                    <a:pt x="1302" y="676"/>
                  </a:cubicBezTo>
                  <a:cubicBezTo>
                    <a:pt x="1313" y="682"/>
                    <a:pt x="1319" y="689"/>
                    <a:pt x="1325" y="700"/>
                  </a:cubicBezTo>
                  <a:cubicBezTo>
                    <a:pt x="1331" y="710"/>
                    <a:pt x="1334" y="720"/>
                    <a:pt x="1334" y="732"/>
                  </a:cubicBezTo>
                  <a:lnTo>
                    <a:pt x="1334" y="732"/>
                  </a:lnTo>
                  <a:lnTo>
                    <a:pt x="1334" y="732"/>
                  </a:lnTo>
                  <a:cubicBezTo>
                    <a:pt x="1334" y="743"/>
                    <a:pt x="1331" y="753"/>
                    <a:pt x="1325" y="763"/>
                  </a:cubicBezTo>
                  <a:cubicBezTo>
                    <a:pt x="1319" y="774"/>
                    <a:pt x="1313" y="781"/>
                    <a:pt x="1302" y="787"/>
                  </a:cubicBezTo>
                  <a:cubicBezTo>
                    <a:pt x="1292" y="793"/>
                    <a:pt x="1281" y="796"/>
                    <a:pt x="1269" y="796"/>
                  </a:cubicBezTo>
                  <a:close/>
                  <a:moveTo>
                    <a:pt x="1377" y="0"/>
                  </a:moveTo>
                  <a:cubicBezTo>
                    <a:pt x="947" y="0"/>
                    <a:pt x="516" y="0"/>
                    <a:pt x="86" y="0"/>
                  </a:cubicBezTo>
                  <a:lnTo>
                    <a:pt x="86" y="0"/>
                  </a:lnTo>
                  <a:cubicBezTo>
                    <a:pt x="70" y="0"/>
                    <a:pt x="57" y="3"/>
                    <a:pt x="43" y="11"/>
                  </a:cubicBezTo>
                  <a:cubicBezTo>
                    <a:pt x="29" y="19"/>
                    <a:pt x="19" y="29"/>
                    <a:pt x="11" y="43"/>
                  </a:cubicBezTo>
                  <a:cubicBezTo>
                    <a:pt x="3" y="57"/>
                    <a:pt x="0" y="70"/>
                    <a:pt x="0" y="86"/>
                  </a:cubicBezTo>
                  <a:cubicBezTo>
                    <a:pt x="0" y="172"/>
                    <a:pt x="0" y="258"/>
                    <a:pt x="0" y="344"/>
                  </a:cubicBezTo>
                  <a:lnTo>
                    <a:pt x="0" y="344"/>
                  </a:lnTo>
                  <a:cubicBezTo>
                    <a:pt x="0" y="360"/>
                    <a:pt x="3" y="373"/>
                    <a:pt x="11" y="387"/>
                  </a:cubicBezTo>
                  <a:cubicBezTo>
                    <a:pt x="19" y="400"/>
                    <a:pt x="29" y="411"/>
                    <a:pt x="43" y="419"/>
                  </a:cubicBezTo>
                  <a:cubicBezTo>
                    <a:pt x="57" y="427"/>
                    <a:pt x="70" y="430"/>
                    <a:pt x="86" y="430"/>
                  </a:cubicBezTo>
                  <a:cubicBezTo>
                    <a:pt x="516" y="430"/>
                    <a:pt x="947" y="430"/>
                    <a:pt x="1377" y="430"/>
                  </a:cubicBezTo>
                  <a:lnTo>
                    <a:pt x="1377" y="430"/>
                  </a:lnTo>
                  <a:cubicBezTo>
                    <a:pt x="1393" y="430"/>
                    <a:pt x="1406" y="427"/>
                    <a:pt x="1420" y="419"/>
                  </a:cubicBezTo>
                  <a:cubicBezTo>
                    <a:pt x="1434" y="411"/>
                    <a:pt x="1444" y="400"/>
                    <a:pt x="1452" y="387"/>
                  </a:cubicBezTo>
                  <a:cubicBezTo>
                    <a:pt x="1460" y="373"/>
                    <a:pt x="1463" y="360"/>
                    <a:pt x="1463" y="344"/>
                  </a:cubicBezTo>
                  <a:cubicBezTo>
                    <a:pt x="1463" y="258"/>
                    <a:pt x="1463" y="172"/>
                    <a:pt x="1463" y="86"/>
                  </a:cubicBezTo>
                  <a:lnTo>
                    <a:pt x="1463" y="86"/>
                  </a:lnTo>
                  <a:lnTo>
                    <a:pt x="1463" y="86"/>
                  </a:lnTo>
                  <a:cubicBezTo>
                    <a:pt x="1463" y="70"/>
                    <a:pt x="1460" y="57"/>
                    <a:pt x="1452" y="43"/>
                  </a:cubicBezTo>
                  <a:cubicBezTo>
                    <a:pt x="1444" y="29"/>
                    <a:pt x="1434" y="19"/>
                    <a:pt x="1420" y="11"/>
                  </a:cubicBezTo>
                  <a:cubicBezTo>
                    <a:pt x="1406" y="3"/>
                    <a:pt x="1393" y="0"/>
                    <a:pt x="1377" y="0"/>
                  </a:cubicBezTo>
                  <a:close/>
                  <a:moveTo>
                    <a:pt x="989" y="280"/>
                  </a:moveTo>
                  <a:cubicBezTo>
                    <a:pt x="703" y="280"/>
                    <a:pt x="416" y="280"/>
                    <a:pt x="129" y="280"/>
                  </a:cubicBezTo>
                  <a:cubicBezTo>
                    <a:pt x="129" y="236"/>
                    <a:pt x="129" y="193"/>
                    <a:pt x="129" y="150"/>
                  </a:cubicBezTo>
                  <a:cubicBezTo>
                    <a:pt x="416" y="150"/>
                    <a:pt x="703" y="150"/>
                    <a:pt x="989" y="150"/>
                  </a:cubicBezTo>
                  <a:cubicBezTo>
                    <a:pt x="989" y="193"/>
                    <a:pt x="989" y="236"/>
                    <a:pt x="989" y="280"/>
                  </a:cubicBezTo>
                  <a:close/>
                  <a:moveTo>
                    <a:pt x="1269" y="280"/>
                  </a:moveTo>
                  <a:lnTo>
                    <a:pt x="1269" y="280"/>
                  </a:lnTo>
                  <a:cubicBezTo>
                    <a:pt x="1258" y="280"/>
                    <a:pt x="1247" y="277"/>
                    <a:pt x="1237" y="271"/>
                  </a:cubicBezTo>
                  <a:cubicBezTo>
                    <a:pt x="1227" y="265"/>
                    <a:pt x="1220" y="257"/>
                    <a:pt x="1214" y="247"/>
                  </a:cubicBezTo>
                  <a:cubicBezTo>
                    <a:pt x="1209" y="236"/>
                    <a:pt x="1205" y="227"/>
                    <a:pt x="1205" y="215"/>
                  </a:cubicBezTo>
                  <a:cubicBezTo>
                    <a:pt x="1205" y="203"/>
                    <a:pt x="1209" y="193"/>
                    <a:pt x="1214" y="183"/>
                  </a:cubicBezTo>
                  <a:cubicBezTo>
                    <a:pt x="1220" y="172"/>
                    <a:pt x="1227" y="165"/>
                    <a:pt x="1237" y="159"/>
                  </a:cubicBezTo>
                  <a:cubicBezTo>
                    <a:pt x="1247" y="153"/>
                    <a:pt x="1258" y="150"/>
                    <a:pt x="1269" y="150"/>
                  </a:cubicBezTo>
                  <a:cubicBezTo>
                    <a:pt x="1281" y="150"/>
                    <a:pt x="1292" y="153"/>
                    <a:pt x="1302" y="159"/>
                  </a:cubicBezTo>
                  <a:cubicBezTo>
                    <a:pt x="1313" y="165"/>
                    <a:pt x="1319" y="172"/>
                    <a:pt x="1325" y="183"/>
                  </a:cubicBezTo>
                  <a:cubicBezTo>
                    <a:pt x="1331" y="193"/>
                    <a:pt x="1334" y="203"/>
                    <a:pt x="1334" y="215"/>
                  </a:cubicBezTo>
                  <a:lnTo>
                    <a:pt x="1334" y="215"/>
                  </a:lnTo>
                  <a:lnTo>
                    <a:pt x="1334" y="215"/>
                  </a:lnTo>
                  <a:cubicBezTo>
                    <a:pt x="1334" y="227"/>
                    <a:pt x="1331" y="236"/>
                    <a:pt x="1325" y="247"/>
                  </a:cubicBezTo>
                  <a:cubicBezTo>
                    <a:pt x="1319" y="257"/>
                    <a:pt x="1313" y="265"/>
                    <a:pt x="1302" y="271"/>
                  </a:cubicBezTo>
                  <a:cubicBezTo>
                    <a:pt x="1292" y="277"/>
                    <a:pt x="1281" y="280"/>
                    <a:pt x="1269" y="280"/>
                  </a:cubicBezTo>
                  <a:close/>
                  <a:moveTo>
                    <a:pt x="1377" y="1033"/>
                  </a:moveTo>
                  <a:cubicBezTo>
                    <a:pt x="947" y="1033"/>
                    <a:pt x="516" y="1033"/>
                    <a:pt x="86" y="1033"/>
                  </a:cubicBezTo>
                  <a:lnTo>
                    <a:pt x="86" y="1033"/>
                  </a:lnTo>
                  <a:cubicBezTo>
                    <a:pt x="70" y="1033"/>
                    <a:pt x="57" y="1036"/>
                    <a:pt x="43" y="1044"/>
                  </a:cubicBezTo>
                  <a:cubicBezTo>
                    <a:pt x="29" y="1052"/>
                    <a:pt x="19" y="1063"/>
                    <a:pt x="11" y="1076"/>
                  </a:cubicBezTo>
                  <a:cubicBezTo>
                    <a:pt x="3" y="1090"/>
                    <a:pt x="0" y="1103"/>
                    <a:pt x="0" y="1119"/>
                  </a:cubicBezTo>
                  <a:cubicBezTo>
                    <a:pt x="0" y="1205"/>
                    <a:pt x="0" y="1291"/>
                    <a:pt x="0" y="1377"/>
                  </a:cubicBezTo>
                  <a:lnTo>
                    <a:pt x="0" y="1377"/>
                  </a:lnTo>
                  <a:cubicBezTo>
                    <a:pt x="0" y="1393"/>
                    <a:pt x="3" y="1406"/>
                    <a:pt x="11" y="1420"/>
                  </a:cubicBezTo>
                  <a:cubicBezTo>
                    <a:pt x="19" y="1434"/>
                    <a:pt x="29" y="1444"/>
                    <a:pt x="43" y="1452"/>
                  </a:cubicBezTo>
                  <a:cubicBezTo>
                    <a:pt x="57" y="1460"/>
                    <a:pt x="70" y="1463"/>
                    <a:pt x="86" y="1463"/>
                  </a:cubicBezTo>
                  <a:cubicBezTo>
                    <a:pt x="516" y="1463"/>
                    <a:pt x="947" y="1463"/>
                    <a:pt x="1377" y="1463"/>
                  </a:cubicBezTo>
                  <a:lnTo>
                    <a:pt x="1377" y="1463"/>
                  </a:lnTo>
                  <a:cubicBezTo>
                    <a:pt x="1393" y="1463"/>
                    <a:pt x="1406" y="1460"/>
                    <a:pt x="1420" y="1452"/>
                  </a:cubicBezTo>
                  <a:cubicBezTo>
                    <a:pt x="1434" y="1444"/>
                    <a:pt x="1444" y="1434"/>
                    <a:pt x="1452" y="1420"/>
                  </a:cubicBezTo>
                  <a:cubicBezTo>
                    <a:pt x="1460" y="1406"/>
                    <a:pt x="1463" y="1393"/>
                    <a:pt x="1463" y="1377"/>
                  </a:cubicBezTo>
                  <a:cubicBezTo>
                    <a:pt x="1463" y="1291"/>
                    <a:pt x="1463" y="1205"/>
                    <a:pt x="1463" y="1119"/>
                  </a:cubicBezTo>
                  <a:lnTo>
                    <a:pt x="1463" y="1119"/>
                  </a:lnTo>
                  <a:lnTo>
                    <a:pt x="1463" y="1119"/>
                  </a:lnTo>
                  <a:cubicBezTo>
                    <a:pt x="1463" y="1103"/>
                    <a:pt x="1460" y="1090"/>
                    <a:pt x="1452" y="1076"/>
                  </a:cubicBezTo>
                  <a:cubicBezTo>
                    <a:pt x="1444" y="1063"/>
                    <a:pt x="1434" y="1052"/>
                    <a:pt x="1420" y="1044"/>
                  </a:cubicBezTo>
                  <a:cubicBezTo>
                    <a:pt x="1406" y="1036"/>
                    <a:pt x="1393" y="1033"/>
                    <a:pt x="1377" y="1033"/>
                  </a:cubicBezTo>
                  <a:close/>
                  <a:moveTo>
                    <a:pt x="989" y="1313"/>
                  </a:moveTo>
                  <a:cubicBezTo>
                    <a:pt x="703" y="1313"/>
                    <a:pt x="416" y="1313"/>
                    <a:pt x="129" y="1313"/>
                  </a:cubicBezTo>
                  <a:cubicBezTo>
                    <a:pt x="129" y="1270"/>
                    <a:pt x="129" y="1227"/>
                    <a:pt x="129" y="1183"/>
                  </a:cubicBezTo>
                  <a:cubicBezTo>
                    <a:pt x="416" y="1183"/>
                    <a:pt x="703" y="1183"/>
                    <a:pt x="989" y="1183"/>
                  </a:cubicBezTo>
                  <a:cubicBezTo>
                    <a:pt x="989" y="1227"/>
                    <a:pt x="989" y="1270"/>
                    <a:pt x="989" y="1313"/>
                  </a:cubicBezTo>
                  <a:close/>
                  <a:moveTo>
                    <a:pt x="1269" y="1313"/>
                  </a:moveTo>
                  <a:lnTo>
                    <a:pt x="1269" y="1313"/>
                  </a:lnTo>
                  <a:cubicBezTo>
                    <a:pt x="1258" y="1313"/>
                    <a:pt x="1247" y="1310"/>
                    <a:pt x="1237" y="1304"/>
                  </a:cubicBezTo>
                  <a:cubicBezTo>
                    <a:pt x="1227" y="1298"/>
                    <a:pt x="1220" y="1291"/>
                    <a:pt x="1214" y="1280"/>
                  </a:cubicBezTo>
                  <a:cubicBezTo>
                    <a:pt x="1209" y="1270"/>
                    <a:pt x="1205" y="1260"/>
                    <a:pt x="1205" y="1248"/>
                  </a:cubicBezTo>
                  <a:cubicBezTo>
                    <a:pt x="1205" y="1236"/>
                    <a:pt x="1209" y="1227"/>
                    <a:pt x="1214" y="1216"/>
                  </a:cubicBezTo>
                  <a:cubicBezTo>
                    <a:pt x="1220" y="1206"/>
                    <a:pt x="1227" y="1198"/>
                    <a:pt x="1237" y="1192"/>
                  </a:cubicBezTo>
                  <a:cubicBezTo>
                    <a:pt x="1247" y="1186"/>
                    <a:pt x="1258" y="1183"/>
                    <a:pt x="1269" y="1183"/>
                  </a:cubicBezTo>
                  <a:cubicBezTo>
                    <a:pt x="1281" y="1183"/>
                    <a:pt x="1292" y="1186"/>
                    <a:pt x="1302" y="1192"/>
                  </a:cubicBezTo>
                  <a:cubicBezTo>
                    <a:pt x="1313" y="1198"/>
                    <a:pt x="1319" y="1206"/>
                    <a:pt x="1325" y="1216"/>
                  </a:cubicBezTo>
                  <a:cubicBezTo>
                    <a:pt x="1331" y="1227"/>
                    <a:pt x="1334" y="1236"/>
                    <a:pt x="1334" y="1248"/>
                  </a:cubicBezTo>
                  <a:lnTo>
                    <a:pt x="1334" y="1248"/>
                  </a:lnTo>
                  <a:lnTo>
                    <a:pt x="1334" y="1248"/>
                  </a:lnTo>
                  <a:cubicBezTo>
                    <a:pt x="1334" y="1260"/>
                    <a:pt x="1331" y="1270"/>
                    <a:pt x="1325" y="1280"/>
                  </a:cubicBezTo>
                  <a:cubicBezTo>
                    <a:pt x="1319" y="1291"/>
                    <a:pt x="1313" y="1298"/>
                    <a:pt x="1302" y="1304"/>
                  </a:cubicBezTo>
                  <a:cubicBezTo>
                    <a:pt x="1292" y="1310"/>
                    <a:pt x="1281" y="1313"/>
                    <a:pt x="1269" y="131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44" name="Group 27">
            <a:extLst>
              <a:ext uri="{FF2B5EF4-FFF2-40B4-BE49-F238E27FC236}">
                <a16:creationId xmlns:a16="http://schemas.microsoft.com/office/drawing/2014/main" id="{9DBF8EDE-A011-41B6-9AB5-60D44081CE24}"/>
              </a:ext>
            </a:extLst>
          </p:cNvPr>
          <p:cNvGrpSpPr>
            <a:grpSpLocks/>
          </p:cNvGrpSpPr>
          <p:nvPr/>
        </p:nvGrpSpPr>
        <p:grpSpPr bwMode="auto">
          <a:xfrm>
            <a:off x="8001644" y="2930767"/>
            <a:ext cx="378701" cy="378701"/>
            <a:chOff x="4295" y="1109"/>
            <a:chExt cx="390" cy="390"/>
          </a:xfrm>
          <a:solidFill>
            <a:schemeClr val="accent1"/>
          </a:solidFill>
        </p:grpSpPr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7DEFBA8A-4229-4135-9DB5-460E0601D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" y="1109"/>
              <a:ext cx="390" cy="391"/>
            </a:xfrm>
            <a:custGeom>
              <a:avLst/>
              <a:gdLst>
                <a:gd name="T0" fmla="*/ 1152 w 1725"/>
                <a:gd name="T1" fmla="*/ 1262 h 1727"/>
                <a:gd name="T2" fmla="*/ 1260 w 1725"/>
                <a:gd name="T3" fmla="*/ 1252 h 1727"/>
                <a:gd name="T4" fmla="*/ 1335 w 1725"/>
                <a:gd name="T5" fmla="*/ 1209 h 1727"/>
                <a:gd name="T6" fmla="*/ 1410 w 1725"/>
                <a:gd name="T7" fmla="*/ 1252 h 1727"/>
                <a:gd name="T8" fmla="*/ 1410 w 1725"/>
                <a:gd name="T9" fmla="*/ 1338 h 1727"/>
                <a:gd name="T10" fmla="*/ 1335 w 1725"/>
                <a:gd name="T11" fmla="*/ 1381 h 1727"/>
                <a:gd name="T12" fmla="*/ 1260 w 1725"/>
                <a:gd name="T13" fmla="*/ 1338 h 1727"/>
                <a:gd name="T14" fmla="*/ 1087 w 1725"/>
                <a:gd name="T15" fmla="*/ 1327 h 1727"/>
                <a:gd name="T16" fmla="*/ 936 w 1725"/>
                <a:gd name="T17" fmla="*/ 1079 h 1727"/>
                <a:gd name="T18" fmla="*/ 947 w 1725"/>
                <a:gd name="T19" fmla="*/ 1565 h 1727"/>
                <a:gd name="T20" fmla="*/ 990 w 1725"/>
                <a:gd name="T21" fmla="*/ 1639 h 1727"/>
                <a:gd name="T22" fmla="*/ 947 w 1725"/>
                <a:gd name="T23" fmla="*/ 1714 h 1727"/>
                <a:gd name="T24" fmla="*/ 862 w 1725"/>
                <a:gd name="T25" fmla="*/ 1714 h 1727"/>
                <a:gd name="T26" fmla="*/ 819 w 1725"/>
                <a:gd name="T27" fmla="*/ 1639 h 1727"/>
                <a:gd name="T28" fmla="*/ 862 w 1725"/>
                <a:gd name="T29" fmla="*/ 1565 h 1727"/>
                <a:gd name="T30" fmla="*/ 872 w 1725"/>
                <a:gd name="T31" fmla="*/ 1079 h 1727"/>
                <a:gd name="T32" fmla="*/ 722 w 1725"/>
                <a:gd name="T33" fmla="*/ 1327 h 1727"/>
                <a:gd name="T34" fmla="*/ 463 w 1725"/>
                <a:gd name="T35" fmla="*/ 1338 h 1727"/>
                <a:gd name="T36" fmla="*/ 388 w 1725"/>
                <a:gd name="T37" fmla="*/ 1381 h 1727"/>
                <a:gd name="T38" fmla="*/ 313 w 1725"/>
                <a:gd name="T39" fmla="*/ 1338 h 1727"/>
                <a:gd name="T40" fmla="*/ 313 w 1725"/>
                <a:gd name="T41" fmla="*/ 1252 h 1727"/>
                <a:gd name="T42" fmla="*/ 388 w 1725"/>
                <a:gd name="T43" fmla="*/ 1209 h 1727"/>
                <a:gd name="T44" fmla="*/ 463 w 1725"/>
                <a:gd name="T45" fmla="*/ 1252 h 1727"/>
                <a:gd name="T46" fmla="*/ 657 w 1725"/>
                <a:gd name="T47" fmla="*/ 1262 h 1727"/>
                <a:gd name="T48" fmla="*/ 345 w 1725"/>
                <a:gd name="T49" fmla="*/ 1079 h 1727"/>
                <a:gd name="T50" fmla="*/ 162 w 1725"/>
                <a:gd name="T51" fmla="*/ 1036 h 1727"/>
                <a:gd name="T52" fmla="*/ 0 w 1725"/>
                <a:gd name="T53" fmla="*/ 757 h 1727"/>
                <a:gd name="T54" fmla="*/ 162 w 1725"/>
                <a:gd name="T55" fmla="*/ 477 h 1727"/>
                <a:gd name="T56" fmla="*/ 345 w 1725"/>
                <a:gd name="T57" fmla="*/ 434 h 1727"/>
                <a:gd name="T58" fmla="*/ 580 w 1725"/>
                <a:gd name="T59" fmla="*/ 64 h 1727"/>
                <a:gd name="T60" fmla="*/ 1053 w 1725"/>
                <a:gd name="T61" fmla="*/ 64 h 1727"/>
                <a:gd name="T62" fmla="*/ 1262 w 1725"/>
                <a:gd name="T63" fmla="*/ 312 h 1727"/>
                <a:gd name="T64" fmla="*/ 1530 w 1725"/>
                <a:gd name="T65" fmla="*/ 357 h 1727"/>
                <a:gd name="T66" fmla="*/ 1724 w 1725"/>
                <a:gd name="T67" fmla="*/ 693 h 1727"/>
                <a:gd name="T68" fmla="*/ 1530 w 1725"/>
                <a:gd name="T69" fmla="*/ 1027 h 1727"/>
                <a:gd name="T70" fmla="*/ 1335 w 1725"/>
                <a:gd name="T71" fmla="*/ 107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5" h="1727">
                  <a:moveTo>
                    <a:pt x="1152" y="1079"/>
                  </a:moveTo>
                  <a:cubicBezTo>
                    <a:pt x="1152" y="1140"/>
                    <a:pt x="1152" y="1201"/>
                    <a:pt x="1152" y="1262"/>
                  </a:cubicBezTo>
                  <a:cubicBezTo>
                    <a:pt x="1187" y="1262"/>
                    <a:pt x="1221" y="1262"/>
                    <a:pt x="1255" y="1262"/>
                  </a:cubicBezTo>
                  <a:cubicBezTo>
                    <a:pt x="1257" y="1258"/>
                    <a:pt x="1258" y="1255"/>
                    <a:pt x="1260" y="1252"/>
                  </a:cubicBezTo>
                  <a:cubicBezTo>
                    <a:pt x="1268" y="1238"/>
                    <a:pt x="1278" y="1228"/>
                    <a:pt x="1292" y="1220"/>
                  </a:cubicBezTo>
                  <a:cubicBezTo>
                    <a:pt x="1306" y="1212"/>
                    <a:pt x="1319" y="1209"/>
                    <a:pt x="1335" y="1209"/>
                  </a:cubicBezTo>
                  <a:cubicBezTo>
                    <a:pt x="1351" y="1209"/>
                    <a:pt x="1364" y="1212"/>
                    <a:pt x="1378" y="1220"/>
                  </a:cubicBezTo>
                  <a:cubicBezTo>
                    <a:pt x="1392" y="1228"/>
                    <a:pt x="1402" y="1239"/>
                    <a:pt x="1410" y="1252"/>
                  </a:cubicBezTo>
                  <a:cubicBezTo>
                    <a:pt x="1418" y="1266"/>
                    <a:pt x="1421" y="1279"/>
                    <a:pt x="1421" y="1295"/>
                  </a:cubicBezTo>
                  <a:cubicBezTo>
                    <a:pt x="1421" y="1311"/>
                    <a:pt x="1418" y="1324"/>
                    <a:pt x="1410" y="1338"/>
                  </a:cubicBezTo>
                  <a:cubicBezTo>
                    <a:pt x="1402" y="1352"/>
                    <a:pt x="1392" y="1361"/>
                    <a:pt x="1378" y="1369"/>
                  </a:cubicBezTo>
                  <a:cubicBezTo>
                    <a:pt x="1364" y="1377"/>
                    <a:pt x="1351" y="1381"/>
                    <a:pt x="1335" y="1381"/>
                  </a:cubicBezTo>
                  <a:cubicBezTo>
                    <a:pt x="1319" y="1381"/>
                    <a:pt x="1306" y="1377"/>
                    <a:pt x="1292" y="1369"/>
                  </a:cubicBezTo>
                  <a:cubicBezTo>
                    <a:pt x="1278" y="1361"/>
                    <a:pt x="1268" y="1352"/>
                    <a:pt x="1260" y="1338"/>
                  </a:cubicBezTo>
                  <a:cubicBezTo>
                    <a:pt x="1258" y="1334"/>
                    <a:pt x="1257" y="1331"/>
                    <a:pt x="1255" y="1327"/>
                  </a:cubicBezTo>
                  <a:cubicBezTo>
                    <a:pt x="1199" y="1327"/>
                    <a:pt x="1143" y="1327"/>
                    <a:pt x="1087" y="1327"/>
                  </a:cubicBezTo>
                  <a:cubicBezTo>
                    <a:pt x="1087" y="1245"/>
                    <a:pt x="1087" y="1162"/>
                    <a:pt x="1087" y="1079"/>
                  </a:cubicBezTo>
                  <a:cubicBezTo>
                    <a:pt x="1037" y="1079"/>
                    <a:pt x="987" y="1079"/>
                    <a:pt x="936" y="1079"/>
                  </a:cubicBezTo>
                  <a:cubicBezTo>
                    <a:pt x="936" y="1240"/>
                    <a:pt x="936" y="1400"/>
                    <a:pt x="936" y="1560"/>
                  </a:cubicBezTo>
                  <a:cubicBezTo>
                    <a:pt x="940" y="1561"/>
                    <a:pt x="944" y="1563"/>
                    <a:pt x="947" y="1565"/>
                  </a:cubicBezTo>
                  <a:cubicBezTo>
                    <a:pt x="961" y="1573"/>
                    <a:pt x="971" y="1583"/>
                    <a:pt x="979" y="1596"/>
                  </a:cubicBezTo>
                  <a:cubicBezTo>
                    <a:pt x="987" y="1610"/>
                    <a:pt x="990" y="1624"/>
                    <a:pt x="990" y="1639"/>
                  </a:cubicBezTo>
                  <a:cubicBezTo>
                    <a:pt x="990" y="1655"/>
                    <a:pt x="987" y="1670"/>
                    <a:pt x="979" y="1683"/>
                  </a:cubicBezTo>
                  <a:cubicBezTo>
                    <a:pt x="971" y="1697"/>
                    <a:pt x="961" y="1706"/>
                    <a:pt x="947" y="1714"/>
                  </a:cubicBezTo>
                  <a:cubicBezTo>
                    <a:pt x="933" y="1722"/>
                    <a:pt x="920" y="1726"/>
                    <a:pt x="904" y="1726"/>
                  </a:cubicBezTo>
                  <a:cubicBezTo>
                    <a:pt x="888" y="1726"/>
                    <a:pt x="875" y="1722"/>
                    <a:pt x="862" y="1714"/>
                  </a:cubicBezTo>
                  <a:cubicBezTo>
                    <a:pt x="848" y="1706"/>
                    <a:pt x="837" y="1697"/>
                    <a:pt x="830" y="1683"/>
                  </a:cubicBezTo>
                  <a:cubicBezTo>
                    <a:pt x="822" y="1670"/>
                    <a:pt x="819" y="1655"/>
                    <a:pt x="819" y="1639"/>
                  </a:cubicBezTo>
                  <a:cubicBezTo>
                    <a:pt x="819" y="1624"/>
                    <a:pt x="822" y="1610"/>
                    <a:pt x="830" y="1596"/>
                  </a:cubicBezTo>
                  <a:cubicBezTo>
                    <a:pt x="837" y="1583"/>
                    <a:pt x="848" y="1573"/>
                    <a:pt x="862" y="1565"/>
                  </a:cubicBezTo>
                  <a:cubicBezTo>
                    <a:pt x="865" y="1563"/>
                    <a:pt x="868" y="1561"/>
                    <a:pt x="872" y="1560"/>
                  </a:cubicBezTo>
                  <a:cubicBezTo>
                    <a:pt x="872" y="1400"/>
                    <a:pt x="872" y="1240"/>
                    <a:pt x="872" y="1079"/>
                  </a:cubicBezTo>
                  <a:cubicBezTo>
                    <a:pt x="822" y="1079"/>
                    <a:pt x="772" y="1079"/>
                    <a:pt x="722" y="1079"/>
                  </a:cubicBezTo>
                  <a:cubicBezTo>
                    <a:pt x="722" y="1162"/>
                    <a:pt x="722" y="1245"/>
                    <a:pt x="722" y="1327"/>
                  </a:cubicBezTo>
                  <a:cubicBezTo>
                    <a:pt x="637" y="1327"/>
                    <a:pt x="552" y="1327"/>
                    <a:pt x="468" y="1327"/>
                  </a:cubicBezTo>
                  <a:cubicBezTo>
                    <a:pt x="466" y="1331"/>
                    <a:pt x="465" y="1334"/>
                    <a:pt x="463" y="1338"/>
                  </a:cubicBezTo>
                  <a:cubicBezTo>
                    <a:pt x="455" y="1352"/>
                    <a:pt x="445" y="1361"/>
                    <a:pt x="431" y="1369"/>
                  </a:cubicBezTo>
                  <a:cubicBezTo>
                    <a:pt x="417" y="1377"/>
                    <a:pt x="404" y="1381"/>
                    <a:pt x="388" y="1381"/>
                  </a:cubicBezTo>
                  <a:cubicBezTo>
                    <a:pt x="372" y="1381"/>
                    <a:pt x="359" y="1377"/>
                    <a:pt x="345" y="1369"/>
                  </a:cubicBezTo>
                  <a:cubicBezTo>
                    <a:pt x="331" y="1361"/>
                    <a:pt x="321" y="1352"/>
                    <a:pt x="313" y="1338"/>
                  </a:cubicBezTo>
                  <a:cubicBezTo>
                    <a:pt x="305" y="1324"/>
                    <a:pt x="302" y="1311"/>
                    <a:pt x="302" y="1295"/>
                  </a:cubicBezTo>
                  <a:cubicBezTo>
                    <a:pt x="302" y="1279"/>
                    <a:pt x="305" y="1266"/>
                    <a:pt x="313" y="1252"/>
                  </a:cubicBezTo>
                  <a:cubicBezTo>
                    <a:pt x="321" y="1239"/>
                    <a:pt x="331" y="1228"/>
                    <a:pt x="345" y="1220"/>
                  </a:cubicBezTo>
                  <a:cubicBezTo>
                    <a:pt x="359" y="1212"/>
                    <a:pt x="372" y="1209"/>
                    <a:pt x="388" y="1209"/>
                  </a:cubicBezTo>
                  <a:cubicBezTo>
                    <a:pt x="404" y="1209"/>
                    <a:pt x="417" y="1212"/>
                    <a:pt x="431" y="1220"/>
                  </a:cubicBezTo>
                  <a:cubicBezTo>
                    <a:pt x="445" y="1228"/>
                    <a:pt x="454" y="1238"/>
                    <a:pt x="463" y="1252"/>
                  </a:cubicBezTo>
                  <a:cubicBezTo>
                    <a:pt x="464" y="1255"/>
                    <a:pt x="466" y="1258"/>
                    <a:pt x="468" y="1262"/>
                  </a:cubicBezTo>
                  <a:cubicBezTo>
                    <a:pt x="531" y="1262"/>
                    <a:pt x="594" y="1262"/>
                    <a:pt x="657" y="1262"/>
                  </a:cubicBezTo>
                  <a:cubicBezTo>
                    <a:pt x="657" y="1201"/>
                    <a:pt x="657" y="1140"/>
                    <a:pt x="657" y="1079"/>
                  </a:cubicBezTo>
                  <a:cubicBezTo>
                    <a:pt x="553" y="1079"/>
                    <a:pt x="449" y="1079"/>
                    <a:pt x="345" y="1079"/>
                  </a:cubicBezTo>
                  <a:cubicBezTo>
                    <a:pt x="338" y="1079"/>
                    <a:pt x="331" y="1079"/>
                    <a:pt x="324" y="1079"/>
                  </a:cubicBezTo>
                  <a:cubicBezTo>
                    <a:pt x="264" y="1079"/>
                    <a:pt x="214" y="1066"/>
                    <a:pt x="162" y="1036"/>
                  </a:cubicBezTo>
                  <a:cubicBezTo>
                    <a:pt x="110" y="1006"/>
                    <a:pt x="73" y="970"/>
                    <a:pt x="44" y="918"/>
                  </a:cubicBezTo>
                  <a:cubicBezTo>
                    <a:pt x="14" y="867"/>
                    <a:pt x="0" y="816"/>
                    <a:pt x="0" y="757"/>
                  </a:cubicBezTo>
                  <a:cubicBezTo>
                    <a:pt x="0" y="697"/>
                    <a:pt x="14" y="647"/>
                    <a:pt x="44" y="596"/>
                  </a:cubicBezTo>
                  <a:cubicBezTo>
                    <a:pt x="73" y="544"/>
                    <a:pt x="110" y="506"/>
                    <a:pt x="162" y="477"/>
                  </a:cubicBezTo>
                  <a:cubicBezTo>
                    <a:pt x="214" y="447"/>
                    <a:pt x="264" y="434"/>
                    <a:pt x="324" y="434"/>
                  </a:cubicBezTo>
                  <a:cubicBezTo>
                    <a:pt x="331" y="434"/>
                    <a:pt x="338" y="434"/>
                    <a:pt x="345" y="434"/>
                  </a:cubicBezTo>
                  <a:cubicBezTo>
                    <a:pt x="351" y="361"/>
                    <a:pt x="370" y="300"/>
                    <a:pt x="407" y="237"/>
                  </a:cubicBezTo>
                  <a:cubicBezTo>
                    <a:pt x="450" y="162"/>
                    <a:pt x="504" y="107"/>
                    <a:pt x="580" y="64"/>
                  </a:cubicBezTo>
                  <a:cubicBezTo>
                    <a:pt x="655" y="20"/>
                    <a:pt x="730" y="0"/>
                    <a:pt x="817" y="0"/>
                  </a:cubicBezTo>
                  <a:cubicBezTo>
                    <a:pt x="903" y="0"/>
                    <a:pt x="978" y="20"/>
                    <a:pt x="1053" y="64"/>
                  </a:cubicBezTo>
                  <a:cubicBezTo>
                    <a:pt x="1129" y="107"/>
                    <a:pt x="1183" y="162"/>
                    <a:pt x="1227" y="237"/>
                  </a:cubicBezTo>
                  <a:cubicBezTo>
                    <a:pt x="1241" y="262"/>
                    <a:pt x="1252" y="285"/>
                    <a:pt x="1262" y="312"/>
                  </a:cubicBezTo>
                  <a:cubicBezTo>
                    <a:pt x="1288" y="307"/>
                    <a:pt x="1310" y="305"/>
                    <a:pt x="1337" y="305"/>
                  </a:cubicBezTo>
                  <a:cubicBezTo>
                    <a:pt x="1408" y="305"/>
                    <a:pt x="1469" y="321"/>
                    <a:pt x="1530" y="357"/>
                  </a:cubicBezTo>
                  <a:cubicBezTo>
                    <a:pt x="1592" y="393"/>
                    <a:pt x="1637" y="437"/>
                    <a:pt x="1672" y="499"/>
                  </a:cubicBezTo>
                  <a:cubicBezTo>
                    <a:pt x="1708" y="561"/>
                    <a:pt x="1724" y="621"/>
                    <a:pt x="1724" y="693"/>
                  </a:cubicBezTo>
                  <a:cubicBezTo>
                    <a:pt x="1724" y="764"/>
                    <a:pt x="1708" y="824"/>
                    <a:pt x="1672" y="886"/>
                  </a:cubicBezTo>
                  <a:cubicBezTo>
                    <a:pt x="1637" y="947"/>
                    <a:pt x="1592" y="992"/>
                    <a:pt x="1530" y="1027"/>
                  </a:cubicBezTo>
                  <a:cubicBezTo>
                    <a:pt x="1469" y="1063"/>
                    <a:pt x="1408" y="1079"/>
                    <a:pt x="1337" y="1079"/>
                  </a:cubicBezTo>
                  <a:cubicBezTo>
                    <a:pt x="1336" y="1079"/>
                    <a:pt x="1336" y="1079"/>
                    <a:pt x="1335" y="1079"/>
                  </a:cubicBezTo>
                  <a:cubicBezTo>
                    <a:pt x="1274" y="1079"/>
                    <a:pt x="1213" y="1079"/>
                    <a:pt x="1152" y="10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46" name="Group 35">
            <a:extLst>
              <a:ext uri="{FF2B5EF4-FFF2-40B4-BE49-F238E27FC236}">
                <a16:creationId xmlns:a16="http://schemas.microsoft.com/office/drawing/2014/main" id="{51308817-CABB-48F1-876C-3A5F73A506AF}"/>
              </a:ext>
            </a:extLst>
          </p:cNvPr>
          <p:cNvGrpSpPr>
            <a:grpSpLocks/>
          </p:cNvGrpSpPr>
          <p:nvPr/>
        </p:nvGrpSpPr>
        <p:grpSpPr bwMode="auto">
          <a:xfrm>
            <a:off x="8013453" y="2316647"/>
            <a:ext cx="355082" cy="255750"/>
            <a:chOff x="5014" y="2886"/>
            <a:chExt cx="311" cy="224"/>
          </a:xfrm>
          <a:solidFill>
            <a:schemeClr val="accent1"/>
          </a:solidFill>
        </p:grpSpPr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B6430F77-91DB-46EF-96AF-2A0819A99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4" y="2886"/>
              <a:ext cx="311" cy="224"/>
            </a:xfrm>
            <a:custGeom>
              <a:avLst/>
              <a:gdLst>
                <a:gd name="T0" fmla="*/ 1377 w 1378"/>
                <a:gd name="T1" fmla="*/ 302 h 991"/>
                <a:gd name="T2" fmla="*/ 1377 w 1378"/>
                <a:gd name="T3" fmla="*/ 990 h 991"/>
                <a:gd name="T4" fmla="*/ 172 w 1378"/>
                <a:gd name="T5" fmla="*/ 990 h 991"/>
                <a:gd name="T6" fmla="*/ 172 w 1378"/>
                <a:gd name="T7" fmla="*/ 302 h 991"/>
                <a:gd name="T8" fmla="*/ 1377 w 1378"/>
                <a:gd name="T9" fmla="*/ 302 h 991"/>
                <a:gd name="T10" fmla="*/ 1205 w 1378"/>
                <a:gd name="T11" fmla="*/ 237 h 991"/>
                <a:gd name="T12" fmla="*/ 1205 w 1378"/>
                <a:gd name="T13" fmla="*/ 129 h 991"/>
                <a:gd name="T14" fmla="*/ 517 w 1378"/>
                <a:gd name="T15" fmla="*/ 129 h 991"/>
                <a:gd name="T16" fmla="*/ 517 w 1378"/>
                <a:gd name="T17" fmla="*/ 0 h 991"/>
                <a:gd name="T18" fmla="*/ 0 w 1378"/>
                <a:gd name="T19" fmla="*/ 0 h 991"/>
                <a:gd name="T20" fmla="*/ 0 w 1378"/>
                <a:gd name="T21" fmla="*/ 990 h 991"/>
                <a:gd name="T22" fmla="*/ 107 w 1378"/>
                <a:gd name="T23" fmla="*/ 990 h 991"/>
                <a:gd name="T24" fmla="*/ 107 w 1378"/>
                <a:gd name="T25" fmla="*/ 237 h 991"/>
                <a:gd name="T26" fmla="*/ 1205 w 1378"/>
                <a:gd name="T27" fmla="*/ 237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8" h="991">
                  <a:moveTo>
                    <a:pt x="1377" y="302"/>
                  </a:moveTo>
                  <a:cubicBezTo>
                    <a:pt x="1377" y="531"/>
                    <a:pt x="1377" y="761"/>
                    <a:pt x="1377" y="990"/>
                  </a:cubicBezTo>
                  <a:cubicBezTo>
                    <a:pt x="975" y="990"/>
                    <a:pt x="574" y="990"/>
                    <a:pt x="172" y="990"/>
                  </a:cubicBezTo>
                  <a:cubicBezTo>
                    <a:pt x="172" y="761"/>
                    <a:pt x="172" y="531"/>
                    <a:pt x="172" y="302"/>
                  </a:cubicBezTo>
                  <a:cubicBezTo>
                    <a:pt x="574" y="302"/>
                    <a:pt x="975" y="302"/>
                    <a:pt x="1377" y="302"/>
                  </a:cubicBezTo>
                  <a:close/>
                  <a:moveTo>
                    <a:pt x="1205" y="237"/>
                  </a:moveTo>
                  <a:cubicBezTo>
                    <a:pt x="1205" y="201"/>
                    <a:pt x="1205" y="165"/>
                    <a:pt x="1205" y="129"/>
                  </a:cubicBezTo>
                  <a:cubicBezTo>
                    <a:pt x="976" y="129"/>
                    <a:pt x="746" y="129"/>
                    <a:pt x="517" y="129"/>
                  </a:cubicBezTo>
                  <a:cubicBezTo>
                    <a:pt x="517" y="86"/>
                    <a:pt x="517" y="43"/>
                    <a:pt x="517" y="0"/>
                  </a:cubicBezTo>
                  <a:cubicBezTo>
                    <a:pt x="344" y="0"/>
                    <a:pt x="172" y="0"/>
                    <a:pt x="0" y="0"/>
                  </a:cubicBezTo>
                  <a:cubicBezTo>
                    <a:pt x="0" y="330"/>
                    <a:pt x="0" y="660"/>
                    <a:pt x="0" y="990"/>
                  </a:cubicBezTo>
                  <a:cubicBezTo>
                    <a:pt x="35" y="990"/>
                    <a:pt x="71" y="990"/>
                    <a:pt x="107" y="990"/>
                  </a:cubicBezTo>
                  <a:cubicBezTo>
                    <a:pt x="107" y="739"/>
                    <a:pt x="107" y="488"/>
                    <a:pt x="107" y="237"/>
                  </a:cubicBezTo>
                  <a:cubicBezTo>
                    <a:pt x="473" y="237"/>
                    <a:pt x="839" y="237"/>
                    <a:pt x="1205" y="2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D506BE65-A65D-4D43-A2A8-FA5C4C719B49}"/>
              </a:ext>
            </a:extLst>
          </p:cNvPr>
          <p:cNvSpPr txBox="1">
            <a:spLocks/>
          </p:cNvSpPr>
          <p:nvPr/>
        </p:nvSpPr>
        <p:spPr>
          <a:xfrm>
            <a:off x="836341" y="697694"/>
            <a:ext cx="10517459" cy="54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none" baseline="0">
                <a:solidFill>
                  <a:srgbClr val="0A86C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Latest technology drives NFRs &amp; detection accuracy </a:t>
            </a:r>
          </a:p>
        </p:txBody>
      </p:sp>
    </p:spTree>
    <p:extLst>
      <p:ext uri="{BB962C8B-B14F-4D97-AF65-F5344CB8AC3E}">
        <p14:creationId xmlns:p14="http://schemas.microsoft.com/office/powerpoint/2010/main" val="413191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D13B2E-F6B8-4376-9555-215A1D4A3C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46" y="1112954"/>
            <a:ext cx="9818911" cy="533964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41" y="720000"/>
            <a:ext cx="10517459" cy="540000"/>
          </a:xfrm>
        </p:spPr>
        <p:txBody>
          <a:bodyPr>
            <a:normAutofit/>
          </a:bodyPr>
          <a:lstStyle/>
          <a:p>
            <a:r>
              <a:rPr lang="en-US" dirty="0"/>
              <a:t>Latest technology drives NFRs &amp; detection accuracy </a:t>
            </a:r>
          </a:p>
        </p:txBody>
      </p:sp>
      <p:sp>
        <p:nvSpPr>
          <p:cNvPr id="37" name="Fußzeilenplatzhalter 1">
            <a:extLst>
              <a:ext uri="{FF2B5EF4-FFF2-40B4-BE49-F238E27FC236}">
                <a16:creationId xmlns:a16="http://schemas.microsoft.com/office/drawing/2014/main" id="{5E8ADAD8-01C8-46D7-A399-E09F347C5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alpha val="5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6319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610C18-94BD-7C4E-A0CE-A0FCE8553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Emirates Airways – global leader in aviation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DEB9FA-D8B4-47E4-9C70-5DB948078C73}"/>
              </a:ext>
            </a:extLst>
          </p:cNvPr>
          <p:cNvSpPr txBox="1"/>
          <p:nvPr/>
        </p:nvSpPr>
        <p:spPr>
          <a:xfrm>
            <a:off x="838200" y="1773044"/>
            <a:ext cx="106364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Awards</a:t>
            </a:r>
          </a:p>
          <a:p>
            <a:endParaRPr lang="en-GB" dirty="0"/>
          </a:p>
          <a:p>
            <a:r>
              <a:rPr lang="en-GB" dirty="0"/>
              <a:t>Stats</a:t>
            </a:r>
          </a:p>
          <a:p>
            <a:endParaRPr lang="en-GB" dirty="0"/>
          </a:p>
          <a:p>
            <a:r>
              <a:rPr lang="en-GB" dirty="0"/>
              <a:t>Employees</a:t>
            </a:r>
          </a:p>
          <a:p>
            <a:endParaRPr lang="en-GB" dirty="0"/>
          </a:p>
          <a:p>
            <a:r>
              <a:rPr lang="en-GB" dirty="0"/>
              <a:t>Flights</a:t>
            </a:r>
          </a:p>
          <a:p>
            <a:endParaRPr lang="en-GB" dirty="0"/>
          </a:p>
          <a:p>
            <a:r>
              <a:rPr lang="en-GB" dirty="0"/>
              <a:t>Revenue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0933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roup 274">
            <a:extLst>
              <a:ext uri="{FF2B5EF4-FFF2-40B4-BE49-F238E27FC236}">
                <a16:creationId xmlns:a16="http://schemas.microsoft.com/office/drawing/2014/main" id="{D4BA00FB-4B53-48E8-81A8-06D3752C8EF9}"/>
              </a:ext>
            </a:extLst>
          </p:cNvPr>
          <p:cNvGrpSpPr/>
          <p:nvPr/>
        </p:nvGrpSpPr>
        <p:grpSpPr>
          <a:xfrm>
            <a:off x="4036843" y="1537574"/>
            <a:ext cx="4318534" cy="4142638"/>
            <a:chOff x="2512843" y="1537574"/>
            <a:chExt cx="4318534" cy="414263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37B0C60-2B34-49ED-AED9-FD1B536DC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12843" y="1537574"/>
              <a:ext cx="4318534" cy="4142638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72C5AB6-9C5B-46EE-9667-9A76FA7C8465}"/>
                </a:ext>
              </a:extLst>
            </p:cNvPr>
            <p:cNvGrpSpPr/>
            <p:nvPr/>
          </p:nvGrpSpPr>
          <p:grpSpPr>
            <a:xfrm>
              <a:off x="2653404" y="1568279"/>
              <a:ext cx="4037412" cy="4081228"/>
              <a:chOff x="10500295" y="3144537"/>
              <a:chExt cx="1174705" cy="1187454"/>
            </a:xfrm>
            <a:solidFill>
              <a:schemeClr val="bg1">
                <a:lumMod val="85000"/>
              </a:schemeClr>
            </a:solidFill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C1D2B4A-A26D-41B7-8260-7BB4C7250834}"/>
                  </a:ext>
                </a:extLst>
              </p:cNvPr>
              <p:cNvSpPr/>
              <p:nvPr/>
            </p:nvSpPr>
            <p:spPr>
              <a:xfrm rot="14118791">
                <a:off x="10884462" y="3969610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2E26C99-8697-461C-A0A0-4CE4ED96933C}"/>
                  </a:ext>
                </a:extLst>
              </p:cNvPr>
              <p:cNvSpPr/>
              <p:nvPr/>
            </p:nvSpPr>
            <p:spPr>
              <a:xfrm rot="14118791">
                <a:off x="10760192" y="4082481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D3ADC51-EF23-483C-A66C-0B3CEAA59278}"/>
                  </a:ext>
                </a:extLst>
              </p:cNvPr>
              <p:cNvSpPr/>
              <p:nvPr/>
            </p:nvSpPr>
            <p:spPr>
              <a:xfrm rot="14118791">
                <a:off x="10735906" y="3659123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9519C5A-698C-4638-A3CF-30F78A6EC630}"/>
                  </a:ext>
                </a:extLst>
              </p:cNvPr>
              <p:cNvSpPr/>
              <p:nvPr/>
            </p:nvSpPr>
            <p:spPr>
              <a:xfrm rot="14118791">
                <a:off x="11160377" y="3929080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38DFE8-B044-44AA-A02F-E61450DAAEE0}"/>
                  </a:ext>
                </a:extLst>
              </p:cNvPr>
              <p:cNvSpPr/>
              <p:nvPr/>
            </p:nvSpPr>
            <p:spPr>
              <a:xfrm rot="14118791">
                <a:off x="11021623" y="3313702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FADFBDC-D2A1-41D8-A1C3-A90581733575}"/>
                  </a:ext>
                </a:extLst>
              </p:cNvPr>
              <p:cNvSpPr/>
              <p:nvPr/>
            </p:nvSpPr>
            <p:spPr>
              <a:xfrm rot="14118791">
                <a:off x="11088637" y="3770978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F4D3665-C1C8-47F7-91AE-E90A1D1CB2BA}"/>
                  </a:ext>
                </a:extLst>
              </p:cNvPr>
              <p:cNvSpPr/>
              <p:nvPr/>
            </p:nvSpPr>
            <p:spPr>
              <a:xfrm rot="14118791">
                <a:off x="10962708" y="3381208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F1609AD-2F11-4C79-8AFC-ADC4B842F997}"/>
                  </a:ext>
                </a:extLst>
              </p:cNvPr>
              <p:cNvSpPr/>
              <p:nvPr/>
            </p:nvSpPr>
            <p:spPr>
              <a:xfrm rot="14118791">
                <a:off x="11415433" y="3686681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9A04657-B4B6-4DCD-A050-ACB54DA4B689}"/>
                  </a:ext>
                </a:extLst>
              </p:cNvPr>
              <p:cNvSpPr/>
              <p:nvPr/>
            </p:nvSpPr>
            <p:spPr>
              <a:xfrm rot="14118791">
                <a:off x="10912583" y="3670854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B1FD0E0-E7D2-4FA2-BE91-98C60374D442}"/>
                  </a:ext>
                </a:extLst>
              </p:cNvPr>
              <p:cNvSpPr/>
              <p:nvPr/>
            </p:nvSpPr>
            <p:spPr>
              <a:xfrm rot="14118791">
                <a:off x="10612153" y="3391491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CF92A17-EBC2-4908-86D9-DC5406CEEA34}"/>
                  </a:ext>
                </a:extLst>
              </p:cNvPr>
              <p:cNvSpPr/>
              <p:nvPr/>
            </p:nvSpPr>
            <p:spPr>
              <a:xfrm rot="8718791">
                <a:off x="11434776" y="3877530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F9435EA-0047-475B-9779-06871E2A2BF1}"/>
                  </a:ext>
                </a:extLst>
              </p:cNvPr>
              <p:cNvSpPr/>
              <p:nvPr/>
            </p:nvSpPr>
            <p:spPr>
              <a:xfrm rot="8718791">
                <a:off x="11480602" y="4031711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0C83D29-5790-4292-B0BE-D50E635C97C4}"/>
                  </a:ext>
                </a:extLst>
              </p:cNvPr>
              <p:cNvSpPr/>
              <p:nvPr/>
            </p:nvSpPr>
            <p:spPr>
              <a:xfrm rot="8718791">
                <a:off x="11060169" y="4063806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CD48959-DD8D-4A11-8294-DDAAA83F5B1B}"/>
                  </a:ext>
                </a:extLst>
              </p:cNvPr>
              <p:cNvSpPr/>
              <p:nvPr/>
            </p:nvSpPr>
            <p:spPr>
              <a:xfrm rot="8718791">
                <a:off x="11358078" y="3533124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19F07D8-0C99-49AC-B6CF-DBE47134F5AA}"/>
                  </a:ext>
                </a:extLst>
              </p:cNvPr>
              <p:cNvSpPr/>
              <p:nvPr/>
            </p:nvSpPr>
            <p:spPr>
              <a:xfrm rot="8718791">
                <a:off x="11228011" y="3695605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237CC41-F0AD-4ACF-B36B-C3FA369E279B}"/>
                  </a:ext>
                </a:extLst>
              </p:cNvPr>
              <p:cNvSpPr/>
              <p:nvPr/>
            </p:nvSpPr>
            <p:spPr>
              <a:xfrm rot="8718791">
                <a:off x="10837963" y="3839646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348D45B-4C84-434F-B0DB-0D33DDF4084B}"/>
                  </a:ext>
                </a:extLst>
              </p:cNvPr>
              <p:cNvSpPr/>
              <p:nvPr/>
            </p:nvSpPr>
            <p:spPr>
              <a:xfrm rot="8718791">
                <a:off x="11137354" y="3320991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47DFD64-5198-4EFA-B049-D3C34B1D814B}"/>
                  </a:ext>
                </a:extLst>
              </p:cNvPr>
              <p:cNvSpPr/>
              <p:nvPr/>
            </p:nvSpPr>
            <p:spPr>
              <a:xfrm rot="8718791">
                <a:off x="10816651" y="3618544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D60F8ED-BD43-49A1-AB53-8D55A6869CCA}"/>
                  </a:ext>
                </a:extLst>
              </p:cNvPr>
              <p:cNvSpPr/>
              <p:nvPr/>
            </p:nvSpPr>
            <p:spPr>
              <a:xfrm rot="8718791">
                <a:off x="10931711" y="4192470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E96DBA8-D681-438F-8D4F-3F1CE8864B92}"/>
                  </a:ext>
                </a:extLst>
              </p:cNvPr>
              <p:cNvSpPr/>
              <p:nvPr/>
            </p:nvSpPr>
            <p:spPr>
              <a:xfrm rot="14118791">
                <a:off x="11208905" y="3442882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890B47F-9A87-45A7-A7A1-77B891DD9B6E}"/>
                  </a:ext>
                </a:extLst>
              </p:cNvPr>
              <p:cNvSpPr/>
              <p:nvPr/>
            </p:nvSpPr>
            <p:spPr>
              <a:xfrm rot="14118791">
                <a:off x="11000939" y="3517807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A7283A7-9D3A-4AB5-97B2-F355D6E57E78}"/>
                  </a:ext>
                </a:extLst>
              </p:cNvPr>
              <p:cNvSpPr/>
              <p:nvPr/>
            </p:nvSpPr>
            <p:spPr>
              <a:xfrm rot="14118791">
                <a:off x="11052376" y="3187158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810CAD8-8CED-4DB2-B2A3-A21D745DFF60}"/>
                  </a:ext>
                </a:extLst>
              </p:cNvPr>
              <p:cNvSpPr/>
              <p:nvPr/>
            </p:nvSpPr>
            <p:spPr>
              <a:xfrm rot="14118791">
                <a:off x="10735906" y="3295214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85C223F-2312-4B76-8C22-E92756C73AAD}"/>
                  </a:ext>
                </a:extLst>
              </p:cNvPr>
              <p:cNvSpPr/>
              <p:nvPr/>
            </p:nvSpPr>
            <p:spPr>
              <a:xfrm rot="14118791">
                <a:off x="10513370" y="3796586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04DA150-EA8E-4763-A240-AC43AD4BBAA5}"/>
                  </a:ext>
                </a:extLst>
              </p:cNvPr>
              <p:cNvSpPr/>
              <p:nvPr/>
            </p:nvSpPr>
            <p:spPr>
              <a:xfrm rot="14118791">
                <a:off x="11181358" y="4173897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E395A64-286B-43F8-88CD-0AD76CA7DEFE}"/>
                  </a:ext>
                </a:extLst>
              </p:cNvPr>
              <p:cNvSpPr/>
              <p:nvPr/>
            </p:nvSpPr>
            <p:spPr>
              <a:xfrm rot="14118791">
                <a:off x="10650719" y="4132025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F3DE4C7-F15B-4121-8792-5EDB172100CF}"/>
                  </a:ext>
                </a:extLst>
              </p:cNvPr>
              <p:cNvSpPr/>
              <p:nvPr/>
            </p:nvSpPr>
            <p:spPr>
              <a:xfrm rot="14118791">
                <a:off x="11259315" y="3880592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EEAB13F-6F91-4110-A06B-C6D9B21A2FFD}"/>
                  </a:ext>
                </a:extLst>
              </p:cNvPr>
              <p:cNvSpPr/>
              <p:nvPr/>
            </p:nvSpPr>
            <p:spPr>
              <a:xfrm rot="14118791">
                <a:off x="11088085" y="3862501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3E940E5-A3F4-488B-BA2F-587316F24399}"/>
                  </a:ext>
                </a:extLst>
              </p:cNvPr>
              <p:cNvSpPr/>
              <p:nvPr/>
            </p:nvSpPr>
            <p:spPr>
              <a:xfrm rot="14118791">
                <a:off x="10631775" y="3915269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405FF60-8909-4716-96B4-3BB4779E23AE}"/>
                  </a:ext>
                </a:extLst>
              </p:cNvPr>
              <p:cNvSpPr/>
              <p:nvPr/>
            </p:nvSpPr>
            <p:spPr>
              <a:xfrm rot="8718791">
                <a:off x="11587468" y="3501391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798761F-391D-4A63-B157-841BD6A83D5B}"/>
                  </a:ext>
                </a:extLst>
              </p:cNvPr>
              <p:cNvSpPr/>
              <p:nvPr/>
            </p:nvSpPr>
            <p:spPr>
              <a:xfrm rot="14118791">
                <a:off x="11165042" y="3250730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5BCD33D-A31F-460B-9DA9-94DEFB3A8662}"/>
                  </a:ext>
                </a:extLst>
              </p:cNvPr>
              <p:cNvSpPr/>
              <p:nvPr/>
            </p:nvSpPr>
            <p:spPr>
              <a:xfrm rot="14118791">
                <a:off x="11517047" y="3741986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8EBCB52-8803-4945-9895-B1C6BBC6A834}"/>
                  </a:ext>
                </a:extLst>
              </p:cNvPr>
              <p:cNvSpPr/>
              <p:nvPr/>
            </p:nvSpPr>
            <p:spPr>
              <a:xfrm rot="14118791">
                <a:off x="10539444" y="3504418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FAA1061-F3D4-4268-8BA9-32515FC90C99}"/>
                  </a:ext>
                </a:extLst>
              </p:cNvPr>
              <p:cNvSpPr/>
              <p:nvPr/>
            </p:nvSpPr>
            <p:spPr>
              <a:xfrm rot="14118791">
                <a:off x="11140020" y="4306171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5102484-A2D4-446A-AC30-903DEB123495}"/>
                  </a:ext>
                </a:extLst>
              </p:cNvPr>
              <p:cNvSpPr/>
              <p:nvPr/>
            </p:nvSpPr>
            <p:spPr>
              <a:xfrm rot="8718791">
                <a:off x="11331116" y="3450180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17495B08-1721-4B79-AFC9-A0F2D8E16B48}"/>
                  </a:ext>
                </a:extLst>
              </p:cNvPr>
              <p:cNvSpPr/>
              <p:nvPr/>
            </p:nvSpPr>
            <p:spPr>
              <a:xfrm rot="8718791">
                <a:off x="11473699" y="3308002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7005BF8-23C4-4011-987F-580C8545033B}"/>
                  </a:ext>
                </a:extLst>
              </p:cNvPr>
              <p:cNvSpPr/>
              <p:nvPr/>
            </p:nvSpPr>
            <p:spPr>
              <a:xfrm rot="14118791">
                <a:off x="11605504" y="3818690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09D6039-8D62-48C2-8038-1B8D4AC249D5}"/>
                  </a:ext>
                </a:extLst>
              </p:cNvPr>
              <p:cNvSpPr/>
              <p:nvPr/>
            </p:nvSpPr>
            <p:spPr>
              <a:xfrm>
                <a:off x="10858766" y="3414199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090DA7C-ED63-4AE1-94A2-890B9631A72B}"/>
                  </a:ext>
                </a:extLst>
              </p:cNvPr>
              <p:cNvSpPr/>
              <p:nvPr/>
            </p:nvSpPr>
            <p:spPr>
              <a:xfrm>
                <a:off x="10908341" y="3323434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9B1A2D2-51A6-4236-82E8-562BA53BAC6D}"/>
                  </a:ext>
                </a:extLst>
              </p:cNvPr>
              <p:cNvSpPr/>
              <p:nvPr/>
            </p:nvSpPr>
            <p:spPr>
              <a:xfrm>
                <a:off x="11225547" y="3279800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AA80FDF-AD95-42CC-AFE2-A0047B802EA7}"/>
                  </a:ext>
                </a:extLst>
              </p:cNvPr>
              <p:cNvSpPr/>
              <p:nvPr/>
            </p:nvSpPr>
            <p:spPr>
              <a:xfrm>
                <a:off x="10746065" y="3793587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4A107CA-FF3B-47A9-AA62-1749D27EDBEC}"/>
                  </a:ext>
                </a:extLst>
              </p:cNvPr>
              <p:cNvSpPr/>
              <p:nvPr/>
            </p:nvSpPr>
            <p:spPr>
              <a:xfrm>
                <a:off x="11427189" y="3762646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171C1C0-0677-4EF7-88C7-A41CAF6667F6}"/>
                  </a:ext>
                </a:extLst>
              </p:cNvPr>
              <p:cNvSpPr/>
              <p:nvPr/>
            </p:nvSpPr>
            <p:spPr>
              <a:xfrm>
                <a:off x="10916279" y="3780055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3E2A8CC-2B05-4720-8FCB-78750C00D77A}"/>
                  </a:ext>
                </a:extLst>
              </p:cNvPr>
              <p:cNvSpPr/>
              <p:nvPr/>
            </p:nvSpPr>
            <p:spPr>
              <a:xfrm>
                <a:off x="11351357" y="3725928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69FF67E-31F6-483C-A690-11CF1FBCF795}"/>
                  </a:ext>
                </a:extLst>
              </p:cNvPr>
              <p:cNvSpPr/>
              <p:nvPr/>
            </p:nvSpPr>
            <p:spPr>
              <a:xfrm>
                <a:off x="10818858" y="4066469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AF1E50A-A965-4AA4-9E32-3DC80ADCD10C}"/>
                  </a:ext>
                </a:extLst>
              </p:cNvPr>
              <p:cNvSpPr/>
              <p:nvPr/>
            </p:nvSpPr>
            <p:spPr>
              <a:xfrm>
                <a:off x="10998882" y="3717570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8286E7-814C-4E61-BDF0-44F89F5640C4}"/>
                  </a:ext>
                </a:extLst>
              </p:cNvPr>
              <p:cNvSpPr/>
              <p:nvPr/>
            </p:nvSpPr>
            <p:spPr>
              <a:xfrm>
                <a:off x="11490098" y="3558958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4F3C8AD-15EF-4A99-A83C-0A7F9CC7DEFE}"/>
                  </a:ext>
                </a:extLst>
              </p:cNvPr>
              <p:cNvSpPr/>
              <p:nvPr/>
            </p:nvSpPr>
            <p:spPr>
              <a:xfrm rot="16200000">
                <a:off x="10607812" y="3800979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09B7CDED-22BE-4F7F-B804-CC9B304C7372}"/>
                  </a:ext>
                </a:extLst>
              </p:cNvPr>
              <p:cNvSpPr/>
              <p:nvPr/>
            </p:nvSpPr>
            <p:spPr>
              <a:xfrm rot="16200000">
                <a:off x="10519171" y="3914779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C20046F-40B7-4530-B3D3-2C425900B2FD}"/>
                  </a:ext>
                </a:extLst>
              </p:cNvPr>
              <p:cNvSpPr/>
              <p:nvPr/>
            </p:nvSpPr>
            <p:spPr>
              <a:xfrm rot="16200000">
                <a:off x="10625588" y="3586288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9A6B85B-9C7D-42A4-983B-2B1C601C4CD3}"/>
                  </a:ext>
                </a:extLst>
              </p:cNvPr>
              <p:cNvSpPr/>
              <p:nvPr/>
            </p:nvSpPr>
            <p:spPr>
              <a:xfrm rot="16200000">
                <a:off x="10918409" y="4040580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E7EF0EE-5610-4AB5-B75E-8A625978740D}"/>
                  </a:ext>
                </a:extLst>
              </p:cNvPr>
              <p:cNvSpPr/>
              <p:nvPr/>
            </p:nvSpPr>
            <p:spPr>
              <a:xfrm rot="16200000">
                <a:off x="11009414" y="3897682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F0B2A01-F532-48AA-91E0-04424B9D5E4D}"/>
                  </a:ext>
                </a:extLst>
              </p:cNvPr>
              <p:cNvSpPr/>
              <p:nvPr/>
            </p:nvSpPr>
            <p:spPr>
              <a:xfrm rot="16200000">
                <a:off x="11070421" y="3465273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309C321-0E4E-420F-A99C-47C88BD686B3}"/>
                  </a:ext>
                </a:extLst>
              </p:cNvPr>
              <p:cNvSpPr/>
              <p:nvPr/>
            </p:nvSpPr>
            <p:spPr>
              <a:xfrm rot="16200000">
                <a:off x="11241348" y="3993997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CB23B3D-EFCE-4BA7-96D2-F0DB2392D8D8}"/>
                  </a:ext>
                </a:extLst>
              </p:cNvPr>
              <p:cNvSpPr/>
              <p:nvPr/>
            </p:nvSpPr>
            <p:spPr>
              <a:xfrm rot="16200000">
                <a:off x="11274747" y="3568064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ADF8BED-B05E-4B3E-B755-B5736D8F8B99}"/>
                  </a:ext>
                </a:extLst>
              </p:cNvPr>
              <p:cNvSpPr/>
              <p:nvPr/>
            </p:nvSpPr>
            <p:spPr>
              <a:xfrm rot="16200000">
                <a:off x="10671240" y="3419944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E84E62E0-E204-40D6-A42F-132D5F898CC6}"/>
                  </a:ext>
                </a:extLst>
              </p:cNvPr>
              <p:cNvSpPr/>
              <p:nvPr/>
            </p:nvSpPr>
            <p:spPr>
              <a:xfrm>
                <a:off x="11133854" y="4022057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10C8430-B4B5-4A23-A17F-B45329A6219F}"/>
                  </a:ext>
                </a:extLst>
              </p:cNvPr>
              <p:cNvSpPr/>
              <p:nvPr/>
            </p:nvSpPr>
            <p:spPr>
              <a:xfrm>
                <a:off x="11521388" y="4106844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C160237-4406-4874-8B28-48BDBE865895}"/>
                  </a:ext>
                </a:extLst>
              </p:cNvPr>
              <p:cNvSpPr/>
              <p:nvPr/>
            </p:nvSpPr>
            <p:spPr>
              <a:xfrm>
                <a:off x="10979006" y="4309809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B9CDD63-9464-4CCD-870C-7CBD46BADB60}"/>
                  </a:ext>
                </a:extLst>
              </p:cNvPr>
              <p:cNvSpPr/>
              <p:nvPr/>
            </p:nvSpPr>
            <p:spPr>
              <a:xfrm>
                <a:off x="11599889" y="3648321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3905BB73-F97E-4B57-BE41-4A58AACDA52C}"/>
                  </a:ext>
                </a:extLst>
              </p:cNvPr>
              <p:cNvSpPr/>
              <p:nvPr/>
            </p:nvSpPr>
            <p:spPr>
              <a:xfrm>
                <a:off x="11259316" y="3179062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00"/>
                  </a:solidFill>
                  <a:latin typeface="+mj-lt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7D2F5F2-BDEE-4A1D-A1D7-F38A4FE63FA3}"/>
                  </a:ext>
                </a:extLst>
              </p:cNvPr>
              <p:cNvSpPr/>
              <p:nvPr/>
            </p:nvSpPr>
            <p:spPr>
              <a:xfrm>
                <a:off x="10509029" y="3654431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909788F-6CF6-4AAE-8C89-535C3B367866}"/>
                  </a:ext>
                </a:extLst>
              </p:cNvPr>
              <p:cNvSpPr/>
              <p:nvPr/>
            </p:nvSpPr>
            <p:spPr>
              <a:xfrm>
                <a:off x="10917369" y="3208652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345D8910-CBDD-4BD7-9682-A54840E35312}"/>
                  </a:ext>
                </a:extLst>
              </p:cNvPr>
              <p:cNvSpPr/>
              <p:nvPr/>
            </p:nvSpPr>
            <p:spPr>
              <a:xfrm>
                <a:off x="10725326" y="3852429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E10691A-E596-45B7-A76A-CD50D9A3BBFE}"/>
                  </a:ext>
                </a:extLst>
              </p:cNvPr>
              <p:cNvSpPr/>
              <p:nvPr/>
            </p:nvSpPr>
            <p:spPr>
              <a:xfrm>
                <a:off x="10829213" y="3517055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D26C37A-975A-44D0-980A-E211817169EE}"/>
                  </a:ext>
                </a:extLst>
              </p:cNvPr>
              <p:cNvSpPr/>
              <p:nvPr/>
            </p:nvSpPr>
            <p:spPr>
              <a:xfrm>
                <a:off x="11105363" y="3251121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702C2EF-3EA3-4ADC-8663-B18CAD9E5B9D}"/>
                  </a:ext>
                </a:extLst>
              </p:cNvPr>
              <p:cNvSpPr/>
              <p:nvPr/>
            </p:nvSpPr>
            <p:spPr>
              <a:xfrm rot="16200000">
                <a:off x="11064510" y="4189855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467DAD3-85EF-4CF3-8A34-DCDC2095B09C}"/>
                  </a:ext>
                </a:extLst>
              </p:cNvPr>
              <p:cNvSpPr/>
              <p:nvPr/>
            </p:nvSpPr>
            <p:spPr>
              <a:xfrm>
                <a:off x="11261916" y="4137379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6EDE49B6-A1D1-4B15-AB53-3C99E37CD750}"/>
                  </a:ext>
                </a:extLst>
              </p:cNvPr>
              <p:cNvSpPr/>
              <p:nvPr/>
            </p:nvSpPr>
            <p:spPr>
              <a:xfrm>
                <a:off x="10779339" y="4160974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A92A319-2F83-4563-8A02-D96BF790143B}"/>
                  </a:ext>
                </a:extLst>
              </p:cNvPr>
              <p:cNvSpPr/>
              <p:nvPr/>
            </p:nvSpPr>
            <p:spPr>
              <a:xfrm rot="16200000">
                <a:off x="11241381" y="4261998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10DDAACB-FC8D-417B-B567-F8DC21BB20D7}"/>
                  </a:ext>
                </a:extLst>
              </p:cNvPr>
              <p:cNvSpPr/>
              <p:nvPr/>
            </p:nvSpPr>
            <p:spPr>
              <a:xfrm rot="16200000">
                <a:off x="10840304" y="4257663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584E970C-0C93-432F-81D1-CBADD91D5FF2}"/>
                  </a:ext>
                </a:extLst>
              </p:cNvPr>
              <p:cNvSpPr/>
              <p:nvPr/>
            </p:nvSpPr>
            <p:spPr>
              <a:xfrm>
                <a:off x="11418771" y="3396256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94A3682D-7905-4598-8201-71668EE76510}"/>
                  </a:ext>
                </a:extLst>
              </p:cNvPr>
              <p:cNvSpPr/>
              <p:nvPr/>
            </p:nvSpPr>
            <p:spPr>
              <a:xfrm>
                <a:off x="11510297" y="3926956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3F8D641-EB2C-496C-8F9B-016C64C90A54}"/>
                  </a:ext>
                </a:extLst>
              </p:cNvPr>
              <p:cNvSpPr/>
              <p:nvPr/>
            </p:nvSpPr>
            <p:spPr>
              <a:xfrm>
                <a:off x="10922143" y="3468570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40BCA560-7E71-4A8C-9F19-52D00B14CE32}"/>
                  </a:ext>
                </a:extLst>
              </p:cNvPr>
              <p:cNvSpPr/>
              <p:nvPr/>
            </p:nvSpPr>
            <p:spPr>
              <a:xfrm>
                <a:off x="11003796" y="3441823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BF041ABE-C74A-4DA7-9748-BA3A9653C38B}"/>
                  </a:ext>
                </a:extLst>
              </p:cNvPr>
              <p:cNvSpPr/>
              <p:nvPr/>
            </p:nvSpPr>
            <p:spPr>
              <a:xfrm>
                <a:off x="11268819" y="3353389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145635B7-BB46-4A28-96E5-79FE37C97F09}"/>
                  </a:ext>
                </a:extLst>
              </p:cNvPr>
              <p:cNvSpPr/>
              <p:nvPr/>
            </p:nvSpPr>
            <p:spPr>
              <a:xfrm>
                <a:off x="10822531" y="3730576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79C02DE-3790-40A6-BCF4-B1F42ABE28A1}"/>
                  </a:ext>
                </a:extLst>
              </p:cNvPr>
              <p:cNvSpPr/>
              <p:nvPr/>
            </p:nvSpPr>
            <p:spPr>
              <a:xfrm>
                <a:off x="11500718" y="3798321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17E6569-AB7B-41E2-970D-A5D2DF2DE428}"/>
                  </a:ext>
                </a:extLst>
              </p:cNvPr>
              <p:cNvSpPr/>
              <p:nvPr/>
            </p:nvSpPr>
            <p:spPr>
              <a:xfrm>
                <a:off x="11002456" y="3813281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2EF19B10-6CDA-4036-A194-BFEDE68CEEB0}"/>
                  </a:ext>
                </a:extLst>
              </p:cNvPr>
              <p:cNvSpPr/>
              <p:nvPr/>
            </p:nvSpPr>
            <p:spPr>
              <a:xfrm>
                <a:off x="11345584" y="3938076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6F5A143-E788-4A14-91AA-462F3A1338FD}"/>
                  </a:ext>
                </a:extLst>
              </p:cNvPr>
              <p:cNvSpPr/>
              <p:nvPr/>
            </p:nvSpPr>
            <p:spPr>
              <a:xfrm>
                <a:off x="10871454" y="4108375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0F9081DE-2AC2-4078-B77D-EF8AA226A2EA}"/>
                  </a:ext>
                </a:extLst>
              </p:cNvPr>
              <p:cNvSpPr/>
              <p:nvPr/>
            </p:nvSpPr>
            <p:spPr>
              <a:xfrm>
                <a:off x="11181227" y="3743678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4F1E029-1ED7-4C7C-837E-9D6FF0F02336}"/>
                  </a:ext>
                </a:extLst>
              </p:cNvPr>
              <p:cNvSpPr/>
              <p:nvPr/>
            </p:nvSpPr>
            <p:spPr>
              <a:xfrm>
                <a:off x="11629742" y="3569952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5D121D17-60CB-47CB-9F86-04C3FFE02E3F}"/>
                  </a:ext>
                </a:extLst>
              </p:cNvPr>
              <p:cNvSpPr/>
              <p:nvPr/>
            </p:nvSpPr>
            <p:spPr>
              <a:xfrm rot="16200000">
                <a:off x="10709383" y="3973333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0FAED3A2-C5E5-43B8-82C7-F1135264ABF9}"/>
                  </a:ext>
                </a:extLst>
              </p:cNvPr>
              <p:cNvSpPr/>
              <p:nvPr/>
            </p:nvSpPr>
            <p:spPr>
              <a:xfrm rot="16200000">
                <a:off x="10563803" y="4012721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E5870A9-78C8-4BB9-85D2-E671C874F8CB}"/>
                  </a:ext>
                </a:extLst>
              </p:cNvPr>
              <p:cNvSpPr/>
              <p:nvPr/>
            </p:nvSpPr>
            <p:spPr>
              <a:xfrm rot="16200000">
                <a:off x="10750590" y="3572760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A93EF477-ECC1-4C22-A451-445EDB7E2572}"/>
                  </a:ext>
                </a:extLst>
              </p:cNvPr>
              <p:cNvSpPr/>
              <p:nvPr/>
            </p:nvSpPr>
            <p:spPr>
              <a:xfrm rot="16200000">
                <a:off x="10981416" y="4120992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C2D7EF55-D7BC-4593-AFCE-A4230FD9FCF4}"/>
                  </a:ext>
                </a:extLst>
              </p:cNvPr>
              <p:cNvSpPr/>
              <p:nvPr/>
            </p:nvSpPr>
            <p:spPr>
              <a:xfrm rot="16200000">
                <a:off x="11178454" y="3510762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024CE150-9343-4D0D-9A13-181B550F3385}"/>
                  </a:ext>
                </a:extLst>
              </p:cNvPr>
              <p:cNvSpPr/>
              <p:nvPr/>
            </p:nvSpPr>
            <p:spPr>
              <a:xfrm rot="16200000">
                <a:off x="11314052" y="4060833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ECACA7-CDE5-4305-AD31-13235832CAD7}"/>
                  </a:ext>
                </a:extLst>
              </p:cNvPr>
              <p:cNvSpPr/>
              <p:nvPr/>
            </p:nvSpPr>
            <p:spPr>
              <a:xfrm rot="16200000">
                <a:off x="11353737" y="3627035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315A4D67-A768-481A-A738-98FAA15264C6}"/>
                  </a:ext>
                </a:extLst>
              </p:cNvPr>
              <p:cNvSpPr/>
              <p:nvPr/>
            </p:nvSpPr>
            <p:spPr>
              <a:xfrm rot="16200000">
                <a:off x="10801219" y="3364603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163AEDB0-4484-428A-A7B6-66E7E79BDB1B}"/>
                  </a:ext>
                </a:extLst>
              </p:cNvPr>
              <p:cNvSpPr/>
              <p:nvPr/>
            </p:nvSpPr>
            <p:spPr>
              <a:xfrm>
                <a:off x="11158546" y="4099587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359CD145-81F2-4EEB-9344-75AF60E8C067}"/>
                  </a:ext>
                </a:extLst>
              </p:cNvPr>
              <p:cNvSpPr/>
              <p:nvPr/>
            </p:nvSpPr>
            <p:spPr>
              <a:xfrm>
                <a:off x="11177611" y="3825734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D8637E6B-D1A1-478E-876C-9EB2463B185C}"/>
                  </a:ext>
                </a:extLst>
              </p:cNvPr>
              <p:cNvSpPr/>
              <p:nvPr/>
            </p:nvSpPr>
            <p:spPr>
              <a:xfrm>
                <a:off x="11420151" y="3986828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14EE18F-CDA8-44FF-9439-E24D21EA3EEE}"/>
                  </a:ext>
                </a:extLst>
              </p:cNvPr>
              <p:cNvSpPr/>
              <p:nvPr/>
            </p:nvSpPr>
            <p:spPr>
              <a:xfrm>
                <a:off x="11022183" y="4254152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B8DD2573-2A22-471D-AA60-00F761AB3AFC}"/>
                  </a:ext>
                </a:extLst>
              </p:cNvPr>
              <p:cNvSpPr/>
              <p:nvPr/>
            </p:nvSpPr>
            <p:spPr>
              <a:xfrm>
                <a:off x="11652818" y="3698956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6FE89B8-A784-4C66-BA8B-AE9AA6BBA198}"/>
                  </a:ext>
                </a:extLst>
              </p:cNvPr>
              <p:cNvSpPr/>
              <p:nvPr/>
            </p:nvSpPr>
            <p:spPr>
              <a:xfrm>
                <a:off x="11307210" y="3257950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00"/>
                  </a:solidFill>
                  <a:latin typeface="+mj-lt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4DAED499-36BF-4D51-B58F-2ACC196AEB9F}"/>
                  </a:ext>
                </a:extLst>
              </p:cNvPr>
              <p:cNvSpPr/>
              <p:nvPr/>
            </p:nvSpPr>
            <p:spPr>
              <a:xfrm>
                <a:off x="10610835" y="3708774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33B21D7F-E782-444C-8D17-208DFB6B1D75}"/>
                  </a:ext>
                </a:extLst>
              </p:cNvPr>
              <p:cNvSpPr/>
              <p:nvPr/>
            </p:nvSpPr>
            <p:spPr>
              <a:xfrm>
                <a:off x="10985507" y="3266162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304B7954-48A8-4608-AB69-03B203661957}"/>
                  </a:ext>
                </a:extLst>
              </p:cNvPr>
              <p:cNvSpPr/>
              <p:nvPr/>
            </p:nvSpPr>
            <p:spPr>
              <a:xfrm>
                <a:off x="10768248" y="3905800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2D49FD9E-61AA-4C36-9F4E-270CF2B75A00}"/>
                  </a:ext>
                </a:extLst>
              </p:cNvPr>
              <p:cNvSpPr/>
              <p:nvPr/>
            </p:nvSpPr>
            <p:spPr>
              <a:xfrm>
                <a:off x="10895553" y="3574036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AB929CE9-48D3-4410-99F3-5D59ACB94121}"/>
                  </a:ext>
                </a:extLst>
              </p:cNvPr>
              <p:cNvSpPr/>
              <p:nvPr/>
            </p:nvSpPr>
            <p:spPr>
              <a:xfrm>
                <a:off x="11166030" y="3411288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0A85EC1C-3F64-4A6A-844B-F45820DEE040}"/>
                  </a:ext>
                </a:extLst>
              </p:cNvPr>
              <p:cNvSpPr/>
              <p:nvPr/>
            </p:nvSpPr>
            <p:spPr>
              <a:xfrm rot="16200000">
                <a:off x="11149610" y="4244082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572034B-8862-4FB9-B97F-1508EE236099}"/>
                  </a:ext>
                </a:extLst>
              </p:cNvPr>
              <p:cNvSpPr/>
              <p:nvPr/>
            </p:nvSpPr>
            <p:spPr>
              <a:xfrm>
                <a:off x="11396588" y="4202492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A14569BF-88D6-4F44-917E-43DAD74306FD}"/>
                  </a:ext>
                </a:extLst>
              </p:cNvPr>
              <p:cNvSpPr/>
              <p:nvPr/>
            </p:nvSpPr>
            <p:spPr>
              <a:xfrm>
                <a:off x="10763196" y="4230552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4031758-18F7-4960-9FB2-AE88294AF42B}"/>
                  </a:ext>
                </a:extLst>
              </p:cNvPr>
              <p:cNvSpPr/>
              <p:nvPr/>
            </p:nvSpPr>
            <p:spPr>
              <a:xfrm rot="16200000">
                <a:off x="11431242" y="4129860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713A4AED-D5BF-419D-9387-8AD6925CDA5D}"/>
                  </a:ext>
                </a:extLst>
              </p:cNvPr>
              <p:cNvSpPr/>
              <p:nvPr/>
            </p:nvSpPr>
            <p:spPr>
              <a:xfrm rot="16200000">
                <a:off x="10886876" y="4288842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E2D886A-2A77-402E-AAEB-FB95656E024A}"/>
                  </a:ext>
                </a:extLst>
              </p:cNvPr>
              <p:cNvSpPr/>
              <p:nvPr/>
            </p:nvSpPr>
            <p:spPr>
              <a:xfrm>
                <a:off x="11500718" y="3393528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DAA7FD70-A08F-498F-A5F2-35E228EACD43}"/>
                  </a:ext>
                </a:extLst>
              </p:cNvPr>
              <p:cNvSpPr/>
              <p:nvPr/>
            </p:nvSpPr>
            <p:spPr>
              <a:xfrm>
                <a:off x="11605505" y="3986543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613C4A00-93F7-4730-934F-06862A5C9646}"/>
                  </a:ext>
                </a:extLst>
              </p:cNvPr>
              <p:cNvSpPr/>
              <p:nvPr/>
            </p:nvSpPr>
            <p:spPr>
              <a:xfrm rot="14118791">
                <a:off x="11384162" y="4082481"/>
                <a:ext cx="22182" cy="22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47A6998B-AF19-4708-A410-F2DA65A46A15}"/>
                  </a:ext>
                </a:extLst>
              </p:cNvPr>
              <p:cNvGrpSpPr/>
              <p:nvPr/>
            </p:nvGrpSpPr>
            <p:grpSpPr>
              <a:xfrm>
                <a:off x="10500295" y="3724503"/>
                <a:ext cx="46170" cy="43780"/>
                <a:chOff x="1462546" y="2441834"/>
                <a:chExt cx="1996714" cy="1893330"/>
              </a:xfrm>
              <a:grpFill/>
            </p:grpSpPr>
            <p:sp>
              <p:nvSpPr>
                <p:cNvPr id="162" name="Chord 161">
                  <a:extLst>
                    <a:ext uri="{FF2B5EF4-FFF2-40B4-BE49-F238E27FC236}">
                      <a16:creationId xmlns:a16="http://schemas.microsoft.com/office/drawing/2014/main" id="{5733CAC0-7F41-45A1-9250-196D8DCF1557}"/>
                    </a:ext>
                  </a:extLst>
                </p:cNvPr>
                <p:cNvSpPr/>
                <p:nvPr/>
              </p:nvSpPr>
              <p:spPr>
                <a:xfrm rot="3019010">
                  <a:off x="1565930" y="2441834"/>
                  <a:ext cx="1893330" cy="1893330"/>
                </a:xfrm>
                <a:prstGeom prst="chord">
                  <a:avLst>
                    <a:gd name="adj1" fmla="val 2595614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  <p:sp>
              <p:nvSpPr>
                <p:cNvPr id="163" name="Chord 162">
                  <a:extLst>
                    <a:ext uri="{FF2B5EF4-FFF2-40B4-BE49-F238E27FC236}">
                      <a16:creationId xmlns:a16="http://schemas.microsoft.com/office/drawing/2014/main" id="{EEC7DDAF-D1AF-4344-B4C1-69663814E5B9}"/>
                    </a:ext>
                  </a:extLst>
                </p:cNvPr>
                <p:cNvSpPr/>
                <p:nvPr/>
              </p:nvSpPr>
              <p:spPr>
                <a:xfrm rot="18763952" flipH="1">
                  <a:off x="1462546" y="2441834"/>
                  <a:ext cx="1893330" cy="1893330"/>
                </a:xfrm>
                <a:prstGeom prst="chord">
                  <a:avLst>
                    <a:gd name="adj1" fmla="val 2658459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C37DF45D-8F23-4110-8D66-62E3E03DEA40}"/>
                  </a:ext>
                </a:extLst>
              </p:cNvPr>
              <p:cNvGrpSpPr/>
              <p:nvPr/>
            </p:nvGrpSpPr>
            <p:grpSpPr>
              <a:xfrm>
                <a:off x="10748198" y="3463116"/>
                <a:ext cx="46170" cy="43780"/>
                <a:chOff x="1462546" y="2441834"/>
                <a:chExt cx="1996714" cy="1893330"/>
              </a:xfrm>
              <a:grpFill/>
            </p:grpSpPr>
            <p:sp>
              <p:nvSpPr>
                <p:cNvPr id="160" name="Chord 159">
                  <a:extLst>
                    <a:ext uri="{FF2B5EF4-FFF2-40B4-BE49-F238E27FC236}">
                      <a16:creationId xmlns:a16="http://schemas.microsoft.com/office/drawing/2014/main" id="{4335804A-F439-4F35-8509-0B61BBF09FB4}"/>
                    </a:ext>
                  </a:extLst>
                </p:cNvPr>
                <p:cNvSpPr/>
                <p:nvPr/>
              </p:nvSpPr>
              <p:spPr>
                <a:xfrm rot="3019010">
                  <a:off x="1565930" y="2441834"/>
                  <a:ext cx="1893330" cy="1893330"/>
                </a:xfrm>
                <a:prstGeom prst="chord">
                  <a:avLst>
                    <a:gd name="adj1" fmla="val 2595614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  <p:sp>
              <p:nvSpPr>
                <p:cNvPr id="161" name="Chord 160">
                  <a:extLst>
                    <a:ext uri="{FF2B5EF4-FFF2-40B4-BE49-F238E27FC236}">
                      <a16:creationId xmlns:a16="http://schemas.microsoft.com/office/drawing/2014/main" id="{48BEB5C1-C279-438A-9761-F3ED067F895F}"/>
                    </a:ext>
                  </a:extLst>
                </p:cNvPr>
                <p:cNvSpPr/>
                <p:nvPr/>
              </p:nvSpPr>
              <p:spPr>
                <a:xfrm rot="18763952" flipH="1">
                  <a:off x="1462546" y="2441834"/>
                  <a:ext cx="1893330" cy="1893330"/>
                </a:xfrm>
                <a:prstGeom prst="chord">
                  <a:avLst>
                    <a:gd name="adj1" fmla="val 2658459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9FA923AF-9E77-4617-889A-319DE91FAA88}"/>
                  </a:ext>
                </a:extLst>
              </p:cNvPr>
              <p:cNvGrpSpPr/>
              <p:nvPr/>
            </p:nvGrpSpPr>
            <p:grpSpPr>
              <a:xfrm>
                <a:off x="10807270" y="3208158"/>
                <a:ext cx="46170" cy="43780"/>
                <a:chOff x="1462546" y="2441834"/>
                <a:chExt cx="1996714" cy="1893330"/>
              </a:xfrm>
              <a:grpFill/>
            </p:grpSpPr>
            <p:sp>
              <p:nvSpPr>
                <p:cNvPr id="158" name="Chord 157">
                  <a:extLst>
                    <a:ext uri="{FF2B5EF4-FFF2-40B4-BE49-F238E27FC236}">
                      <a16:creationId xmlns:a16="http://schemas.microsoft.com/office/drawing/2014/main" id="{AE68B72B-FEEA-4971-BDEB-BE89D8580E54}"/>
                    </a:ext>
                  </a:extLst>
                </p:cNvPr>
                <p:cNvSpPr/>
                <p:nvPr/>
              </p:nvSpPr>
              <p:spPr>
                <a:xfrm rot="3019010">
                  <a:off x="1565930" y="2441834"/>
                  <a:ext cx="1893330" cy="1893330"/>
                </a:xfrm>
                <a:prstGeom prst="chord">
                  <a:avLst>
                    <a:gd name="adj1" fmla="val 2595614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  <p:sp>
              <p:nvSpPr>
                <p:cNvPr id="159" name="Chord 158">
                  <a:extLst>
                    <a:ext uri="{FF2B5EF4-FFF2-40B4-BE49-F238E27FC236}">
                      <a16:creationId xmlns:a16="http://schemas.microsoft.com/office/drawing/2014/main" id="{72FD1F19-B9AB-49EC-976E-686132E3665F}"/>
                    </a:ext>
                  </a:extLst>
                </p:cNvPr>
                <p:cNvSpPr/>
                <p:nvPr/>
              </p:nvSpPr>
              <p:spPr>
                <a:xfrm rot="18763952" flipH="1">
                  <a:off x="1462546" y="2441834"/>
                  <a:ext cx="1893330" cy="1893330"/>
                </a:xfrm>
                <a:prstGeom prst="chord">
                  <a:avLst>
                    <a:gd name="adj1" fmla="val 2658459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3EEF464A-DB27-4E09-8DEB-4BCE15BDB881}"/>
                  </a:ext>
                </a:extLst>
              </p:cNvPr>
              <p:cNvGrpSpPr/>
              <p:nvPr/>
            </p:nvGrpSpPr>
            <p:grpSpPr>
              <a:xfrm>
                <a:off x="11101336" y="3144537"/>
                <a:ext cx="46170" cy="43780"/>
                <a:chOff x="1462546" y="2441834"/>
                <a:chExt cx="1996714" cy="1893330"/>
              </a:xfrm>
              <a:grpFill/>
            </p:grpSpPr>
            <p:sp>
              <p:nvSpPr>
                <p:cNvPr id="156" name="Chord 155">
                  <a:extLst>
                    <a:ext uri="{FF2B5EF4-FFF2-40B4-BE49-F238E27FC236}">
                      <a16:creationId xmlns:a16="http://schemas.microsoft.com/office/drawing/2014/main" id="{4015677C-4A03-4959-9F25-1C667D7B5278}"/>
                    </a:ext>
                  </a:extLst>
                </p:cNvPr>
                <p:cNvSpPr/>
                <p:nvPr/>
              </p:nvSpPr>
              <p:spPr>
                <a:xfrm rot="3019010">
                  <a:off x="1565930" y="2441834"/>
                  <a:ext cx="1893330" cy="1893330"/>
                </a:xfrm>
                <a:prstGeom prst="chord">
                  <a:avLst>
                    <a:gd name="adj1" fmla="val 2595614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  <p:sp>
              <p:nvSpPr>
                <p:cNvPr id="157" name="Chord 156">
                  <a:extLst>
                    <a:ext uri="{FF2B5EF4-FFF2-40B4-BE49-F238E27FC236}">
                      <a16:creationId xmlns:a16="http://schemas.microsoft.com/office/drawing/2014/main" id="{2B1EC2B0-80BA-4743-AD8C-15C6EE3BAEAE}"/>
                    </a:ext>
                  </a:extLst>
                </p:cNvPr>
                <p:cNvSpPr/>
                <p:nvPr/>
              </p:nvSpPr>
              <p:spPr>
                <a:xfrm rot="18763952" flipH="1">
                  <a:off x="1462546" y="2441834"/>
                  <a:ext cx="1893330" cy="1893330"/>
                </a:xfrm>
                <a:prstGeom prst="chord">
                  <a:avLst>
                    <a:gd name="adj1" fmla="val 2658459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5B63EC8-2387-45C1-9623-F03B371965F8}"/>
                  </a:ext>
                </a:extLst>
              </p:cNvPr>
              <p:cNvGrpSpPr/>
              <p:nvPr/>
            </p:nvGrpSpPr>
            <p:grpSpPr>
              <a:xfrm>
                <a:off x="11350418" y="3221758"/>
                <a:ext cx="46170" cy="43780"/>
                <a:chOff x="1462546" y="2441834"/>
                <a:chExt cx="1996714" cy="1893330"/>
              </a:xfrm>
              <a:grpFill/>
            </p:grpSpPr>
            <p:sp>
              <p:nvSpPr>
                <p:cNvPr id="154" name="Chord 153">
                  <a:extLst>
                    <a:ext uri="{FF2B5EF4-FFF2-40B4-BE49-F238E27FC236}">
                      <a16:creationId xmlns:a16="http://schemas.microsoft.com/office/drawing/2014/main" id="{F85A5C25-F473-415C-A821-267FFCC6E84A}"/>
                    </a:ext>
                  </a:extLst>
                </p:cNvPr>
                <p:cNvSpPr/>
                <p:nvPr/>
              </p:nvSpPr>
              <p:spPr>
                <a:xfrm rot="3019010">
                  <a:off x="1565930" y="2441834"/>
                  <a:ext cx="1893330" cy="1893330"/>
                </a:xfrm>
                <a:prstGeom prst="chord">
                  <a:avLst>
                    <a:gd name="adj1" fmla="val 2595614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  <p:sp>
              <p:nvSpPr>
                <p:cNvPr id="155" name="Chord 154">
                  <a:extLst>
                    <a:ext uri="{FF2B5EF4-FFF2-40B4-BE49-F238E27FC236}">
                      <a16:creationId xmlns:a16="http://schemas.microsoft.com/office/drawing/2014/main" id="{C83E8097-63B0-4EA4-949D-CD86328CEE4A}"/>
                    </a:ext>
                  </a:extLst>
                </p:cNvPr>
                <p:cNvSpPr/>
                <p:nvPr/>
              </p:nvSpPr>
              <p:spPr>
                <a:xfrm rot="18763952" flipH="1">
                  <a:off x="1462546" y="2441834"/>
                  <a:ext cx="1893330" cy="1893330"/>
                </a:xfrm>
                <a:prstGeom prst="chord">
                  <a:avLst>
                    <a:gd name="adj1" fmla="val 2658459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3E1875C2-0CDE-461C-BF7B-2CD6D5A3E533}"/>
                  </a:ext>
                </a:extLst>
              </p:cNvPr>
              <p:cNvGrpSpPr/>
              <p:nvPr/>
            </p:nvGrpSpPr>
            <p:grpSpPr>
              <a:xfrm>
                <a:off x="11554993" y="3420226"/>
                <a:ext cx="46170" cy="43780"/>
                <a:chOff x="1462546" y="2441834"/>
                <a:chExt cx="1996714" cy="1893330"/>
              </a:xfrm>
              <a:grpFill/>
            </p:grpSpPr>
            <p:sp>
              <p:nvSpPr>
                <p:cNvPr id="152" name="Chord 151">
                  <a:extLst>
                    <a:ext uri="{FF2B5EF4-FFF2-40B4-BE49-F238E27FC236}">
                      <a16:creationId xmlns:a16="http://schemas.microsoft.com/office/drawing/2014/main" id="{727AA202-17B2-4262-A542-78754D0B6082}"/>
                    </a:ext>
                  </a:extLst>
                </p:cNvPr>
                <p:cNvSpPr/>
                <p:nvPr/>
              </p:nvSpPr>
              <p:spPr>
                <a:xfrm rot="3019010">
                  <a:off x="1565930" y="2441834"/>
                  <a:ext cx="1893330" cy="1893330"/>
                </a:xfrm>
                <a:prstGeom prst="chord">
                  <a:avLst>
                    <a:gd name="adj1" fmla="val 2595614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  <p:sp>
              <p:nvSpPr>
                <p:cNvPr id="153" name="Chord 152">
                  <a:extLst>
                    <a:ext uri="{FF2B5EF4-FFF2-40B4-BE49-F238E27FC236}">
                      <a16:creationId xmlns:a16="http://schemas.microsoft.com/office/drawing/2014/main" id="{A90BFAB6-5D97-419E-8E58-59BB1A459355}"/>
                    </a:ext>
                  </a:extLst>
                </p:cNvPr>
                <p:cNvSpPr/>
                <p:nvPr/>
              </p:nvSpPr>
              <p:spPr>
                <a:xfrm rot="18763952" flipH="1">
                  <a:off x="1462546" y="2441834"/>
                  <a:ext cx="1893330" cy="1893330"/>
                </a:xfrm>
                <a:prstGeom prst="chord">
                  <a:avLst>
                    <a:gd name="adj1" fmla="val 2658459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B88A5243-3291-4714-90BD-292BAF4D4AFE}"/>
                  </a:ext>
                </a:extLst>
              </p:cNvPr>
              <p:cNvGrpSpPr/>
              <p:nvPr/>
            </p:nvGrpSpPr>
            <p:grpSpPr>
              <a:xfrm>
                <a:off x="11432382" y="3490752"/>
                <a:ext cx="46170" cy="43780"/>
                <a:chOff x="1462546" y="2441834"/>
                <a:chExt cx="1996714" cy="1893330"/>
              </a:xfrm>
              <a:grpFill/>
            </p:grpSpPr>
            <p:sp>
              <p:nvSpPr>
                <p:cNvPr id="150" name="Chord 149">
                  <a:extLst>
                    <a:ext uri="{FF2B5EF4-FFF2-40B4-BE49-F238E27FC236}">
                      <a16:creationId xmlns:a16="http://schemas.microsoft.com/office/drawing/2014/main" id="{422B5A91-214D-4E61-9DFC-5B2E39339007}"/>
                    </a:ext>
                  </a:extLst>
                </p:cNvPr>
                <p:cNvSpPr/>
                <p:nvPr/>
              </p:nvSpPr>
              <p:spPr>
                <a:xfrm rot="3019010">
                  <a:off x="1565930" y="2441834"/>
                  <a:ext cx="1893330" cy="1893330"/>
                </a:xfrm>
                <a:prstGeom prst="chord">
                  <a:avLst>
                    <a:gd name="adj1" fmla="val 2595614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  <p:sp>
              <p:nvSpPr>
                <p:cNvPr id="151" name="Chord 150">
                  <a:extLst>
                    <a:ext uri="{FF2B5EF4-FFF2-40B4-BE49-F238E27FC236}">
                      <a16:creationId xmlns:a16="http://schemas.microsoft.com/office/drawing/2014/main" id="{0902F448-DBE4-4F91-8414-A737DD5324AE}"/>
                    </a:ext>
                  </a:extLst>
                </p:cNvPr>
                <p:cNvSpPr/>
                <p:nvPr/>
              </p:nvSpPr>
              <p:spPr>
                <a:xfrm rot="18763952" flipH="1">
                  <a:off x="1462546" y="2441834"/>
                  <a:ext cx="1893330" cy="1893330"/>
                </a:xfrm>
                <a:prstGeom prst="chord">
                  <a:avLst>
                    <a:gd name="adj1" fmla="val 2658459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DC4DA3B-46C2-4163-86A7-D441343872E7}"/>
                  </a:ext>
                </a:extLst>
              </p:cNvPr>
              <p:cNvGrpSpPr/>
              <p:nvPr/>
            </p:nvGrpSpPr>
            <p:grpSpPr>
              <a:xfrm>
                <a:off x="11253378" y="3770540"/>
                <a:ext cx="46170" cy="43780"/>
                <a:chOff x="1462546" y="2441834"/>
                <a:chExt cx="1996714" cy="1893330"/>
              </a:xfrm>
              <a:grpFill/>
            </p:grpSpPr>
            <p:sp>
              <p:nvSpPr>
                <p:cNvPr id="148" name="Chord 147">
                  <a:extLst>
                    <a:ext uri="{FF2B5EF4-FFF2-40B4-BE49-F238E27FC236}">
                      <a16:creationId xmlns:a16="http://schemas.microsoft.com/office/drawing/2014/main" id="{143B5B12-6355-4AB6-85F1-97B9C2DFA13D}"/>
                    </a:ext>
                  </a:extLst>
                </p:cNvPr>
                <p:cNvSpPr/>
                <p:nvPr/>
              </p:nvSpPr>
              <p:spPr>
                <a:xfrm rot="3019010">
                  <a:off x="1565930" y="2441834"/>
                  <a:ext cx="1893330" cy="1893330"/>
                </a:xfrm>
                <a:prstGeom prst="chord">
                  <a:avLst>
                    <a:gd name="adj1" fmla="val 2595614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  <p:sp>
              <p:nvSpPr>
                <p:cNvPr id="149" name="Chord 148">
                  <a:extLst>
                    <a:ext uri="{FF2B5EF4-FFF2-40B4-BE49-F238E27FC236}">
                      <a16:creationId xmlns:a16="http://schemas.microsoft.com/office/drawing/2014/main" id="{C4EA6366-D552-4182-B270-74B612C8E490}"/>
                    </a:ext>
                  </a:extLst>
                </p:cNvPr>
                <p:cNvSpPr/>
                <p:nvPr/>
              </p:nvSpPr>
              <p:spPr>
                <a:xfrm rot="18763952" flipH="1">
                  <a:off x="1462546" y="2441834"/>
                  <a:ext cx="1893330" cy="1893330"/>
                </a:xfrm>
                <a:prstGeom prst="chord">
                  <a:avLst>
                    <a:gd name="adj1" fmla="val 2658459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1AB10238-35C5-40B6-A330-B766B0E9BCF6}"/>
                  </a:ext>
                </a:extLst>
              </p:cNvPr>
              <p:cNvGrpSpPr/>
              <p:nvPr/>
            </p:nvGrpSpPr>
            <p:grpSpPr>
              <a:xfrm>
                <a:off x="11372308" y="3849066"/>
                <a:ext cx="46170" cy="43780"/>
                <a:chOff x="1462546" y="2441834"/>
                <a:chExt cx="1996714" cy="1893330"/>
              </a:xfrm>
              <a:grpFill/>
            </p:grpSpPr>
            <p:sp>
              <p:nvSpPr>
                <p:cNvPr id="146" name="Chord 145">
                  <a:extLst>
                    <a:ext uri="{FF2B5EF4-FFF2-40B4-BE49-F238E27FC236}">
                      <a16:creationId xmlns:a16="http://schemas.microsoft.com/office/drawing/2014/main" id="{94AD6B4B-D943-411B-982B-D12ABDF9E801}"/>
                    </a:ext>
                  </a:extLst>
                </p:cNvPr>
                <p:cNvSpPr/>
                <p:nvPr/>
              </p:nvSpPr>
              <p:spPr>
                <a:xfrm rot="3019010">
                  <a:off x="1565930" y="2441834"/>
                  <a:ext cx="1893330" cy="1893330"/>
                </a:xfrm>
                <a:prstGeom prst="chord">
                  <a:avLst>
                    <a:gd name="adj1" fmla="val 2595614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  <p:sp>
              <p:nvSpPr>
                <p:cNvPr id="147" name="Chord 146">
                  <a:extLst>
                    <a:ext uri="{FF2B5EF4-FFF2-40B4-BE49-F238E27FC236}">
                      <a16:creationId xmlns:a16="http://schemas.microsoft.com/office/drawing/2014/main" id="{AB8A26C7-1D71-4F78-8CA4-73B04597B919}"/>
                    </a:ext>
                  </a:extLst>
                </p:cNvPr>
                <p:cNvSpPr/>
                <p:nvPr/>
              </p:nvSpPr>
              <p:spPr>
                <a:xfrm rot="18763952" flipH="1">
                  <a:off x="1462546" y="2441834"/>
                  <a:ext cx="1893330" cy="1893330"/>
                </a:xfrm>
                <a:prstGeom prst="chord">
                  <a:avLst>
                    <a:gd name="adj1" fmla="val 2658459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0353CE7C-EDA0-443A-B75E-D8158B551E21}"/>
                  </a:ext>
                </a:extLst>
              </p:cNvPr>
              <p:cNvGrpSpPr/>
              <p:nvPr/>
            </p:nvGrpSpPr>
            <p:grpSpPr>
              <a:xfrm>
                <a:off x="11628830" y="3868938"/>
                <a:ext cx="46170" cy="43780"/>
                <a:chOff x="1462546" y="2441834"/>
                <a:chExt cx="1996714" cy="1893330"/>
              </a:xfrm>
              <a:grpFill/>
            </p:grpSpPr>
            <p:sp>
              <p:nvSpPr>
                <p:cNvPr id="144" name="Chord 143">
                  <a:extLst>
                    <a:ext uri="{FF2B5EF4-FFF2-40B4-BE49-F238E27FC236}">
                      <a16:creationId xmlns:a16="http://schemas.microsoft.com/office/drawing/2014/main" id="{CE3D4B63-C40E-4492-828E-FF6B3884AFF2}"/>
                    </a:ext>
                  </a:extLst>
                </p:cNvPr>
                <p:cNvSpPr/>
                <p:nvPr/>
              </p:nvSpPr>
              <p:spPr>
                <a:xfrm rot="3019010">
                  <a:off x="1565930" y="2441834"/>
                  <a:ext cx="1893330" cy="1893330"/>
                </a:xfrm>
                <a:prstGeom prst="chord">
                  <a:avLst>
                    <a:gd name="adj1" fmla="val 2595614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  <p:sp>
              <p:nvSpPr>
                <p:cNvPr id="145" name="Chord 144">
                  <a:extLst>
                    <a:ext uri="{FF2B5EF4-FFF2-40B4-BE49-F238E27FC236}">
                      <a16:creationId xmlns:a16="http://schemas.microsoft.com/office/drawing/2014/main" id="{C9A199D3-9945-4488-B346-7B890AA07816}"/>
                    </a:ext>
                  </a:extLst>
                </p:cNvPr>
                <p:cNvSpPr/>
                <p:nvPr/>
              </p:nvSpPr>
              <p:spPr>
                <a:xfrm rot="18763952" flipH="1">
                  <a:off x="1462546" y="2441834"/>
                  <a:ext cx="1893330" cy="1893330"/>
                </a:xfrm>
                <a:prstGeom prst="chord">
                  <a:avLst>
                    <a:gd name="adj1" fmla="val 2658459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7F9B6D84-DD1A-403D-9260-9D4FB80EF0BD}"/>
                  </a:ext>
                </a:extLst>
              </p:cNvPr>
              <p:cNvGrpSpPr/>
              <p:nvPr/>
            </p:nvGrpSpPr>
            <p:grpSpPr>
              <a:xfrm>
                <a:off x="11053876" y="3949139"/>
                <a:ext cx="46170" cy="43780"/>
                <a:chOff x="1462546" y="2441834"/>
                <a:chExt cx="1996714" cy="1893330"/>
              </a:xfrm>
              <a:grpFill/>
            </p:grpSpPr>
            <p:sp>
              <p:nvSpPr>
                <p:cNvPr id="142" name="Chord 141">
                  <a:extLst>
                    <a:ext uri="{FF2B5EF4-FFF2-40B4-BE49-F238E27FC236}">
                      <a16:creationId xmlns:a16="http://schemas.microsoft.com/office/drawing/2014/main" id="{CFF71311-E8E9-4804-9B0D-6CFD76AEB665}"/>
                    </a:ext>
                  </a:extLst>
                </p:cNvPr>
                <p:cNvSpPr/>
                <p:nvPr/>
              </p:nvSpPr>
              <p:spPr>
                <a:xfrm rot="3019010">
                  <a:off x="1565930" y="2441834"/>
                  <a:ext cx="1893330" cy="1893330"/>
                </a:xfrm>
                <a:prstGeom prst="chord">
                  <a:avLst>
                    <a:gd name="adj1" fmla="val 2595614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  <p:sp>
              <p:nvSpPr>
                <p:cNvPr id="143" name="Chord 142">
                  <a:extLst>
                    <a:ext uri="{FF2B5EF4-FFF2-40B4-BE49-F238E27FC236}">
                      <a16:creationId xmlns:a16="http://schemas.microsoft.com/office/drawing/2014/main" id="{C8452F6B-4267-4877-B32C-15B423F999CF}"/>
                    </a:ext>
                  </a:extLst>
                </p:cNvPr>
                <p:cNvSpPr/>
                <p:nvPr/>
              </p:nvSpPr>
              <p:spPr>
                <a:xfrm rot="18763952" flipH="1">
                  <a:off x="1462546" y="2441834"/>
                  <a:ext cx="1893330" cy="1893330"/>
                </a:xfrm>
                <a:prstGeom prst="chord">
                  <a:avLst>
                    <a:gd name="adj1" fmla="val 2658459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2DA34350-5108-4DF1-99D7-E55A8EAA3F3B}"/>
                  </a:ext>
                </a:extLst>
              </p:cNvPr>
              <p:cNvGrpSpPr/>
              <p:nvPr/>
            </p:nvGrpSpPr>
            <p:grpSpPr>
              <a:xfrm>
                <a:off x="10799117" y="3991778"/>
                <a:ext cx="46170" cy="43780"/>
                <a:chOff x="1462546" y="2441834"/>
                <a:chExt cx="1996714" cy="1893330"/>
              </a:xfrm>
              <a:grpFill/>
            </p:grpSpPr>
            <p:sp>
              <p:nvSpPr>
                <p:cNvPr id="140" name="Chord 139">
                  <a:extLst>
                    <a:ext uri="{FF2B5EF4-FFF2-40B4-BE49-F238E27FC236}">
                      <a16:creationId xmlns:a16="http://schemas.microsoft.com/office/drawing/2014/main" id="{463B7421-236D-43F0-A606-5A2326757CB8}"/>
                    </a:ext>
                  </a:extLst>
                </p:cNvPr>
                <p:cNvSpPr/>
                <p:nvPr/>
              </p:nvSpPr>
              <p:spPr>
                <a:xfrm rot="3019010">
                  <a:off x="1565930" y="2441834"/>
                  <a:ext cx="1893330" cy="1893330"/>
                </a:xfrm>
                <a:prstGeom prst="chord">
                  <a:avLst>
                    <a:gd name="adj1" fmla="val 2595614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  <p:sp>
              <p:nvSpPr>
                <p:cNvPr id="141" name="Chord 140">
                  <a:extLst>
                    <a:ext uri="{FF2B5EF4-FFF2-40B4-BE49-F238E27FC236}">
                      <a16:creationId xmlns:a16="http://schemas.microsoft.com/office/drawing/2014/main" id="{176F7679-F0B0-463B-9DBF-1768099CED88}"/>
                    </a:ext>
                  </a:extLst>
                </p:cNvPr>
                <p:cNvSpPr/>
                <p:nvPr/>
              </p:nvSpPr>
              <p:spPr>
                <a:xfrm rot="18763952" flipH="1">
                  <a:off x="1462546" y="2441834"/>
                  <a:ext cx="1893330" cy="1893330"/>
                </a:xfrm>
                <a:prstGeom prst="chord">
                  <a:avLst>
                    <a:gd name="adj1" fmla="val 2658459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D77217D4-5D99-4541-9F3F-877190D85EA5}"/>
                  </a:ext>
                </a:extLst>
              </p:cNvPr>
              <p:cNvGrpSpPr/>
              <p:nvPr/>
            </p:nvGrpSpPr>
            <p:grpSpPr>
              <a:xfrm>
                <a:off x="10647527" y="4027370"/>
                <a:ext cx="46170" cy="43780"/>
                <a:chOff x="1462546" y="2441834"/>
                <a:chExt cx="1996714" cy="1893330"/>
              </a:xfrm>
              <a:grpFill/>
            </p:grpSpPr>
            <p:sp>
              <p:nvSpPr>
                <p:cNvPr id="138" name="Chord 137">
                  <a:extLst>
                    <a:ext uri="{FF2B5EF4-FFF2-40B4-BE49-F238E27FC236}">
                      <a16:creationId xmlns:a16="http://schemas.microsoft.com/office/drawing/2014/main" id="{A1E4CCC5-5E7E-44BC-BBE6-DC5951D7AA6F}"/>
                    </a:ext>
                  </a:extLst>
                </p:cNvPr>
                <p:cNvSpPr/>
                <p:nvPr/>
              </p:nvSpPr>
              <p:spPr>
                <a:xfrm rot="3019010">
                  <a:off x="1565930" y="2441834"/>
                  <a:ext cx="1893330" cy="1893330"/>
                </a:xfrm>
                <a:prstGeom prst="chord">
                  <a:avLst>
                    <a:gd name="adj1" fmla="val 2595614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  <p:sp>
              <p:nvSpPr>
                <p:cNvPr id="139" name="Chord 138">
                  <a:extLst>
                    <a:ext uri="{FF2B5EF4-FFF2-40B4-BE49-F238E27FC236}">
                      <a16:creationId xmlns:a16="http://schemas.microsoft.com/office/drawing/2014/main" id="{074D8810-E8D6-4C1C-AC72-2AF77B88153F}"/>
                    </a:ext>
                  </a:extLst>
                </p:cNvPr>
                <p:cNvSpPr/>
                <p:nvPr/>
              </p:nvSpPr>
              <p:spPr>
                <a:xfrm rot="18763952" flipH="1">
                  <a:off x="1462546" y="2441834"/>
                  <a:ext cx="1893330" cy="1893330"/>
                </a:xfrm>
                <a:prstGeom prst="chord">
                  <a:avLst>
                    <a:gd name="adj1" fmla="val 2658459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A5F5329C-3E0F-4CB3-BC01-82C8A062327C}"/>
                  </a:ext>
                </a:extLst>
              </p:cNvPr>
              <p:cNvGrpSpPr/>
              <p:nvPr/>
            </p:nvGrpSpPr>
            <p:grpSpPr>
              <a:xfrm>
                <a:off x="10827013" y="4246864"/>
                <a:ext cx="46170" cy="43780"/>
                <a:chOff x="1462546" y="2441834"/>
                <a:chExt cx="1996714" cy="1893330"/>
              </a:xfrm>
              <a:grpFill/>
            </p:grpSpPr>
            <p:sp>
              <p:nvSpPr>
                <p:cNvPr id="136" name="Chord 135">
                  <a:extLst>
                    <a:ext uri="{FF2B5EF4-FFF2-40B4-BE49-F238E27FC236}">
                      <a16:creationId xmlns:a16="http://schemas.microsoft.com/office/drawing/2014/main" id="{4F709E94-3879-483D-8E0A-321D3D0A4B10}"/>
                    </a:ext>
                  </a:extLst>
                </p:cNvPr>
                <p:cNvSpPr/>
                <p:nvPr/>
              </p:nvSpPr>
              <p:spPr>
                <a:xfrm rot="3019010">
                  <a:off x="1565930" y="2441834"/>
                  <a:ext cx="1893330" cy="1893330"/>
                </a:xfrm>
                <a:prstGeom prst="chord">
                  <a:avLst>
                    <a:gd name="adj1" fmla="val 2595614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  <p:sp>
              <p:nvSpPr>
                <p:cNvPr id="137" name="Chord 136">
                  <a:extLst>
                    <a:ext uri="{FF2B5EF4-FFF2-40B4-BE49-F238E27FC236}">
                      <a16:creationId xmlns:a16="http://schemas.microsoft.com/office/drawing/2014/main" id="{76881DEA-5ED6-4D83-964B-4EFE437F1281}"/>
                    </a:ext>
                  </a:extLst>
                </p:cNvPr>
                <p:cNvSpPr/>
                <p:nvPr/>
              </p:nvSpPr>
              <p:spPr>
                <a:xfrm rot="18763952" flipH="1">
                  <a:off x="1462546" y="2441834"/>
                  <a:ext cx="1893330" cy="1893330"/>
                </a:xfrm>
                <a:prstGeom prst="chord">
                  <a:avLst>
                    <a:gd name="adj1" fmla="val 2658459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41F3EF7C-52D7-4998-8BD5-36FAC6A4CB49}"/>
                  </a:ext>
                </a:extLst>
              </p:cNvPr>
              <p:cNvGrpSpPr/>
              <p:nvPr/>
            </p:nvGrpSpPr>
            <p:grpSpPr>
              <a:xfrm>
                <a:off x="11287721" y="4262290"/>
                <a:ext cx="46170" cy="43780"/>
                <a:chOff x="1462546" y="2441834"/>
                <a:chExt cx="1996714" cy="1893330"/>
              </a:xfrm>
              <a:grpFill/>
            </p:grpSpPr>
            <p:sp>
              <p:nvSpPr>
                <p:cNvPr id="134" name="Chord 133">
                  <a:extLst>
                    <a:ext uri="{FF2B5EF4-FFF2-40B4-BE49-F238E27FC236}">
                      <a16:creationId xmlns:a16="http://schemas.microsoft.com/office/drawing/2014/main" id="{908B5820-73E0-4FF1-9176-9147582F654B}"/>
                    </a:ext>
                  </a:extLst>
                </p:cNvPr>
                <p:cNvSpPr/>
                <p:nvPr/>
              </p:nvSpPr>
              <p:spPr>
                <a:xfrm rot="3019010">
                  <a:off x="1565930" y="2441834"/>
                  <a:ext cx="1893330" cy="1893330"/>
                </a:xfrm>
                <a:prstGeom prst="chord">
                  <a:avLst>
                    <a:gd name="adj1" fmla="val 2595614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  <p:sp>
              <p:nvSpPr>
                <p:cNvPr id="135" name="Chord 134">
                  <a:extLst>
                    <a:ext uri="{FF2B5EF4-FFF2-40B4-BE49-F238E27FC236}">
                      <a16:creationId xmlns:a16="http://schemas.microsoft.com/office/drawing/2014/main" id="{8F90E55F-B80E-4AAA-8244-6B2D4A822006}"/>
                    </a:ext>
                  </a:extLst>
                </p:cNvPr>
                <p:cNvSpPr/>
                <p:nvPr/>
              </p:nvSpPr>
              <p:spPr>
                <a:xfrm rot="18763952" flipH="1">
                  <a:off x="1462546" y="2441834"/>
                  <a:ext cx="1893330" cy="1893330"/>
                </a:xfrm>
                <a:prstGeom prst="chord">
                  <a:avLst>
                    <a:gd name="adj1" fmla="val 2658459"/>
                    <a:gd name="adj2" fmla="val 130968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</p:grpSp>
        </p:grpSp>
      </p:grp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6B68B46A-861F-44B5-9D84-1042607FEBA5}"/>
              </a:ext>
            </a:extLst>
          </p:cNvPr>
          <p:cNvCxnSpPr>
            <a:cxnSpLocks/>
          </p:cNvCxnSpPr>
          <p:nvPr/>
        </p:nvCxnSpPr>
        <p:spPr>
          <a:xfrm>
            <a:off x="8072289" y="4901841"/>
            <a:ext cx="12190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830DB1B2-1CF0-4367-A3FF-628C73CC3069}"/>
              </a:ext>
            </a:extLst>
          </p:cNvPr>
          <p:cNvCxnSpPr>
            <a:cxnSpLocks/>
          </p:cNvCxnSpPr>
          <p:nvPr/>
        </p:nvCxnSpPr>
        <p:spPr>
          <a:xfrm>
            <a:off x="7560876" y="2452821"/>
            <a:ext cx="17412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E12961C2-781A-4F6D-B202-1F1BBD624B57}"/>
              </a:ext>
            </a:extLst>
          </p:cNvPr>
          <p:cNvCxnSpPr>
            <a:cxnSpLocks/>
          </p:cNvCxnSpPr>
          <p:nvPr/>
        </p:nvCxnSpPr>
        <p:spPr>
          <a:xfrm>
            <a:off x="7588577" y="3600873"/>
            <a:ext cx="17027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Picture 171">
            <a:extLst>
              <a:ext uri="{FF2B5EF4-FFF2-40B4-BE49-F238E27FC236}">
                <a16:creationId xmlns:a16="http://schemas.microsoft.com/office/drawing/2014/main" id="{7D3FBA57-81FE-4200-8D6F-5D3FBB40EB0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6391" y="5644894"/>
            <a:ext cx="768202" cy="2366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C74402-9E36-438A-AC88-737F84EC2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30782E-6264-4E21-9B90-3C2F27A48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7C3FA6-BF53-4DC8-830F-7EDEFCFBF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 focus – solution overview 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C74ADC9-D65F-4D0C-822D-2A9E4A54A1A7}"/>
              </a:ext>
            </a:extLst>
          </p:cNvPr>
          <p:cNvSpPr/>
          <p:nvPr/>
        </p:nvSpPr>
        <p:spPr>
          <a:xfrm>
            <a:off x="3617603" y="1310800"/>
            <a:ext cx="4956794" cy="295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100" b="1">
                <a:solidFill>
                  <a:srgbClr val="0A86C9"/>
                </a:solidFill>
                <a:cs typeface="Arial" panose="020B0604020202020204" pitchFamily="34" charset="0"/>
              </a:rPr>
              <a:t>UP</a:t>
            </a:r>
            <a:r>
              <a:rPr lang="pt-BR" sz="1100" b="1" baseline="30000">
                <a:solidFill>
                  <a:srgbClr val="0A86C9"/>
                </a:solidFill>
                <a:cs typeface="Arial" panose="020B0604020202020204" pitchFamily="34" charset="0"/>
              </a:rPr>
              <a:t>®</a:t>
            </a:r>
            <a:r>
              <a:rPr lang="pt-BR" sz="1100" b="1">
                <a:solidFill>
                  <a:srgbClr val="0A86C9"/>
                </a:solidFill>
                <a:cs typeface="Arial" panose="020B0604020202020204" pitchFamily="34" charset="0"/>
              </a:rPr>
              <a:t> Payments Risk Management™ and Risk Orchestration</a:t>
            </a:r>
            <a:endParaRPr lang="en-US" sz="1100" b="1" dirty="0">
              <a:solidFill>
                <a:srgbClr val="0A86C9"/>
              </a:solidFill>
              <a:cs typeface="Arial" panose="020B0604020202020204" pitchFamily="34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0FBC472-A4E7-4981-9F93-6A71113E6A68}"/>
              </a:ext>
            </a:extLst>
          </p:cNvPr>
          <p:cNvSpPr/>
          <p:nvPr/>
        </p:nvSpPr>
        <p:spPr>
          <a:xfrm>
            <a:off x="9056032" y="1301373"/>
            <a:ext cx="1184275" cy="295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100" b="1" dirty="0">
                <a:solidFill>
                  <a:srgbClr val="0A86C9"/>
                </a:solidFill>
                <a:cs typeface="Arial" panose="020B0604020202020204" pitchFamily="34" charset="0"/>
              </a:rPr>
              <a:t>Cl</a:t>
            </a:r>
            <a:r>
              <a:rPr lang="en-US" sz="1100" b="1" dirty="0">
                <a:solidFill>
                  <a:srgbClr val="0A86C9"/>
                </a:solidFill>
                <a:cs typeface="Arial" panose="020B0604020202020204" pitchFamily="34" charset="0"/>
              </a:rPr>
              <a:t>ients/</a:t>
            </a:r>
            <a:br>
              <a:rPr lang="en-US" sz="1100" b="1" dirty="0">
                <a:solidFill>
                  <a:srgbClr val="0A86C9"/>
                </a:solidFill>
                <a:cs typeface="Arial" panose="020B0604020202020204" pitchFamily="34" charset="0"/>
              </a:rPr>
            </a:br>
            <a:r>
              <a:rPr lang="en-US" sz="1100" b="1" dirty="0">
                <a:solidFill>
                  <a:srgbClr val="0A86C9"/>
                </a:solidFill>
                <a:cs typeface="Arial" panose="020B0604020202020204" pitchFamily="34" charset="0"/>
              </a:rPr>
              <a:t>Segments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B5C10FC3-7250-4475-AF3B-C6E7FA3D052F}"/>
              </a:ext>
            </a:extLst>
          </p:cNvPr>
          <p:cNvSpPr/>
          <p:nvPr/>
        </p:nvSpPr>
        <p:spPr>
          <a:xfrm>
            <a:off x="2192451" y="1310898"/>
            <a:ext cx="876556" cy="295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0A86C9"/>
                </a:solidFill>
                <a:cs typeface="Arial" panose="020B0604020202020204" pitchFamily="34" charset="0"/>
              </a:rPr>
              <a:t>Partners</a:t>
            </a: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35C38F50-1CE1-455D-B948-3BEB271D45E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2329" y="1969671"/>
            <a:ext cx="371678" cy="371678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B0C1A8A1-36EF-4268-8854-F3725545C20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8420" y="2643455"/>
            <a:ext cx="479496" cy="230268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F78BF7EF-98E9-4B87-BEA2-75AD8C45DBF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6441" y="3175829"/>
            <a:ext cx="403454" cy="297282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7641F80B-9C4B-4808-AE19-4ECBBCF86EB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2098" y="3748841"/>
            <a:ext cx="692140" cy="396748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9C82BECE-1C8B-40B7-991B-79EBC0975857}"/>
              </a:ext>
            </a:extLst>
          </p:cNvPr>
          <p:cNvGrpSpPr/>
          <p:nvPr/>
        </p:nvGrpSpPr>
        <p:grpSpPr>
          <a:xfrm>
            <a:off x="2087480" y="1715298"/>
            <a:ext cx="1470983" cy="902231"/>
            <a:chOff x="1244444" y="1865450"/>
            <a:chExt cx="1470983" cy="902231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29AD6F8D-5938-4BF4-9711-703FA15260AD}"/>
                </a:ext>
              </a:extLst>
            </p:cNvPr>
            <p:cNvGrpSpPr/>
            <p:nvPr/>
          </p:nvGrpSpPr>
          <p:grpSpPr>
            <a:xfrm>
              <a:off x="1244444" y="1865450"/>
              <a:ext cx="1065952" cy="569298"/>
              <a:chOff x="1244444" y="1794377"/>
              <a:chExt cx="1065952" cy="569298"/>
            </a:xfrm>
          </p:grpSpPr>
          <p:pic>
            <p:nvPicPr>
              <p:cNvPr id="181" name="Picture 180">
                <a:extLst>
                  <a:ext uri="{FF2B5EF4-FFF2-40B4-BE49-F238E27FC236}">
                    <a16:creationId xmlns:a16="http://schemas.microsoft.com/office/drawing/2014/main" id="{679D1BA6-7C27-4158-ABB2-BA4492E714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44444" y="2132949"/>
                <a:ext cx="1065952" cy="230726"/>
              </a:xfrm>
              <a:prstGeom prst="rect">
                <a:avLst/>
              </a:prstGeom>
            </p:spPr>
          </p:pic>
          <p:pic>
            <p:nvPicPr>
              <p:cNvPr id="182" name="Picture 181">
                <a:extLst>
                  <a:ext uri="{FF2B5EF4-FFF2-40B4-BE49-F238E27FC236}">
                    <a16:creationId xmlns:a16="http://schemas.microsoft.com/office/drawing/2014/main" id="{36CBFC4A-AD53-432B-AF07-CAB5A5263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98653" y="1794377"/>
                <a:ext cx="957535" cy="331280"/>
              </a:xfrm>
              <a:prstGeom prst="rect">
                <a:avLst/>
              </a:prstGeom>
            </p:spPr>
          </p:pic>
        </p:grp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D381CBE6-A594-4CA6-AC27-61878CE887AC}"/>
                </a:ext>
              </a:extLst>
            </p:cNvPr>
            <p:cNvSpPr/>
            <p:nvPr/>
          </p:nvSpPr>
          <p:spPr>
            <a:xfrm rot="16200000">
              <a:off x="2188039" y="2240293"/>
              <a:ext cx="900888" cy="153888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pPr algn="ctr"/>
              <a:r>
                <a:rPr lang="en-US" sz="1000" b="1" dirty="0">
                  <a:solidFill>
                    <a:srgbClr val="DB6026"/>
                  </a:solidFill>
                  <a:latin typeface="+mj-lt"/>
                </a:rPr>
                <a:t>Data Providers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792E1F6-E7D7-4BB4-90E8-A1E2FCA7589C}"/>
              </a:ext>
            </a:extLst>
          </p:cNvPr>
          <p:cNvGrpSpPr/>
          <p:nvPr/>
        </p:nvGrpSpPr>
        <p:grpSpPr>
          <a:xfrm>
            <a:off x="2097753" y="2687782"/>
            <a:ext cx="1471888" cy="1239054"/>
            <a:chOff x="1244444" y="2884743"/>
            <a:chExt cx="1471888" cy="1239054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30FFA5A-2D70-4827-AB7E-204EA407F7F2}"/>
                </a:ext>
              </a:extLst>
            </p:cNvPr>
            <p:cNvGrpSpPr/>
            <p:nvPr/>
          </p:nvGrpSpPr>
          <p:grpSpPr>
            <a:xfrm>
              <a:off x="1244444" y="2884743"/>
              <a:ext cx="1065952" cy="1239054"/>
              <a:chOff x="1244444" y="2884743"/>
              <a:chExt cx="1065952" cy="1239054"/>
            </a:xfrm>
          </p:grpSpPr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BB504284-755E-440E-8BCB-B1FDD79B5F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98653" y="2884743"/>
                <a:ext cx="957535" cy="331280"/>
              </a:xfrm>
              <a:prstGeom prst="rect">
                <a:avLst/>
              </a:prstGeom>
            </p:spPr>
          </p:pic>
          <p:pic>
            <p:nvPicPr>
              <p:cNvPr id="188" name="Picture 187">
                <a:extLst>
                  <a:ext uri="{FF2B5EF4-FFF2-40B4-BE49-F238E27FC236}">
                    <a16:creationId xmlns:a16="http://schemas.microsoft.com/office/drawing/2014/main" id="{E471BFDB-A0AD-43F3-B3B2-EA2E29666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44444" y="3216297"/>
                <a:ext cx="1065952" cy="296909"/>
              </a:xfrm>
              <a:prstGeom prst="rect">
                <a:avLst/>
              </a:prstGeom>
            </p:spPr>
          </p:pic>
          <p:pic>
            <p:nvPicPr>
              <p:cNvPr id="189" name="Picture 188">
                <a:extLst>
                  <a:ext uri="{FF2B5EF4-FFF2-40B4-BE49-F238E27FC236}">
                    <a16:creationId xmlns:a16="http://schemas.microsoft.com/office/drawing/2014/main" id="{AABD4BC3-51F1-4588-B54B-525575FA2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06691" y="3513480"/>
                <a:ext cx="941459" cy="331583"/>
              </a:xfrm>
              <a:prstGeom prst="rect">
                <a:avLst/>
              </a:prstGeom>
            </p:spPr>
          </p:pic>
          <p:pic>
            <p:nvPicPr>
              <p:cNvPr id="190" name="Picture 189">
                <a:extLst>
                  <a:ext uri="{FF2B5EF4-FFF2-40B4-BE49-F238E27FC236}">
                    <a16:creationId xmlns:a16="http://schemas.microsoft.com/office/drawing/2014/main" id="{563451B5-16EC-46A3-A2DD-5D5A4F3CD0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06691" y="3845337"/>
                <a:ext cx="941459" cy="278460"/>
              </a:xfrm>
              <a:prstGeom prst="rect">
                <a:avLst/>
              </a:prstGeom>
            </p:spPr>
          </p:pic>
        </p:grp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3DE28252-877D-49F5-8D72-F082D252CA63}"/>
                </a:ext>
              </a:extLst>
            </p:cNvPr>
            <p:cNvSpPr/>
            <p:nvPr/>
          </p:nvSpPr>
          <p:spPr>
            <a:xfrm rot="16200000">
              <a:off x="2059660" y="3427326"/>
              <a:ext cx="1159455" cy="153888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sz="1000" b="1" dirty="0">
                  <a:solidFill>
                    <a:srgbClr val="DB6026"/>
                  </a:solidFill>
                  <a:latin typeface="+mj-lt"/>
                </a:rPr>
                <a:t>Service Providers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CB7F0E65-F6D9-4F80-BCE1-F0C20A452EAA}"/>
              </a:ext>
            </a:extLst>
          </p:cNvPr>
          <p:cNvGrpSpPr/>
          <p:nvPr/>
        </p:nvGrpSpPr>
        <p:grpSpPr>
          <a:xfrm>
            <a:off x="2181968" y="5173612"/>
            <a:ext cx="1393949" cy="949441"/>
            <a:chOff x="1328658" y="5354586"/>
            <a:chExt cx="1393949" cy="94944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F9B00814-BE11-4021-B8EA-657792CE82B4}"/>
                </a:ext>
              </a:extLst>
            </p:cNvPr>
            <p:cNvGrpSpPr/>
            <p:nvPr/>
          </p:nvGrpSpPr>
          <p:grpSpPr>
            <a:xfrm>
              <a:off x="1328658" y="5672917"/>
              <a:ext cx="897525" cy="312781"/>
              <a:chOff x="702804" y="5708132"/>
              <a:chExt cx="897525" cy="312781"/>
            </a:xfrm>
          </p:grpSpPr>
          <p:pic>
            <p:nvPicPr>
              <p:cNvPr id="194" name="Picture 193">
                <a:extLst>
                  <a:ext uri="{FF2B5EF4-FFF2-40B4-BE49-F238E27FC236}">
                    <a16:creationId xmlns:a16="http://schemas.microsoft.com/office/drawing/2014/main" id="{D642EA73-62E8-4A11-BCE4-1BD5CADF48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93176" y="5708132"/>
                <a:ext cx="207153" cy="311232"/>
              </a:xfrm>
              <a:prstGeom prst="rect">
                <a:avLst/>
              </a:prstGeom>
            </p:spPr>
          </p:pic>
          <p:pic>
            <p:nvPicPr>
              <p:cNvPr id="195" name="Picture 194">
                <a:extLst>
                  <a:ext uri="{FF2B5EF4-FFF2-40B4-BE49-F238E27FC236}">
                    <a16:creationId xmlns:a16="http://schemas.microsoft.com/office/drawing/2014/main" id="{0E61ACE9-A279-4F45-9FA6-C6F4A96D8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2804" y="5719956"/>
                <a:ext cx="291877" cy="300957"/>
              </a:xfrm>
              <a:prstGeom prst="rect">
                <a:avLst/>
              </a:prstGeom>
            </p:spPr>
          </p:pic>
          <p:pic>
            <p:nvPicPr>
              <p:cNvPr id="196" name="Picture 195">
                <a:extLst>
                  <a:ext uri="{FF2B5EF4-FFF2-40B4-BE49-F238E27FC236}">
                    <a16:creationId xmlns:a16="http://schemas.microsoft.com/office/drawing/2014/main" id="{D720CE73-8C35-4DD7-AFAE-020D3FCC25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82992" y="5751558"/>
                <a:ext cx="241403" cy="269355"/>
              </a:xfrm>
              <a:prstGeom prst="rect">
                <a:avLst/>
              </a:prstGeom>
            </p:spPr>
          </p:pic>
        </p:grp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49C35BF-A321-4C37-91FE-A52044E2E59A}"/>
                </a:ext>
              </a:extLst>
            </p:cNvPr>
            <p:cNvSpPr/>
            <p:nvPr/>
          </p:nvSpPr>
          <p:spPr>
            <a:xfrm rot="16200000">
              <a:off x="2170942" y="5752363"/>
              <a:ext cx="949441" cy="153888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sz="1000" b="1" dirty="0">
                  <a:solidFill>
                    <a:srgbClr val="DB6026"/>
                  </a:solidFill>
                  <a:latin typeface="+mj-lt"/>
                </a:rPr>
                <a:t>External Data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D7401EFC-B27C-4ECA-BA24-81CBD00DA0D2}"/>
              </a:ext>
            </a:extLst>
          </p:cNvPr>
          <p:cNvGrpSpPr/>
          <p:nvPr/>
        </p:nvGrpSpPr>
        <p:grpSpPr>
          <a:xfrm>
            <a:off x="1904779" y="4026570"/>
            <a:ext cx="1663959" cy="1047306"/>
            <a:chOff x="1051469" y="4339621"/>
            <a:chExt cx="1663959" cy="1047306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FD844415-2D85-4302-9992-08B40A597365}"/>
                </a:ext>
              </a:extLst>
            </p:cNvPr>
            <p:cNvGrpSpPr/>
            <p:nvPr/>
          </p:nvGrpSpPr>
          <p:grpSpPr>
            <a:xfrm>
              <a:off x="1051469" y="4339621"/>
              <a:ext cx="1451902" cy="1047306"/>
              <a:chOff x="1051469" y="4339621"/>
              <a:chExt cx="1451902" cy="1047306"/>
            </a:xfrm>
          </p:grpSpPr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A9AB8B2D-D36A-42EA-BABC-11FB5C40A4D0}"/>
                  </a:ext>
                </a:extLst>
              </p:cNvPr>
              <p:cNvGrpSpPr/>
              <p:nvPr/>
            </p:nvGrpSpPr>
            <p:grpSpPr>
              <a:xfrm>
                <a:off x="1272935" y="4339621"/>
                <a:ext cx="1008971" cy="399560"/>
                <a:chOff x="715365" y="4232250"/>
                <a:chExt cx="1008971" cy="399560"/>
              </a:xfrm>
            </p:grpSpPr>
            <p:pic>
              <p:nvPicPr>
                <p:cNvPr id="205" name="Picture 204">
                  <a:extLst>
                    <a:ext uri="{FF2B5EF4-FFF2-40B4-BE49-F238E27FC236}">
                      <a16:creationId xmlns:a16="http://schemas.microsoft.com/office/drawing/2014/main" id="{DF203A14-88FB-4337-B22F-0398D6D48F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5365" y="4232250"/>
                  <a:ext cx="197277" cy="399560"/>
                </a:xfrm>
                <a:prstGeom prst="rect">
                  <a:avLst/>
                </a:prstGeom>
              </p:spPr>
            </p:pic>
            <p:pic>
              <p:nvPicPr>
                <p:cNvPr id="206" name="Picture 205">
                  <a:extLst>
                    <a:ext uri="{FF2B5EF4-FFF2-40B4-BE49-F238E27FC236}">
                      <a16:creationId xmlns:a16="http://schemas.microsoft.com/office/drawing/2014/main" id="{19F28DA3-AD8F-4A53-B705-627F5B1B21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5898" y="4302027"/>
                  <a:ext cx="658438" cy="197532"/>
                </a:xfrm>
                <a:prstGeom prst="rect">
                  <a:avLst/>
                </a:prstGeom>
              </p:spPr>
            </p:pic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A6472E91-51F7-4EED-BD01-016E80ADC3F3}"/>
                  </a:ext>
                </a:extLst>
              </p:cNvPr>
              <p:cNvGrpSpPr/>
              <p:nvPr/>
            </p:nvGrpSpPr>
            <p:grpSpPr>
              <a:xfrm>
                <a:off x="1051469" y="5057526"/>
                <a:ext cx="1451902" cy="329401"/>
                <a:chOff x="640620" y="4950155"/>
                <a:chExt cx="1451902" cy="329401"/>
              </a:xfrm>
            </p:grpSpPr>
            <p:pic>
              <p:nvPicPr>
                <p:cNvPr id="203" name="Picture 202">
                  <a:extLst>
                    <a:ext uri="{FF2B5EF4-FFF2-40B4-BE49-F238E27FC236}">
                      <a16:creationId xmlns:a16="http://schemas.microsoft.com/office/drawing/2014/main" id="{5D29F202-F5CF-4B70-9CCC-40AA67ED14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620" y="4950155"/>
                  <a:ext cx="676091" cy="319265"/>
                </a:xfrm>
                <a:prstGeom prst="rect">
                  <a:avLst/>
                </a:prstGeom>
              </p:spPr>
            </p:pic>
            <p:pic>
              <p:nvPicPr>
                <p:cNvPr id="204" name="Picture 203">
                  <a:extLst>
                    <a:ext uri="{FF2B5EF4-FFF2-40B4-BE49-F238E27FC236}">
                      <a16:creationId xmlns:a16="http://schemas.microsoft.com/office/drawing/2014/main" id="{2EB9FFD9-E511-4217-931F-18E0EFD36E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2607" y="5022395"/>
                  <a:ext cx="779915" cy="257161"/>
                </a:xfrm>
                <a:prstGeom prst="rect">
                  <a:avLst/>
                </a:prstGeom>
              </p:spPr>
            </p:pic>
          </p:grpSp>
          <p:pic>
            <p:nvPicPr>
              <p:cNvPr id="202" name="Picture 201">
                <a:extLst>
                  <a:ext uri="{FF2B5EF4-FFF2-40B4-BE49-F238E27FC236}">
                    <a16:creationId xmlns:a16="http://schemas.microsoft.com/office/drawing/2014/main" id="{D48CDBB0-3BF9-4580-8E8E-0247BEE37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29244" y="4770666"/>
                <a:ext cx="1096353" cy="255376"/>
              </a:xfrm>
              <a:prstGeom prst="rect">
                <a:avLst/>
              </a:prstGeom>
            </p:spPr>
          </p:pic>
        </p:grp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DC14A91C-8B01-42AC-BB08-40F259FBDD78}"/>
                </a:ext>
              </a:extLst>
            </p:cNvPr>
            <p:cNvSpPr/>
            <p:nvPr/>
          </p:nvSpPr>
          <p:spPr>
            <a:xfrm rot="16200000">
              <a:off x="2262579" y="4786330"/>
              <a:ext cx="751809" cy="153888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pPr algn="ctr"/>
              <a:r>
                <a:rPr lang="en-US" sz="1000" b="1" dirty="0">
                  <a:solidFill>
                    <a:srgbClr val="DB6026"/>
                  </a:solidFill>
                  <a:latin typeface="+mj-lt"/>
                </a:rPr>
                <a:t>Capabilities </a:t>
              </a:r>
            </a:p>
          </p:txBody>
        </p:sp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27C7352F-0D89-40F2-A9DC-57054EDB559F}"/>
              </a:ext>
            </a:extLst>
          </p:cNvPr>
          <p:cNvSpPr/>
          <p:nvPr/>
        </p:nvSpPr>
        <p:spPr>
          <a:xfrm>
            <a:off x="6568250" y="1651227"/>
            <a:ext cx="1432613" cy="239193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Deployment Options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A6F67D31-C2C6-4BCB-9D20-DE19F0A0676D}"/>
              </a:ext>
            </a:extLst>
          </p:cNvPr>
          <p:cNvSpPr/>
          <p:nvPr/>
        </p:nvSpPr>
        <p:spPr>
          <a:xfrm>
            <a:off x="4691429" y="1655558"/>
            <a:ext cx="1703897" cy="23486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Risk Services</a:t>
            </a:r>
            <a:endParaRPr lang="en-US" sz="10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02F55F8-35BC-4AB0-BE62-4D1D5B36167A}"/>
              </a:ext>
            </a:extLst>
          </p:cNvPr>
          <p:cNvSpPr/>
          <p:nvPr/>
        </p:nvSpPr>
        <p:spPr>
          <a:xfrm>
            <a:off x="4695825" y="3995740"/>
            <a:ext cx="1712267" cy="2584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Batch analytics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48ECC36A-8B8A-4226-AB89-5DCE03AAD560}"/>
              </a:ext>
            </a:extLst>
          </p:cNvPr>
          <p:cNvSpPr/>
          <p:nvPr/>
        </p:nvSpPr>
        <p:spPr>
          <a:xfrm>
            <a:off x="4695825" y="3658062"/>
            <a:ext cx="1712267" cy="2584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Stream analytics (CEP)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DD1E4D47-288C-4999-B651-46DB486C5442}"/>
              </a:ext>
            </a:extLst>
          </p:cNvPr>
          <p:cNvSpPr/>
          <p:nvPr/>
        </p:nvSpPr>
        <p:spPr>
          <a:xfrm>
            <a:off x="4695825" y="4333418"/>
            <a:ext cx="1712267" cy="2584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Model execution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4B9694CD-FB9E-4074-A642-3E2618E355EB}"/>
              </a:ext>
            </a:extLst>
          </p:cNvPr>
          <p:cNvSpPr/>
          <p:nvPr/>
        </p:nvSpPr>
        <p:spPr>
          <a:xfrm>
            <a:off x="4695825" y="1969672"/>
            <a:ext cx="1712267" cy="2584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Alert management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4EB3C4EE-CDFE-4B9E-A1A7-5AA3EFB05B5A}"/>
              </a:ext>
            </a:extLst>
          </p:cNvPr>
          <p:cNvSpPr/>
          <p:nvPr/>
        </p:nvSpPr>
        <p:spPr>
          <a:xfrm>
            <a:off x="4695825" y="2307350"/>
            <a:ext cx="1712267" cy="2584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Case management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0776C96C-BB1A-45BE-A239-E34BE8CDEF1C}"/>
              </a:ext>
            </a:extLst>
          </p:cNvPr>
          <p:cNvSpPr/>
          <p:nvPr/>
        </p:nvSpPr>
        <p:spPr>
          <a:xfrm>
            <a:off x="4695825" y="2645028"/>
            <a:ext cx="1712267" cy="2584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Rule manager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7792062-202C-46C1-8CDF-2801F972B37A}"/>
              </a:ext>
            </a:extLst>
          </p:cNvPr>
          <p:cNvSpPr/>
          <p:nvPr/>
        </p:nvSpPr>
        <p:spPr>
          <a:xfrm>
            <a:off x="4695825" y="3320384"/>
            <a:ext cx="1712267" cy="2584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BI/reporting/dashboards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581B418B-7FA1-46D3-BC6E-2A7A0DE51709}"/>
              </a:ext>
            </a:extLst>
          </p:cNvPr>
          <p:cNvSpPr/>
          <p:nvPr/>
        </p:nvSpPr>
        <p:spPr>
          <a:xfrm>
            <a:off x="4695825" y="2982706"/>
            <a:ext cx="1712267" cy="2584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Model manager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4B7BD329-0164-4C43-A1D4-66FDD67CAD60}"/>
              </a:ext>
            </a:extLst>
          </p:cNvPr>
          <p:cNvSpPr/>
          <p:nvPr/>
        </p:nvSpPr>
        <p:spPr>
          <a:xfrm>
            <a:off x="4695825" y="4671097"/>
            <a:ext cx="1712267" cy="2813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Universal scoring engine (ML)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96ACCD3-C859-4297-AD72-AC6DDFAB5FFC}"/>
              </a:ext>
            </a:extLst>
          </p:cNvPr>
          <p:cNvSpPr/>
          <p:nvPr/>
        </p:nvSpPr>
        <p:spPr>
          <a:xfrm>
            <a:off x="4695825" y="5031728"/>
            <a:ext cx="1712267" cy="2813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PRISM scoring engine (ML)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500BBFF6-7994-4771-86E4-CCA8CDB46412}"/>
              </a:ext>
            </a:extLst>
          </p:cNvPr>
          <p:cNvSpPr/>
          <p:nvPr/>
        </p:nvSpPr>
        <p:spPr>
          <a:xfrm>
            <a:off x="4695825" y="5392359"/>
            <a:ext cx="1712267" cy="3370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Rules/analytics data store</a:t>
            </a:r>
            <a:br>
              <a:rPr lang="en-US" sz="900" dirty="0">
                <a:solidFill>
                  <a:schemeClr val="accent1"/>
                </a:solidFill>
              </a:rPr>
            </a:br>
            <a:r>
              <a:rPr lang="en-US" sz="900" dirty="0">
                <a:solidFill>
                  <a:schemeClr val="accent1"/>
                </a:solidFill>
              </a:rPr>
              <a:t>(Esper, Cassandra, Gemfire)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2AD545C4-F1DC-44B0-A2C3-6F98BA781674}"/>
              </a:ext>
            </a:extLst>
          </p:cNvPr>
          <p:cNvSpPr/>
          <p:nvPr/>
        </p:nvSpPr>
        <p:spPr>
          <a:xfrm>
            <a:off x="4695825" y="5808610"/>
            <a:ext cx="1712267" cy="30491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Big data repository (Hadoop)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3BE7F5B5-E292-4C60-BC97-DE100B061EBE}"/>
              </a:ext>
            </a:extLst>
          </p:cNvPr>
          <p:cNvSpPr/>
          <p:nvPr/>
        </p:nvSpPr>
        <p:spPr>
          <a:xfrm rot="16200000">
            <a:off x="5476381" y="3574471"/>
            <a:ext cx="3616706" cy="40710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/>
                </a:solidFill>
                <a:highlight>
                  <a:srgbClr val="FFFFFF"/>
                </a:highlight>
              </a:rPr>
              <a:t>ACI Proactive Risk Manager™</a:t>
            </a:r>
          </a:p>
        </p:txBody>
      </p: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343E753E-F2D3-4582-976A-E5B2EFB7D822}"/>
              </a:ext>
            </a:extLst>
          </p:cNvPr>
          <p:cNvGrpSpPr/>
          <p:nvPr/>
        </p:nvGrpSpPr>
        <p:grpSpPr>
          <a:xfrm>
            <a:off x="6568245" y="1969674"/>
            <a:ext cx="408749" cy="3616705"/>
            <a:chOff x="5044244" y="1969673"/>
            <a:chExt cx="408749" cy="3616705"/>
          </a:xfrm>
        </p:grpSpPr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B0B4DDE0-0BC6-404F-BBE4-51B74C2F1484}"/>
                </a:ext>
              </a:extLst>
            </p:cNvPr>
            <p:cNvSpPr/>
            <p:nvPr/>
          </p:nvSpPr>
          <p:spPr>
            <a:xfrm rot="16200000">
              <a:off x="4332982" y="2680935"/>
              <a:ext cx="1831261" cy="40873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On-premise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79AAED69-9134-45B3-A724-17C179BE365A}"/>
                </a:ext>
              </a:extLst>
            </p:cNvPr>
            <p:cNvSpPr/>
            <p:nvPr/>
          </p:nvSpPr>
          <p:spPr>
            <a:xfrm rot="16200000">
              <a:off x="4387731" y="4521116"/>
              <a:ext cx="1721781" cy="40874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Cloud</a:t>
              </a:r>
            </a:p>
          </p:txBody>
        </p:sp>
      </p:grpSp>
      <p:sp>
        <p:nvSpPr>
          <p:cNvPr id="229" name="Rectangle 228">
            <a:extLst>
              <a:ext uri="{FF2B5EF4-FFF2-40B4-BE49-F238E27FC236}">
                <a16:creationId xmlns:a16="http://schemas.microsoft.com/office/drawing/2014/main" id="{A9606CFF-039E-4D53-B6A1-E23BBF0B9BF6}"/>
              </a:ext>
            </a:extLst>
          </p:cNvPr>
          <p:cNvSpPr/>
          <p:nvPr/>
        </p:nvSpPr>
        <p:spPr>
          <a:xfrm rot="16200000">
            <a:off x="6935137" y="4521933"/>
            <a:ext cx="1721781" cy="40710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ACI ReD Shield</a:t>
            </a:r>
            <a:r>
              <a:rPr lang="pt-BR" sz="900" b="1" baseline="30000" dirty="0">
                <a:solidFill>
                  <a:srgbClr val="0A86C9"/>
                </a:solidFill>
                <a:cs typeface="Arial" panose="020B0604020202020204" pitchFamily="34" charset="0"/>
              </a:rPr>
              <a:t>®</a:t>
            </a:r>
            <a:endParaRPr lang="en-US" sz="900" dirty="0">
              <a:solidFill>
                <a:schemeClr val="accent1"/>
              </a:solidFill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651AA9B2-ACF7-4389-AE2A-3758152E73E3}"/>
              </a:ext>
            </a:extLst>
          </p:cNvPr>
          <p:cNvSpPr/>
          <p:nvPr/>
        </p:nvSpPr>
        <p:spPr>
          <a:xfrm>
            <a:off x="8303638" y="1787389"/>
            <a:ext cx="605338" cy="3625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Text Placeholder 3">
            <a:extLst>
              <a:ext uri="{FF2B5EF4-FFF2-40B4-BE49-F238E27FC236}">
                <a16:creationId xmlns:a16="http://schemas.microsoft.com/office/drawing/2014/main" id="{79C0C7E1-0F99-49E5-B8D3-C0710C4D5A2F}"/>
              </a:ext>
            </a:extLst>
          </p:cNvPr>
          <p:cNvSpPr txBox="1">
            <a:spLocks/>
          </p:cNvSpPr>
          <p:nvPr/>
        </p:nvSpPr>
        <p:spPr>
          <a:xfrm>
            <a:off x="8016631" y="3949909"/>
            <a:ext cx="1179352" cy="3077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  <a:lvl2pPr marL="359991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539987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719982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899978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400"/>
              </a:spcBef>
            </a:pPr>
            <a:r>
              <a:rPr lang="en-US" sz="800" b="1" i="0" kern="0" dirty="0">
                <a:latin typeface="+mn-lt"/>
                <a:ea typeface="+mn-ea"/>
                <a:cs typeface="+mn-cs"/>
              </a:rPr>
              <a:t>Processor/</a:t>
            </a:r>
            <a:br>
              <a:rPr lang="en-US" sz="800" b="1" i="0" kern="0" dirty="0">
                <a:latin typeface="+mn-lt"/>
                <a:ea typeface="+mn-ea"/>
                <a:cs typeface="+mn-cs"/>
              </a:rPr>
            </a:br>
            <a:r>
              <a:rPr lang="en-US" sz="800" b="1" i="0" kern="0" dirty="0">
                <a:latin typeface="+mn-lt"/>
                <a:ea typeface="+mn-ea"/>
                <a:cs typeface="+mn-cs"/>
              </a:rPr>
              <a:t>Intermediary</a:t>
            </a:r>
          </a:p>
        </p:txBody>
      </p:sp>
      <p:sp>
        <p:nvSpPr>
          <p:cNvPr id="232" name="Text Placeholder 3">
            <a:extLst>
              <a:ext uri="{FF2B5EF4-FFF2-40B4-BE49-F238E27FC236}">
                <a16:creationId xmlns:a16="http://schemas.microsoft.com/office/drawing/2014/main" id="{FBED7C75-FD67-40A9-86E3-BFE7BBE80C90}"/>
              </a:ext>
            </a:extLst>
          </p:cNvPr>
          <p:cNvSpPr txBox="1">
            <a:spLocks/>
          </p:cNvSpPr>
          <p:nvPr/>
        </p:nvSpPr>
        <p:spPr>
          <a:xfrm>
            <a:off x="8016631" y="2802830"/>
            <a:ext cx="1179352" cy="1538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  <a:lvl2pPr marL="359991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539987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719982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899978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400"/>
              </a:spcBef>
            </a:pPr>
            <a:r>
              <a:rPr lang="en-US" sz="800" b="1" i="0" kern="0" dirty="0">
                <a:latin typeface="+mn-lt"/>
                <a:ea typeface="+mn-ea"/>
                <a:cs typeface="+mn-cs"/>
              </a:rPr>
              <a:t>Bank/Issuer</a:t>
            </a:r>
          </a:p>
        </p:txBody>
      </p:sp>
      <p:sp>
        <p:nvSpPr>
          <p:cNvPr id="236" name="Text Placeholder 3">
            <a:extLst>
              <a:ext uri="{FF2B5EF4-FFF2-40B4-BE49-F238E27FC236}">
                <a16:creationId xmlns:a16="http://schemas.microsoft.com/office/drawing/2014/main" id="{274DC441-6B15-46A3-AFB9-08E79C143EFA}"/>
              </a:ext>
            </a:extLst>
          </p:cNvPr>
          <p:cNvSpPr txBox="1">
            <a:spLocks/>
          </p:cNvSpPr>
          <p:nvPr/>
        </p:nvSpPr>
        <p:spPr>
          <a:xfrm>
            <a:off x="8016631" y="5250876"/>
            <a:ext cx="1179352" cy="1538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None/>
              <a:defRPr lang="en-US" sz="1600" b="0" i="1" kern="1200" cap="none" baseline="0" dirty="0" smtClean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defRPr>
            </a:lvl1pPr>
            <a:lvl2pPr marL="359991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539987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719982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899978" indent="-179996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b="0" i="0" kern="1200" baseline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400"/>
              </a:spcBef>
            </a:pPr>
            <a:r>
              <a:rPr lang="en-US" sz="800" b="1" i="0" kern="0" dirty="0">
                <a:latin typeface="+mn-lt"/>
                <a:ea typeface="+mn-ea"/>
                <a:cs typeface="+mn-cs"/>
              </a:rPr>
              <a:t>Merchant</a:t>
            </a:r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B0E72979-4754-4F69-9AF2-707FCCA9FC7D}"/>
              </a:ext>
            </a:extLst>
          </p:cNvPr>
          <p:cNvGrpSpPr/>
          <p:nvPr/>
        </p:nvGrpSpPr>
        <p:grpSpPr>
          <a:xfrm>
            <a:off x="3551705" y="1658294"/>
            <a:ext cx="1180273" cy="907916"/>
            <a:chOff x="2650004" y="1848794"/>
            <a:chExt cx="1180273" cy="907916"/>
          </a:xfrm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59570F0C-0B82-426A-949F-F68A92A15A16}"/>
                </a:ext>
              </a:extLst>
            </p:cNvPr>
            <p:cNvSpPr/>
            <p:nvPr/>
          </p:nvSpPr>
          <p:spPr>
            <a:xfrm>
              <a:off x="2650004" y="1848794"/>
              <a:ext cx="118027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Authentication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14DA7B6-9BFE-481F-8E3F-0BB3B04C860B}"/>
                </a:ext>
              </a:extLst>
            </p:cNvPr>
            <p:cNvSpPr/>
            <p:nvPr/>
          </p:nvSpPr>
          <p:spPr>
            <a:xfrm>
              <a:off x="2650004" y="2181662"/>
              <a:ext cx="118027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Challenge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6F73FC36-5977-42A7-B183-8CB5FF9710C8}"/>
                </a:ext>
              </a:extLst>
            </p:cNvPr>
            <p:cNvSpPr/>
            <p:nvPr/>
          </p:nvSpPr>
          <p:spPr>
            <a:xfrm>
              <a:off x="2650004" y="2541266"/>
              <a:ext cx="118027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Synthetic ID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AB45AF12-7293-4A59-B306-16340F11B09C}"/>
              </a:ext>
            </a:extLst>
          </p:cNvPr>
          <p:cNvGrpSpPr/>
          <p:nvPr/>
        </p:nvGrpSpPr>
        <p:grpSpPr>
          <a:xfrm>
            <a:off x="3551705" y="2728436"/>
            <a:ext cx="1180273" cy="1137719"/>
            <a:chOff x="2650004" y="2918935"/>
            <a:chExt cx="1180273" cy="1137719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420A5BD5-B435-4454-9268-FC3CFA25FB91}"/>
                </a:ext>
              </a:extLst>
            </p:cNvPr>
            <p:cNvSpPr/>
            <p:nvPr/>
          </p:nvSpPr>
          <p:spPr>
            <a:xfrm>
              <a:off x="2650004" y="2918935"/>
              <a:ext cx="118027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DeviceID</a:t>
              </a: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2209145F-25FF-4E81-BEC0-12101037EEC8}"/>
                </a:ext>
              </a:extLst>
            </p:cNvPr>
            <p:cNvSpPr/>
            <p:nvPr/>
          </p:nvSpPr>
          <p:spPr>
            <a:xfrm>
              <a:off x="2650004" y="3226360"/>
              <a:ext cx="118027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Email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95F62B12-F312-42A7-BAF4-7F11A67C52A9}"/>
                </a:ext>
              </a:extLst>
            </p:cNvPr>
            <p:cNvSpPr/>
            <p:nvPr/>
          </p:nvSpPr>
          <p:spPr>
            <a:xfrm>
              <a:off x="2650004" y="3533785"/>
              <a:ext cx="118027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Biometric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20F91027-E27C-4FF2-9181-A8A8B77CA774}"/>
                </a:ext>
              </a:extLst>
            </p:cNvPr>
            <p:cNvSpPr/>
            <p:nvPr/>
          </p:nvSpPr>
          <p:spPr>
            <a:xfrm>
              <a:off x="2650004" y="3841210"/>
              <a:ext cx="118027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Mobile</a:t>
              </a: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EDCF3692-E918-4EB3-B92B-F670AC5DF8C9}"/>
              </a:ext>
            </a:extLst>
          </p:cNvPr>
          <p:cNvGrpSpPr/>
          <p:nvPr/>
        </p:nvGrpSpPr>
        <p:grpSpPr>
          <a:xfrm>
            <a:off x="3551705" y="4150556"/>
            <a:ext cx="1180273" cy="800016"/>
            <a:chOff x="2650004" y="4341056"/>
            <a:chExt cx="1180273" cy="800016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DECFB194-D970-4181-8012-0C2DBFBC49FB}"/>
                </a:ext>
              </a:extLst>
            </p:cNvPr>
            <p:cNvSpPr/>
            <p:nvPr/>
          </p:nvSpPr>
          <p:spPr>
            <a:xfrm>
              <a:off x="2650004" y="4341056"/>
              <a:ext cx="118027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SMS/Whatsapp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1C95A15F-9CB6-48BF-A4D6-EC2E2CFD1C21}"/>
                </a:ext>
              </a:extLst>
            </p:cNvPr>
            <p:cNvSpPr/>
            <p:nvPr/>
          </p:nvSpPr>
          <p:spPr>
            <a:xfrm>
              <a:off x="2650004" y="4633342"/>
              <a:ext cx="118027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Case Management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6B25EFE6-20A0-4338-B406-36061B94FD58}"/>
                </a:ext>
              </a:extLst>
            </p:cNvPr>
            <p:cNvSpPr/>
            <p:nvPr/>
          </p:nvSpPr>
          <p:spPr>
            <a:xfrm>
              <a:off x="2650004" y="4925628"/>
              <a:ext cx="118027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AML</a:t>
              </a:r>
            </a:p>
          </p:txBody>
        </p:sp>
      </p:grpSp>
      <p:sp>
        <p:nvSpPr>
          <p:cNvPr id="256" name="Rectangle 255">
            <a:extLst>
              <a:ext uri="{FF2B5EF4-FFF2-40B4-BE49-F238E27FC236}">
                <a16:creationId xmlns:a16="http://schemas.microsoft.com/office/drawing/2014/main" id="{C86F8D01-1A97-46B5-955A-4DAE9956B940}"/>
              </a:ext>
            </a:extLst>
          </p:cNvPr>
          <p:cNvSpPr/>
          <p:nvPr/>
        </p:nvSpPr>
        <p:spPr>
          <a:xfrm>
            <a:off x="3551705" y="5455906"/>
            <a:ext cx="118027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Third-Party Data</a:t>
            </a:r>
          </a:p>
        </p:txBody>
      </p:sp>
      <p:pic>
        <p:nvPicPr>
          <p:cNvPr id="257" name="Picture 256">
            <a:extLst>
              <a:ext uri="{FF2B5EF4-FFF2-40B4-BE49-F238E27FC236}">
                <a16:creationId xmlns:a16="http://schemas.microsoft.com/office/drawing/2014/main" id="{E97521D3-0AA6-458C-AF7C-3F0777841244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3322" y="4392010"/>
            <a:ext cx="729695" cy="127632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0C03C6B9-8A8E-465A-ACA9-1A4390662EC6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4100" y="5108574"/>
            <a:ext cx="713659" cy="145976"/>
          </a:xfrm>
          <a:prstGeom prst="rect">
            <a:avLst/>
          </a:prstGeom>
        </p:spPr>
      </p:pic>
      <p:grpSp>
        <p:nvGrpSpPr>
          <p:cNvPr id="233" name="Group 232">
            <a:extLst>
              <a:ext uri="{FF2B5EF4-FFF2-40B4-BE49-F238E27FC236}">
                <a16:creationId xmlns:a16="http://schemas.microsoft.com/office/drawing/2014/main" id="{48067BE5-3783-4857-B592-47157493B299}"/>
              </a:ext>
            </a:extLst>
          </p:cNvPr>
          <p:cNvGrpSpPr/>
          <p:nvPr/>
        </p:nvGrpSpPr>
        <p:grpSpPr>
          <a:xfrm>
            <a:off x="8393102" y="2240590"/>
            <a:ext cx="426410" cy="426410"/>
            <a:chOff x="8767774" y="2113645"/>
            <a:chExt cx="618302" cy="618302"/>
          </a:xfrm>
        </p:grpSpPr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CBCF0CAD-67B2-48E8-B0D1-31D11536DCBF}"/>
                </a:ext>
              </a:extLst>
            </p:cNvPr>
            <p:cNvSpPr/>
            <p:nvPr/>
          </p:nvSpPr>
          <p:spPr>
            <a:xfrm>
              <a:off x="8767774" y="2113645"/>
              <a:ext cx="618302" cy="61830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5" name="Graphic 234">
              <a:extLst>
                <a:ext uri="{FF2B5EF4-FFF2-40B4-BE49-F238E27FC236}">
                  <a16:creationId xmlns:a16="http://schemas.microsoft.com/office/drawing/2014/main" id="{35CD072A-AE53-4BA7-A31D-A3F088330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904923" y="2250794"/>
              <a:ext cx="344005" cy="344005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A3C0CB13-B8CC-41C3-BAAD-EB2CF757C422}"/>
              </a:ext>
            </a:extLst>
          </p:cNvPr>
          <p:cNvGrpSpPr/>
          <p:nvPr/>
        </p:nvGrpSpPr>
        <p:grpSpPr>
          <a:xfrm>
            <a:off x="8393102" y="4688636"/>
            <a:ext cx="426410" cy="426410"/>
            <a:chOff x="8821105" y="4783190"/>
            <a:chExt cx="618302" cy="618302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28C61637-49A7-4B88-B571-CAF56D91418D}"/>
                </a:ext>
              </a:extLst>
            </p:cNvPr>
            <p:cNvSpPr/>
            <p:nvPr/>
          </p:nvSpPr>
          <p:spPr>
            <a:xfrm>
              <a:off x="8821105" y="4783190"/>
              <a:ext cx="618302" cy="61830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9" name="Graphic 238">
              <a:extLst>
                <a:ext uri="{FF2B5EF4-FFF2-40B4-BE49-F238E27FC236}">
                  <a16:creationId xmlns:a16="http://schemas.microsoft.com/office/drawing/2014/main" id="{50A70CCD-E5CC-4A2B-804A-786840304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968319" y="4930404"/>
              <a:ext cx="323874" cy="323874"/>
            </a:xfrm>
            <a:prstGeom prst="rect">
              <a:avLst/>
            </a:prstGeom>
          </p:spPr>
        </p:pic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218D9AA0-08DA-4DE6-A238-EFB5D0E04593}"/>
              </a:ext>
            </a:extLst>
          </p:cNvPr>
          <p:cNvGrpSpPr/>
          <p:nvPr/>
        </p:nvGrpSpPr>
        <p:grpSpPr>
          <a:xfrm>
            <a:off x="8393102" y="3387668"/>
            <a:ext cx="426410" cy="426410"/>
            <a:chOff x="8821105" y="3482222"/>
            <a:chExt cx="618302" cy="618302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D0B1ACFE-4E68-47DD-BD02-51608C15A16F}"/>
                </a:ext>
              </a:extLst>
            </p:cNvPr>
            <p:cNvSpPr/>
            <p:nvPr/>
          </p:nvSpPr>
          <p:spPr>
            <a:xfrm>
              <a:off x="8821105" y="3482222"/>
              <a:ext cx="618302" cy="61830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2" name="Graphic 241">
              <a:extLst>
                <a:ext uri="{FF2B5EF4-FFF2-40B4-BE49-F238E27FC236}">
                  <a16:creationId xmlns:a16="http://schemas.microsoft.com/office/drawing/2014/main" id="{AF50DEB9-AAB7-4738-8339-59D02F609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8962011" y="3623129"/>
              <a:ext cx="336490" cy="336488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6848193" y="5618823"/>
            <a:ext cx="939396" cy="438099"/>
            <a:chOff x="5324193" y="5618822"/>
            <a:chExt cx="939396" cy="438099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74CEBB3A-859F-44FD-B985-2F52A8AB997A}"/>
                </a:ext>
              </a:extLst>
            </p:cNvPr>
            <p:cNvSpPr/>
            <p:nvPr/>
          </p:nvSpPr>
          <p:spPr>
            <a:xfrm>
              <a:off x="5324193" y="5618822"/>
              <a:ext cx="87272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accent6">
                      <a:lumMod val="25000"/>
                    </a:schemeClr>
                  </a:solidFill>
                </a:rPr>
                <a:t>Consortium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458074" y="5749144"/>
              <a:ext cx="8055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ReD</a:t>
              </a:r>
              <a:r>
                <a:rPr lang="en-US" sz="1400" i="1" dirty="0"/>
                <a:t>i</a:t>
              </a:r>
            </a:p>
          </p:txBody>
        </p:sp>
      </p:grpSp>
      <p:pic>
        <p:nvPicPr>
          <p:cNvPr id="1030" name="Picture 6" descr="Bildergebnis fÃ¼r decathlon logo">
            <a:extLst>
              <a:ext uri="{FF2B5EF4-FFF2-40B4-BE49-F238E27FC236}">
                <a16:creationId xmlns:a16="http://schemas.microsoft.com/office/drawing/2014/main" id="{04DAF625-FB1A-4D1E-9E87-841FF3420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42737" y="4744475"/>
            <a:ext cx="1029661" cy="25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Ã¼r auchanlogo">
            <a:extLst>
              <a:ext uri="{FF2B5EF4-FFF2-40B4-BE49-F238E27FC236}">
                <a16:creationId xmlns:a16="http://schemas.microsoft.com/office/drawing/2014/main" id="{CA80CA8F-0F2C-477A-A753-24A0D15FD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2359" y="5730680"/>
            <a:ext cx="540212" cy="54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Ã¼r SNCF logo">
            <a:extLst>
              <a:ext uri="{FF2B5EF4-FFF2-40B4-BE49-F238E27FC236}">
                <a16:creationId xmlns:a16="http://schemas.microsoft.com/office/drawing/2014/main" id="{3B3E68DC-9B5B-4B0F-BA82-31F715602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6330" y="5290461"/>
            <a:ext cx="592432" cy="31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BE8F6C-0462-438A-92EC-9C1B6AC3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Strategy optimization &amp; use cases</a:t>
            </a:r>
          </a:p>
        </p:txBody>
      </p:sp>
    </p:spTree>
    <p:extLst>
      <p:ext uri="{BB962C8B-B14F-4D97-AF65-F5344CB8AC3E}">
        <p14:creationId xmlns:p14="http://schemas.microsoft.com/office/powerpoint/2010/main" val="51119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2015999"/>
            <a:ext cx="8673790" cy="41204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Common Types of Fraud Detected in Travel Sector: </a:t>
            </a:r>
          </a:p>
          <a:p>
            <a:r>
              <a:rPr lang="en-US" sz="2000" dirty="0"/>
              <a:t>Account takeover </a:t>
            </a:r>
          </a:p>
          <a:p>
            <a:r>
              <a:rPr lang="en-US" sz="2000" dirty="0"/>
              <a:t>Sleeper accounts</a:t>
            </a:r>
          </a:p>
          <a:p>
            <a:r>
              <a:rPr lang="en-US" sz="2000" dirty="0"/>
              <a:t>Re-ticketing fraud</a:t>
            </a:r>
          </a:p>
          <a:p>
            <a:r>
              <a:rPr lang="en-US" sz="2000" dirty="0"/>
              <a:t>Velocity attacks or identity testing</a:t>
            </a:r>
          </a:p>
          <a:p>
            <a:r>
              <a:rPr lang="en-US" sz="2000" dirty="0"/>
              <a:t>Loyalty Fraud</a:t>
            </a:r>
          </a:p>
          <a:p>
            <a:r>
              <a:rPr lang="en-US" sz="2000" dirty="0"/>
              <a:t>Mileage Fraud</a:t>
            </a:r>
          </a:p>
          <a:p>
            <a:r>
              <a:rPr lang="en-US" sz="2000" dirty="0"/>
              <a:t>Reseller / Triangulation Fraud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7FCFD-A4B9-47D5-BD06-9000DF573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20000"/>
            <a:ext cx="11230155" cy="540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/>
                <a:cs typeface="Arial"/>
              </a:rPr>
              <a:t>Detecting Different Types of Fraud; Channels – Transactional or Event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1A811F4-3BC9-42C1-852D-0ABE5BAF6AAD}"/>
              </a:ext>
            </a:extLst>
          </p:cNvPr>
          <p:cNvSpPr txBox="1">
            <a:spLocks/>
          </p:cNvSpPr>
          <p:nvPr/>
        </p:nvSpPr>
        <p:spPr>
          <a:xfrm>
            <a:off x="576000" y="1149292"/>
            <a:ext cx="4457394" cy="5083728"/>
          </a:xfrm>
          <a:prstGeom prst="rect">
            <a:avLst/>
          </a:prstGeo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Char char="•"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sz="1600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D3DC7D9F-544E-46CB-AD23-E77D5EA9D571}"/>
              </a:ext>
            </a:extLst>
          </p:cNvPr>
          <p:cNvSpPr txBox="1">
            <a:spLocks/>
          </p:cNvSpPr>
          <p:nvPr/>
        </p:nvSpPr>
        <p:spPr>
          <a:xfrm>
            <a:off x="5845685" y="1149292"/>
            <a:ext cx="4457394" cy="5303308"/>
          </a:xfrm>
          <a:prstGeom prst="rect">
            <a:avLst/>
          </a:prstGeo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charset="0"/>
              <a:buChar char="•"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Symbol" charset="2"/>
              <a:buChar char="-"/>
              <a:defRPr sz="12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C18BDEA-1B13-473B-A466-33936515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800" y="6452600"/>
            <a:ext cx="360000" cy="180000"/>
          </a:xfrm>
        </p:spPr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A3DCE2-E36A-4DAF-8138-826A1A02854A}" type="slidenum"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7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75000"/>
                </a:srgbClr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038E2C67-73D1-472B-8EA7-D47FD24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9200" y="6452600"/>
            <a:ext cx="6624600" cy="180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alpha val="5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24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5E39E4-6E9A-4573-9CA2-B31228A8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t>53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6812CC-1B26-46D2-9800-D980D0EC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D4E198-6156-4A91-91ED-38F2BE2A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</a:t>
            </a:r>
            <a:r>
              <a:rPr lang="en-US" dirty="0" err="1"/>
              <a:t>Optimisation</a:t>
            </a:r>
            <a:r>
              <a:rPr lang="en-US" dirty="0"/>
              <a:t> within Airline sector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04CD4-5E9C-453A-B2F9-DDC51014DBE2}"/>
              </a:ext>
            </a:extLst>
          </p:cNvPr>
          <p:cNvSpPr/>
          <p:nvPr/>
        </p:nvSpPr>
        <p:spPr>
          <a:xfrm>
            <a:off x="838800" y="1422694"/>
            <a:ext cx="10515000" cy="418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Travel and Transit Strategy Optimization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14742F-E67F-4E9B-84DE-D5F6CC04E2F5}"/>
              </a:ext>
            </a:extLst>
          </p:cNvPr>
          <p:cNvSpPr/>
          <p:nvPr/>
        </p:nvSpPr>
        <p:spPr>
          <a:xfrm>
            <a:off x="8029468" y="2867486"/>
            <a:ext cx="3323732" cy="7540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en-GB" sz="1600" b="1" dirty="0">
                <a:solidFill>
                  <a:schemeClr val="accent1"/>
                </a:solidFill>
              </a:rPr>
              <a:t>Consortium data</a:t>
            </a:r>
          </a:p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Leverage global good and bad data points for black/whitelisting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F6B752-581E-4408-A61B-EBEBC37E7522}"/>
              </a:ext>
            </a:extLst>
          </p:cNvPr>
          <p:cNvCxnSpPr>
            <a:cxnSpLocks/>
          </p:cNvCxnSpPr>
          <p:nvPr/>
        </p:nvCxnSpPr>
        <p:spPr>
          <a:xfrm flipV="1">
            <a:off x="4298333" y="1971126"/>
            <a:ext cx="0" cy="434281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1F7436-7B8A-427F-97DF-0A746A5ED5DA}"/>
              </a:ext>
            </a:extLst>
          </p:cNvPr>
          <p:cNvCxnSpPr>
            <a:cxnSpLocks/>
          </p:cNvCxnSpPr>
          <p:nvPr/>
        </p:nvCxnSpPr>
        <p:spPr>
          <a:xfrm flipV="1">
            <a:off x="7893667" y="1971126"/>
            <a:ext cx="0" cy="434281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4EFC973-6839-40D0-8E9A-AD3E14C1B3BA}"/>
              </a:ext>
            </a:extLst>
          </p:cNvPr>
          <p:cNvSpPr/>
          <p:nvPr/>
        </p:nvSpPr>
        <p:spPr>
          <a:xfrm>
            <a:off x="4434134" y="5098221"/>
            <a:ext cx="3323732" cy="7540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en-GB" sz="1600" b="1" dirty="0">
                <a:solidFill>
                  <a:schemeClr val="accent1"/>
                </a:solidFill>
              </a:rPr>
              <a:t>List management</a:t>
            </a:r>
          </a:p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Ensure custom lists are implemented </a:t>
            </a:r>
            <a:br>
              <a:rPr lang="en-US" sz="1400" dirty="0">
                <a:solidFill>
                  <a:schemeClr val="accent6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on all data points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67EF6E-8788-4BFF-8B7F-0D90768CEDE3}"/>
              </a:ext>
            </a:extLst>
          </p:cNvPr>
          <p:cNvSpPr/>
          <p:nvPr/>
        </p:nvSpPr>
        <p:spPr>
          <a:xfrm>
            <a:off x="8029468" y="5098221"/>
            <a:ext cx="3323732" cy="7540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en-GB" sz="1600" b="1" dirty="0">
                <a:solidFill>
                  <a:schemeClr val="accent1"/>
                </a:solidFill>
              </a:rPr>
              <a:t>Machine learning</a:t>
            </a:r>
          </a:p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Utilize intelligence and profiling from </a:t>
            </a:r>
            <a:br>
              <a:rPr lang="en-GB" sz="1400" dirty="0">
                <a:solidFill>
                  <a:schemeClr val="accent6">
                    <a:lumMod val="25000"/>
                  </a:schemeClr>
                </a:solidFill>
              </a:rPr>
            </a:b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ML model technology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31DEBD-E3FB-4023-8E2E-0AB328FA48DA}"/>
              </a:ext>
            </a:extLst>
          </p:cNvPr>
          <p:cNvSpPr/>
          <p:nvPr/>
        </p:nvSpPr>
        <p:spPr>
          <a:xfrm>
            <a:off x="4434134" y="2867486"/>
            <a:ext cx="3323732" cy="7540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en-GB" sz="1600" b="1" dirty="0">
                <a:solidFill>
                  <a:schemeClr val="accent1"/>
                </a:solidFill>
              </a:rPr>
              <a:t>Profiling</a:t>
            </a:r>
          </a:p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Know good customer behavior and </a:t>
            </a:r>
            <a:br>
              <a:rPr lang="en-GB" sz="1400" dirty="0">
                <a:solidFill>
                  <a:schemeClr val="accent6">
                    <a:lumMod val="25000"/>
                  </a:schemeClr>
                </a:solidFill>
              </a:rPr>
            </a:b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safeguard VIP customers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5F8486-F8BA-424C-AB05-63D633122E80}"/>
              </a:ext>
            </a:extLst>
          </p:cNvPr>
          <p:cNvSpPr/>
          <p:nvPr/>
        </p:nvSpPr>
        <p:spPr>
          <a:xfrm>
            <a:off x="838800" y="4213686"/>
            <a:ext cx="3323732" cy="7540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en-GB" sz="1600" b="1" dirty="0">
                <a:solidFill>
                  <a:schemeClr val="accent1"/>
                </a:solidFill>
              </a:rPr>
              <a:t>Reporting in ACI ReD</a:t>
            </a:r>
            <a:r>
              <a:rPr lang="en-GB" sz="1600" b="1" i="1" dirty="0">
                <a:solidFill>
                  <a:schemeClr val="accent1"/>
                </a:solidFill>
              </a:rPr>
              <a:t>i</a:t>
            </a:r>
          </a:p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Near-real-time access to all KPIs that drive risk and inefficiencies in process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DFDB925-6216-4892-A810-F509186F68B5}"/>
              </a:ext>
            </a:extLst>
          </p:cNvPr>
          <p:cNvGrpSpPr/>
          <p:nvPr/>
        </p:nvGrpSpPr>
        <p:grpSpPr>
          <a:xfrm>
            <a:off x="9319364" y="1971126"/>
            <a:ext cx="743940" cy="743940"/>
            <a:chOff x="9319364" y="1971126"/>
            <a:chExt cx="743940" cy="7439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77FFE7-C2CD-4054-9112-696ADE37BE11}"/>
                </a:ext>
              </a:extLst>
            </p:cNvPr>
            <p:cNvSpPr/>
            <p:nvPr/>
          </p:nvSpPr>
          <p:spPr>
            <a:xfrm>
              <a:off x="9319364" y="1971126"/>
              <a:ext cx="743940" cy="74394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92135701-858A-4247-A444-090F8BB77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0142" y="2139030"/>
              <a:ext cx="402384" cy="408133"/>
            </a:xfrm>
            <a:custGeom>
              <a:avLst/>
              <a:gdLst>
                <a:gd name="T0" fmla="*/ 517 w 1550"/>
                <a:gd name="T1" fmla="*/ 1054 h 1572"/>
                <a:gd name="T2" fmla="*/ 0 w 1550"/>
                <a:gd name="T3" fmla="*/ 1162 h 1572"/>
                <a:gd name="T4" fmla="*/ 946 w 1550"/>
                <a:gd name="T5" fmla="*/ 0 h 1572"/>
                <a:gd name="T6" fmla="*/ 839 w 1550"/>
                <a:gd name="T7" fmla="*/ 301 h 1572"/>
                <a:gd name="T8" fmla="*/ 107 w 1550"/>
                <a:gd name="T9" fmla="*/ 107 h 1572"/>
                <a:gd name="T10" fmla="*/ 1549 w 1550"/>
                <a:gd name="T11" fmla="*/ 387 h 1572"/>
                <a:gd name="T12" fmla="*/ 603 w 1550"/>
                <a:gd name="T13" fmla="*/ 1571 h 1572"/>
                <a:gd name="T14" fmla="*/ 1549 w 1550"/>
                <a:gd name="T15" fmla="*/ 387 h 1572"/>
                <a:gd name="T16" fmla="*/ 860 w 1550"/>
                <a:gd name="T17" fmla="*/ 1248 h 1572"/>
                <a:gd name="T18" fmla="*/ 851 w 1550"/>
                <a:gd name="T19" fmla="*/ 1216 h 1572"/>
                <a:gd name="T20" fmla="*/ 796 w 1550"/>
                <a:gd name="T21" fmla="*/ 1183 h 1572"/>
                <a:gd name="T22" fmla="*/ 741 w 1550"/>
                <a:gd name="T23" fmla="*/ 1216 h 1572"/>
                <a:gd name="T24" fmla="*/ 741 w 1550"/>
                <a:gd name="T25" fmla="*/ 1280 h 1572"/>
                <a:gd name="T26" fmla="*/ 796 w 1550"/>
                <a:gd name="T27" fmla="*/ 1312 h 1572"/>
                <a:gd name="T28" fmla="*/ 828 w 1550"/>
                <a:gd name="T29" fmla="*/ 1304 h 1572"/>
                <a:gd name="T30" fmla="*/ 860 w 1550"/>
                <a:gd name="T31" fmla="*/ 1248 h 1572"/>
                <a:gd name="T32" fmla="*/ 860 w 1550"/>
                <a:gd name="T33" fmla="*/ 979 h 1572"/>
                <a:gd name="T34" fmla="*/ 851 w 1550"/>
                <a:gd name="T35" fmla="*/ 946 h 1572"/>
                <a:gd name="T36" fmla="*/ 796 w 1550"/>
                <a:gd name="T37" fmla="*/ 914 h 1572"/>
                <a:gd name="T38" fmla="*/ 741 w 1550"/>
                <a:gd name="T39" fmla="*/ 946 h 1572"/>
                <a:gd name="T40" fmla="*/ 741 w 1550"/>
                <a:gd name="T41" fmla="*/ 1011 h 1572"/>
                <a:gd name="T42" fmla="*/ 796 w 1550"/>
                <a:gd name="T43" fmla="*/ 1043 h 1572"/>
                <a:gd name="T44" fmla="*/ 828 w 1550"/>
                <a:gd name="T45" fmla="*/ 1035 h 1572"/>
                <a:gd name="T46" fmla="*/ 860 w 1550"/>
                <a:gd name="T47" fmla="*/ 979 h 1572"/>
                <a:gd name="T48" fmla="*/ 860 w 1550"/>
                <a:gd name="T49" fmla="*/ 710 h 1572"/>
                <a:gd name="T50" fmla="*/ 851 w 1550"/>
                <a:gd name="T51" fmla="*/ 678 h 1572"/>
                <a:gd name="T52" fmla="*/ 796 w 1550"/>
                <a:gd name="T53" fmla="*/ 646 h 1572"/>
                <a:gd name="T54" fmla="*/ 741 w 1550"/>
                <a:gd name="T55" fmla="*/ 678 h 1572"/>
                <a:gd name="T56" fmla="*/ 741 w 1550"/>
                <a:gd name="T57" fmla="*/ 743 h 1572"/>
                <a:gd name="T58" fmla="*/ 796 w 1550"/>
                <a:gd name="T59" fmla="*/ 775 h 1572"/>
                <a:gd name="T60" fmla="*/ 828 w 1550"/>
                <a:gd name="T61" fmla="*/ 766 h 1572"/>
                <a:gd name="T62" fmla="*/ 860 w 1550"/>
                <a:gd name="T63" fmla="*/ 710 h 1572"/>
                <a:gd name="T64" fmla="*/ 989 w 1550"/>
                <a:gd name="T65" fmla="*/ 1205 h 1572"/>
                <a:gd name="T66" fmla="*/ 1420 w 1550"/>
                <a:gd name="T67" fmla="*/ 1291 h 1572"/>
                <a:gd name="T68" fmla="*/ 1420 w 1550"/>
                <a:gd name="T69" fmla="*/ 936 h 1572"/>
                <a:gd name="T70" fmla="*/ 989 w 1550"/>
                <a:gd name="T71" fmla="*/ 1022 h 1572"/>
                <a:gd name="T72" fmla="*/ 1420 w 1550"/>
                <a:gd name="T73" fmla="*/ 936 h 1572"/>
                <a:gd name="T74" fmla="*/ 989 w 1550"/>
                <a:gd name="T75" fmla="*/ 667 h 1572"/>
                <a:gd name="T76" fmla="*/ 1420 w 1550"/>
                <a:gd name="T77" fmla="*/ 753 h 1572"/>
                <a:gd name="T78" fmla="*/ 323 w 1550"/>
                <a:gd name="T79" fmla="*/ 247 h 1572"/>
                <a:gd name="T80" fmla="*/ 290 w 1550"/>
                <a:gd name="T81" fmla="*/ 256 h 1572"/>
                <a:gd name="T82" fmla="*/ 258 w 1550"/>
                <a:gd name="T83" fmla="*/ 312 h 1572"/>
                <a:gd name="T84" fmla="*/ 290 w 1550"/>
                <a:gd name="T85" fmla="*/ 368 h 1572"/>
                <a:gd name="T86" fmla="*/ 355 w 1550"/>
                <a:gd name="T87" fmla="*/ 368 h 1572"/>
                <a:gd name="T88" fmla="*/ 387 w 1550"/>
                <a:gd name="T89" fmla="*/ 312 h 1572"/>
                <a:gd name="T90" fmla="*/ 387 w 1550"/>
                <a:gd name="T91" fmla="*/ 312 h 1572"/>
                <a:gd name="T92" fmla="*/ 355 w 1550"/>
                <a:gd name="T93" fmla="*/ 256 h 1572"/>
                <a:gd name="T94" fmla="*/ 323 w 1550"/>
                <a:gd name="T95" fmla="*/ 517 h 1572"/>
                <a:gd name="T96" fmla="*/ 290 w 1550"/>
                <a:gd name="T97" fmla="*/ 525 h 1572"/>
                <a:gd name="T98" fmla="*/ 258 w 1550"/>
                <a:gd name="T99" fmla="*/ 581 h 1572"/>
                <a:gd name="T100" fmla="*/ 290 w 1550"/>
                <a:gd name="T101" fmla="*/ 637 h 1572"/>
                <a:gd name="T102" fmla="*/ 355 w 1550"/>
                <a:gd name="T103" fmla="*/ 637 h 1572"/>
                <a:gd name="T104" fmla="*/ 387 w 1550"/>
                <a:gd name="T105" fmla="*/ 581 h 1572"/>
                <a:gd name="T106" fmla="*/ 387 w 1550"/>
                <a:gd name="T107" fmla="*/ 581 h 1572"/>
                <a:gd name="T108" fmla="*/ 355 w 1550"/>
                <a:gd name="T109" fmla="*/ 525 h 1572"/>
                <a:gd name="T110" fmla="*/ 323 w 1550"/>
                <a:gd name="T111" fmla="*/ 785 h 1572"/>
                <a:gd name="T112" fmla="*/ 290 w 1550"/>
                <a:gd name="T113" fmla="*/ 793 h 1572"/>
                <a:gd name="T114" fmla="*/ 258 w 1550"/>
                <a:gd name="T115" fmla="*/ 849 h 1572"/>
                <a:gd name="T116" fmla="*/ 290 w 1550"/>
                <a:gd name="T117" fmla="*/ 905 h 1572"/>
                <a:gd name="T118" fmla="*/ 355 w 1550"/>
                <a:gd name="T119" fmla="*/ 905 h 1572"/>
                <a:gd name="T120" fmla="*/ 387 w 1550"/>
                <a:gd name="T121" fmla="*/ 849 h 1572"/>
                <a:gd name="T122" fmla="*/ 387 w 1550"/>
                <a:gd name="T123" fmla="*/ 849 h 1572"/>
                <a:gd name="T124" fmla="*/ 355 w 1550"/>
                <a:gd name="T125" fmla="*/ 793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50" h="1572">
                  <a:moveTo>
                    <a:pt x="107" y="1054"/>
                  </a:moveTo>
                  <a:cubicBezTo>
                    <a:pt x="243" y="1054"/>
                    <a:pt x="380" y="1054"/>
                    <a:pt x="517" y="1054"/>
                  </a:cubicBezTo>
                  <a:cubicBezTo>
                    <a:pt x="517" y="1090"/>
                    <a:pt x="517" y="1126"/>
                    <a:pt x="517" y="1162"/>
                  </a:cubicBezTo>
                  <a:cubicBezTo>
                    <a:pt x="344" y="1162"/>
                    <a:pt x="172" y="1162"/>
                    <a:pt x="0" y="1162"/>
                  </a:cubicBezTo>
                  <a:cubicBezTo>
                    <a:pt x="0" y="775"/>
                    <a:pt x="0" y="387"/>
                    <a:pt x="0" y="0"/>
                  </a:cubicBezTo>
                  <a:cubicBezTo>
                    <a:pt x="315" y="0"/>
                    <a:pt x="631" y="0"/>
                    <a:pt x="946" y="0"/>
                  </a:cubicBezTo>
                  <a:cubicBezTo>
                    <a:pt x="946" y="100"/>
                    <a:pt x="946" y="200"/>
                    <a:pt x="946" y="301"/>
                  </a:cubicBezTo>
                  <a:cubicBezTo>
                    <a:pt x="911" y="301"/>
                    <a:pt x="875" y="301"/>
                    <a:pt x="839" y="301"/>
                  </a:cubicBezTo>
                  <a:cubicBezTo>
                    <a:pt x="839" y="236"/>
                    <a:pt x="839" y="171"/>
                    <a:pt x="839" y="107"/>
                  </a:cubicBezTo>
                  <a:cubicBezTo>
                    <a:pt x="595" y="107"/>
                    <a:pt x="351" y="107"/>
                    <a:pt x="107" y="107"/>
                  </a:cubicBezTo>
                  <a:cubicBezTo>
                    <a:pt x="107" y="423"/>
                    <a:pt x="107" y="739"/>
                    <a:pt x="107" y="1054"/>
                  </a:cubicBezTo>
                  <a:close/>
                  <a:moveTo>
                    <a:pt x="1549" y="387"/>
                  </a:moveTo>
                  <a:cubicBezTo>
                    <a:pt x="1549" y="781"/>
                    <a:pt x="1549" y="1176"/>
                    <a:pt x="1549" y="1571"/>
                  </a:cubicBezTo>
                  <a:cubicBezTo>
                    <a:pt x="1234" y="1571"/>
                    <a:pt x="918" y="1571"/>
                    <a:pt x="603" y="1571"/>
                  </a:cubicBezTo>
                  <a:cubicBezTo>
                    <a:pt x="603" y="1176"/>
                    <a:pt x="603" y="781"/>
                    <a:pt x="603" y="387"/>
                  </a:cubicBezTo>
                  <a:cubicBezTo>
                    <a:pt x="918" y="387"/>
                    <a:pt x="1234" y="387"/>
                    <a:pt x="1549" y="387"/>
                  </a:cubicBezTo>
                  <a:close/>
                  <a:moveTo>
                    <a:pt x="860" y="1248"/>
                  </a:moveTo>
                  <a:lnTo>
                    <a:pt x="860" y="1248"/>
                  </a:lnTo>
                  <a:lnTo>
                    <a:pt x="860" y="1248"/>
                  </a:lnTo>
                  <a:cubicBezTo>
                    <a:pt x="860" y="1236"/>
                    <a:pt x="857" y="1227"/>
                    <a:pt x="851" y="1216"/>
                  </a:cubicBezTo>
                  <a:cubicBezTo>
                    <a:pt x="846" y="1206"/>
                    <a:pt x="838" y="1198"/>
                    <a:pt x="828" y="1192"/>
                  </a:cubicBezTo>
                  <a:cubicBezTo>
                    <a:pt x="818" y="1186"/>
                    <a:pt x="808" y="1183"/>
                    <a:pt x="796" y="1183"/>
                  </a:cubicBezTo>
                  <a:cubicBezTo>
                    <a:pt x="785" y="1183"/>
                    <a:pt x="774" y="1186"/>
                    <a:pt x="764" y="1192"/>
                  </a:cubicBezTo>
                  <a:cubicBezTo>
                    <a:pt x="753" y="1198"/>
                    <a:pt x="747" y="1206"/>
                    <a:pt x="741" y="1216"/>
                  </a:cubicBezTo>
                  <a:cubicBezTo>
                    <a:pt x="735" y="1227"/>
                    <a:pt x="732" y="1236"/>
                    <a:pt x="732" y="1248"/>
                  </a:cubicBezTo>
                  <a:cubicBezTo>
                    <a:pt x="732" y="1260"/>
                    <a:pt x="735" y="1270"/>
                    <a:pt x="741" y="1280"/>
                  </a:cubicBezTo>
                  <a:cubicBezTo>
                    <a:pt x="747" y="1290"/>
                    <a:pt x="753" y="1298"/>
                    <a:pt x="764" y="1304"/>
                  </a:cubicBezTo>
                  <a:cubicBezTo>
                    <a:pt x="774" y="1310"/>
                    <a:pt x="784" y="1312"/>
                    <a:pt x="796" y="1312"/>
                  </a:cubicBezTo>
                  <a:lnTo>
                    <a:pt x="796" y="1312"/>
                  </a:lnTo>
                  <a:cubicBezTo>
                    <a:pt x="807" y="1312"/>
                    <a:pt x="818" y="1310"/>
                    <a:pt x="828" y="1304"/>
                  </a:cubicBezTo>
                  <a:cubicBezTo>
                    <a:pt x="838" y="1298"/>
                    <a:pt x="846" y="1290"/>
                    <a:pt x="851" y="1280"/>
                  </a:cubicBezTo>
                  <a:cubicBezTo>
                    <a:pt x="857" y="1270"/>
                    <a:pt x="860" y="1260"/>
                    <a:pt x="860" y="1248"/>
                  </a:cubicBezTo>
                  <a:close/>
                  <a:moveTo>
                    <a:pt x="860" y="979"/>
                  </a:moveTo>
                  <a:lnTo>
                    <a:pt x="860" y="979"/>
                  </a:lnTo>
                  <a:lnTo>
                    <a:pt x="860" y="979"/>
                  </a:lnTo>
                  <a:cubicBezTo>
                    <a:pt x="860" y="967"/>
                    <a:pt x="857" y="957"/>
                    <a:pt x="851" y="946"/>
                  </a:cubicBezTo>
                  <a:cubicBezTo>
                    <a:pt x="846" y="936"/>
                    <a:pt x="838" y="929"/>
                    <a:pt x="828" y="923"/>
                  </a:cubicBezTo>
                  <a:cubicBezTo>
                    <a:pt x="818" y="917"/>
                    <a:pt x="808" y="914"/>
                    <a:pt x="796" y="914"/>
                  </a:cubicBezTo>
                  <a:cubicBezTo>
                    <a:pt x="785" y="914"/>
                    <a:pt x="774" y="917"/>
                    <a:pt x="764" y="923"/>
                  </a:cubicBezTo>
                  <a:cubicBezTo>
                    <a:pt x="753" y="929"/>
                    <a:pt x="747" y="936"/>
                    <a:pt x="741" y="946"/>
                  </a:cubicBezTo>
                  <a:cubicBezTo>
                    <a:pt x="735" y="957"/>
                    <a:pt x="732" y="967"/>
                    <a:pt x="732" y="979"/>
                  </a:cubicBezTo>
                  <a:cubicBezTo>
                    <a:pt x="732" y="991"/>
                    <a:pt x="735" y="1001"/>
                    <a:pt x="741" y="1011"/>
                  </a:cubicBezTo>
                  <a:cubicBezTo>
                    <a:pt x="747" y="1021"/>
                    <a:pt x="753" y="1029"/>
                    <a:pt x="764" y="1035"/>
                  </a:cubicBezTo>
                  <a:cubicBezTo>
                    <a:pt x="774" y="1041"/>
                    <a:pt x="784" y="1043"/>
                    <a:pt x="796" y="1043"/>
                  </a:cubicBezTo>
                  <a:lnTo>
                    <a:pt x="796" y="1043"/>
                  </a:lnTo>
                  <a:cubicBezTo>
                    <a:pt x="807" y="1043"/>
                    <a:pt x="818" y="1041"/>
                    <a:pt x="828" y="1035"/>
                  </a:cubicBezTo>
                  <a:cubicBezTo>
                    <a:pt x="838" y="1029"/>
                    <a:pt x="846" y="1021"/>
                    <a:pt x="851" y="1011"/>
                  </a:cubicBezTo>
                  <a:cubicBezTo>
                    <a:pt x="857" y="1001"/>
                    <a:pt x="860" y="991"/>
                    <a:pt x="860" y="979"/>
                  </a:cubicBezTo>
                  <a:close/>
                  <a:moveTo>
                    <a:pt x="860" y="710"/>
                  </a:moveTo>
                  <a:lnTo>
                    <a:pt x="860" y="710"/>
                  </a:lnTo>
                  <a:lnTo>
                    <a:pt x="860" y="710"/>
                  </a:lnTo>
                  <a:cubicBezTo>
                    <a:pt x="860" y="698"/>
                    <a:pt x="857" y="688"/>
                    <a:pt x="851" y="678"/>
                  </a:cubicBezTo>
                  <a:cubicBezTo>
                    <a:pt x="846" y="668"/>
                    <a:pt x="838" y="660"/>
                    <a:pt x="828" y="654"/>
                  </a:cubicBezTo>
                  <a:cubicBezTo>
                    <a:pt x="818" y="648"/>
                    <a:pt x="808" y="646"/>
                    <a:pt x="796" y="646"/>
                  </a:cubicBezTo>
                  <a:cubicBezTo>
                    <a:pt x="785" y="646"/>
                    <a:pt x="774" y="648"/>
                    <a:pt x="764" y="654"/>
                  </a:cubicBezTo>
                  <a:cubicBezTo>
                    <a:pt x="753" y="660"/>
                    <a:pt x="747" y="668"/>
                    <a:pt x="741" y="678"/>
                  </a:cubicBezTo>
                  <a:cubicBezTo>
                    <a:pt x="735" y="688"/>
                    <a:pt x="732" y="698"/>
                    <a:pt x="732" y="710"/>
                  </a:cubicBezTo>
                  <a:cubicBezTo>
                    <a:pt x="732" y="722"/>
                    <a:pt x="735" y="732"/>
                    <a:pt x="741" y="743"/>
                  </a:cubicBezTo>
                  <a:cubicBezTo>
                    <a:pt x="747" y="753"/>
                    <a:pt x="753" y="760"/>
                    <a:pt x="764" y="766"/>
                  </a:cubicBezTo>
                  <a:cubicBezTo>
                    <a:pt x="774" y="772"/>
                    <a:pt x="784" y="775"/>
                    <a:pt x="796" y="775"/>
                  </a:cubicBezTo>
                  <a:lnTo>
                    <a:pt x="796" y="775"/>
                  </a:lnTo>
                  <a:cubicBezTo>
                    <a:pt x="807" y="775"/>
                    <a:pt x="818" y="772"/>
                    <a:pt x="828" y="766"/>
                  </a:cubicBezTo>
                  <a:cubicBezTo>
                    <a:pt x="838" y="760"/>
                    <a:pt x="846" y="753"/>
                    <a:pt x="851" y="743"/>
                  </a:cubicBezTo>
                  <a:cubicBezTo>
                    <a:pt x="857" y="732"/>
                    <a:pt x="860" y="722"/>
                    <a:pt x="860" y="710"/>
                  </a:cubicBezTo>
                  <a:close/>
                  <a:moveTo>
                    <a:pt x="1420" y="1205"/>
                  </a:moveTo>
                  <a:cubicBezTo>
                    <a:pt x="1277" y="1205"/>
                    <a:pt x="1133" y="1205"/>
                    <a:pt x="989" y="1205"/>
                  </a:cubicBezTo>
                  <a:cubicBezTo>
                    <a:pt x="989" y="1234"/>
                    <a:pt x="989" y="1263"/>
                    <a:pt x="989" y="1291"/>
                  </a:cubicBezTo>
                  <a:cubicBezTo>
                    <a:pt x="1133" y="1291"/>
                    <a:pt x="1277" y="1291"/>
                    <a:pt x="1420" y="1291"/>
                  </a:cubicBezTo>
                  <a:cubicBezTo>
                    <a:pt x="1420" y="1263"/>
                    <a:pt x="1420" y="1234"/>
                    <a:pt x="1420" y="1205"/>
                  </a:cubicBezTo>
                  <a:close/>
                  <a:moveTo>
                    <a:pt x="1420" y="936"/>
                  </a:moveTo>
                  <a:cubicBezTo>
                    <a:pt x="1277" y="936"/>
                    <a:pt x="1133" y="936"/>
                    <a:pt x="989" y="936"/>
                  </a:cubicBezTo>
                  <a:cubicBezTo>
                    <a:pt x="989" y="965"/>
                    <a:pt x="989" y="994"/>
                    <a:pt x="989" y="1022"/>
                  </a:cubicBezTo>
                  <a:cubicBezTo>
                    <a:pt x="1133" y="1022"/>
                    <a:pt x="1277" y="1022"/>
                    <a:pt x="1420" y="1022"/>
                  </a:cubicBezTo>
                  <a:cubicBezTo>
                    <a:pt x="1420" y="994"/>
                    <a:pt x="1420" y="965"/>
                    <a:pt x="1420" y="936"/>
                  </a:cubicBezTo>
                  <a:close/>
                  <a:moveTo>
                    <a:pt x="1420" y="667"/>
                  </a:moveTo>
                  <a:cubicBezTo>
                    <a:pt x="1277" y="667"/>
                    <a:pt x="1133" y="667"/>
                    <a:pt x="989" y="667"/>
                  </a:cubicBezTo>
                  <a:cubicBezTo>
                    <a:pt x="989" y="695"/>
                    <a:pt x="989" y="724"/>
                    <a:pt x="989" y="753"/>
                  </a:cubicBezTo>
                  <a:cubicBezTo>
                    <a:pt x="1133" y="753"/>
                    <a:pt x="1277" y="753"/>
                    <a:pt x="1420" y="753"/>
                  </a:cubicBezTo>
                  <a:cubicBezTo>
                    <a:pt x="1420" y="724"/>
                    <a:pt x="1420" y="695"/>
                    <a:pt x="1420" y="667"/>
                  </a:cubicBezTo>
                  <a:close/>
                  <a:moveTo>
                    <a:pt x="323" y="247"/>
                  </a:moveTo>
                  <a:lnTo>
                    <a:pt x="323" y="247"/>
                  </a:lnTo>
                  <a:cubicBezTo>
                    <a:pt x="311" y="247"/>
                    <a:pt x="300" y="250"/>
                    <a:pt x="290" y="256"/>
                  </a:cubicBezTo>
                  <a:cubicBezTo>
                    <a:pt x="279" y="262"/>
                    <a:pt x="273" y="269"/>
                    <a:pt x="267" y="280"/>
                  </a:cubicBezTo>
                  <a:cubicBezTo>
                    <a:pt x="261" y="290"/>
                    <a:pt x="258" y="300"/>
                    <a:pt x="258" y="312"/>
                  </a:cubicBezTo>
                  <a:cubicBezTo>
                    <a:pt x="258" y="324"/>
                    <a:pt x="261" y="333"/>
                    <a:pt x="267" y="344"/>
                  </a:cubicBezTo>
                  <a:cubicBezTo>
                    <a:pt x="273" y="354"/>
                    <a:pt x="279" y="362"/>
                    <a:pt x="290" y="368"/>
                  </a:cubicBezTo>
                  <a:cubicBezTo>
                    <a:pt x="300" y="374"/>
                    <a:pt x="311" y="377"/>
                    <a:pt x="323" y="377"/>
                  </a:cubicBezTo>
                  <a:cubicBezTo>
                    <a:pt x="335" y="377"/>
                    <a:pt x="345" y="374"/>
                    <a:pt x="355" y="368"/>
                  </a:cubicBezTo>
                  <a:cubicBezTo>
                    <a:pt x="365" y="362"/>
                    <a:pt x="373" y="354"/>
                    <a:pt x="379" y="344"/>
                  </a:cubicBezTo>
                  <a:cubicBezTo>
                    <a:pt x="385" y="333"/>
                    <a:pt x="387" y="324"/>
                    <a:pt x="387" y="312"/>
                  </a:cubicBezTo>
                  <a:lnTo>
                    <a:pt x="387" y="312"/>
                  </a:lnTo>
                  <a:lnTo>
                    <a:pt x="387" y="312"/>
                  </a:lnTo>
                  <a:cubicBezTo>
                    <a:pt x="387" y="300"/>
                    <a:pt x="385" y="290"/>
                    <a:pt x="379" y="280"/>
                  </a:cubicBezTo>
                  <a:cubicBezTo>
                    <a:pt x="373" y="269"/>
                    <a:pt x="365" y="262"/>
                    <a:pt x="355" y="256"/>
                  </a:cubicBezTo>
                  <a:cubicBezTo>
                    <a:pt x="345" y="250"/>
                    <a:pt x="335" y="247"/>
                    <a:pt x="323" y="247"/>
                  </a:cubicBezTo>
                  <a:close/>
                  <a:moveTo>
                    <a:pt x="323" y="517"/>
                  </a:moveTo>
                  <a:lnTo>
                    <a:pt x="323" y="517"/>
                  </a:lnTo>
                  <a:cubicBezTo>
                    <a:pt x="311" y="517"/>
                    <a:pt x="300" y="519"/>
                    <a:pt x="290" y="525"/>
                  </a:cubicBezTo>
                  <a:cubicBezTo>
                    <a:pt x="279" y="531"/>
                    <a:pt x="273" y="539"/>
                    <a:pt x="267" y="549"/>
                  </a:cubicBezTo>
                  <a:cubicBezTo>
                    <a:pt x="261" y="559"/>
                    <a:pt x="258" y="569"/>
                    <a:pt x="258" y="581"/>
                  </a:cubicBezTo>
                  <a:cubicBezTo>
                    <a:pt x="258" y="593"/>
                    <a:pt x="261" y="602"/>
                    <a:pt x="267" y="613"/>
                  </a:cubicBezTo>
                  <a:cubicBezTo>
                    <a:pt x="273" y="623"/>
                    <a:pt x="279" y="631"/>
                    <a:pt x="290" y="637"/>
                  </a:cubicBezTo>
                  <a:cubicBezTo>
                    <a:pt x="300" y="643"/>
                    <a:pt x="311" y="646"/>
                    <a:pt x="323" y="646"/>
                  </a:cubicBezTo>
                  <a:cubicBezTo>
                    <a:pt x="335" y="646"/>
                    <a:pt x="345" y="643"/>
                    <a:pt x="355" y="637"/>
                  </a:cubicBezTo>
                  <a:cubicBezTo>
                    <a:pt x="365" y="631"/>
                    <a:pt x="373" y="623"/>
                    <a:pt x="379" y="613"/>
                  </a:cubicBezTo>
                  <a:cubicBezTo>
                    <a:pt x="385" y="602"/>
                    <a:pt x="387" y="593"/>
                    <a:pt x="387" y="581"/>
                  </a:cubicBezTo>
                  <a:lnTo>
                    <a:pt x="387" y="581"/>
                  </a:lnTo>
                  <a:lnTo>
                    <a:pt x="387" y="581"/>
                  </a:lnTo>
                  <a:cubicBezTo>
                    <a:pt x="387" y="569"/>
                    <a:pt x="385" y="559"/>
                    <a:pt x="379" y="549"/>
                  </a:cubicBezTo>
                  <a:cubicBezTo>
                    <a:pt x="373" y="539"/>
                    <a:pt x="365" y="531"/>
                    <a:pt x="355" y="525"/>
                  </a:cubicBezTo>
                  <a:cubicBezTo>
                    <a:pt x="345" y="519"/>
                    <a:pt x="335" y="517"/>
                    <a:pt x="323" y="517"/>
                  </a:cubicBezTo>
                  <a:close/>
                  <a:moveTo>
                    <a:pt x="323" y="785"/>
                  </a:moveTo>
                  <a:lnTo>
                    <a:pt x="323" y="785"/>
                  </a:lnTo>
                  <a:cubicBezTo>
                    <a:pt x="311" y="785"/>
                    <a:pt x="300" y="787"/>
                    <a:pt x="290" y="793"/>
                  </a:cubicBezTo>
                  <a:cubicBezTo>
                    <a:pt x="279" y="799"/>
                    <a:pt x="273" y="807"/>
                    <a:pt x="267" y="817"/>
                  </a:cubicBezTo>
                  <a:cubicBezTo>
                    <a:pt x="261" y="827"/>
                    <a:pt x="258" y="837"/>
                    <a:pt x="258" y="849"/>
                  </a:cubicBezTo>
                  <a:cubicBezTo>
                    <a:pt x="258" y="861"/>
                    <a:pt x="261" y="872"/>
                    <a:pt x="267" y="882"/>
                  </a:cubicBezTo>
                  <a:cubicBezTo>
                    <a:pt x="273" y="893"/>
                    <a:pt x="279" y="899"/>
                    <a:pt x="290" y="905"/>
                  </a:cubicBezTo>
                  <a:cubicBezTo>
                    <a:pt x="300" y="911"/>
                    <a:pt x="311" y="914"/>
                    <a:pt x="323" y="914"/>
                  </a:cubicBezTo>
                  <a:cubicBezTo>
                    <a:pt x="335" y="914"/>
                    <a:pt x="345" y="911"/>
                    <a:pt x="355" y="905"/>
                  </a:cubicBezTo>
                  <a:cubicBezTo>
                    <a:pt x="365" y="899"/>
                    <a:pt x="373" y="893"/>
                    <a:pt x="379" y="882"/>
                  </a:cubicBezTo>
                  <a:cubicBezTo>
                    <a:pt x="385" y="872"/>
                    <a:pt x="387" y="861"/>
                    <a:pt x="387" y="849"/>
                  </a:cubicBezTo>
                  <a:lnTo>
                    <a:pt x="387" y="849"/>
                  </a:lnTo>
                  <a:lnTo>
                    <a:pt x="387" y="849"/>
                  </a:lnTo>
                  <a:cubicBezTo>
                    <a:pt x="387" y="837"/>
                    <a:pt x="385" y="827"/>
                    <a:pt x="379" y="817"/>
                  </a:cubicBezTo>
                  <a:cubicBezTo>
                    <a:pt x="373" y="807"/>
                    <a:pt x="365" y="799"/>
                    <a:pt x="355" y="793"/>
                  </a:cubicBezTo>
                  <a:cubicBezTo>
                    <a:pt x="345" y="787"/>
                    <a:pt x="335" y="785"/>
                    <a:pt x="323" y="7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F123541-BF56-4861-9EEB-08321885769E}"/>
              </a:ext>
            </a:extLst>
          </p:cNvPr>
          <p:cNvGrpSpPr/>
          <p:nvPr/>
        </p:nvGrpSpPr>
        <p:grpSpPr>
          <a:xfrm>
            <a:off x="5724030" y="4201861"/>
            <a:ext cx="743940" cy="743940"/>
            <a:chOff x="5724030" y="4201861"/>
            <a:chExt cx="743940" cy="7439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0022A54-FF10-4C66-99CE-AA0CF31F6193}"/>
                </a:ext>
              </a:extLst>
            </p:cNvPr>
            <p:cNvSpPr/>
            <p:nvPr/>
          </p:nvSpPr>
          <p:spPr>
            <a:xfrm>
              <a:off x="5724030" y="4201861"/>
              <a:ext cx="743940" cy="74394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7FD160C-533F-4B1D-9AD4-66CBB60AE5B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04936" y="4345231"/>
              <a:ext cx="382129" cy="457200"/>
            </a:xfrm>
            <a:custGeom>
              <a:avLst/>
              <a:gdLst>
                <a:gd name="connsiteX0" fmla="*/ 230704 w 429470"/>
                <a:gd name="connsiteY0" fmla="*/ 411312 h 513842"/>
                <a:gd name="connsiteX1" fmla="*/ 358284 w 429470"/>
                <a:gd name="connsiteY1" fmla="*/ 411312 h 513842"/>
                <a:gd name="connsiteX2" fmla="*/ 358284 w 429470"/>
                <a:gd name="connsiteY2" fmla="*/ 436072 h 513842"/>
                <a:gd name="connsiteX3" fmla="*/ 294197 w 429470"/>
                <a:gd name="connsiteY3" fmla="*/ 436072 h 513842"/>
                <a:gd name="connsiteX4" fmla="*/ 230704 w 429470"/>
                <a:gd name="connsiteY4" fmla="*/ 436072 h 513842"/>
                <a:gd name="connsiteX5" fmla="*/ 230704 w 429470"/>
                <a:gd name="connsiteY5" fmla="*/ 411312 h 513842"/>
                <a:gd name="connsiteX6" fmla="*/ 179290 w 429470"/>
                <a:gd name="connsiteY6" fmla="*/ 411312 h 513842"/>
                <a:gd name="connsiteX7" fmla="*/ 204054 w 429470"/>
                <a:gd name="connsiteY7" fmla="*/ 411312 h 513842"/>
                <a:gd name="connsiteX8" fmla="*/ 204054 w 429470"/>
                <a:gd name="connsiteY8" fmla="*/ 436072 h 513842"/>
                <a:gd name="connsiteX9" fmla="*/ 191814 w 429470"/>
                <a:gd name="connsiteY9" fmla="*/ 436072 h 513842"/>
                <a:gd name="connsiteX10" fmla="*/ 179290 w 429470"/>
                <a:gd name="connsiteY10" fmla="*/ 436072 h 513842"/>
                <a:gd name="connsiteX11" fmla="*/ 179290 w 429470"/>
                <a:gd name="connsiteY11" fmla="*/ 411312 h 513842"/>
                <a:gd name="connsiteX12" fmla="*/ 230704 w 429470"/>
                <a:gd name="connsiteY12" fmla="*/ 359898 h 513842"/>
                <a:gd name="connsiteX13" fmla="*/ 358284 w 429470"/>
                <a:gd name="connsiteY13" fmla="*/ 359898 h 513842"/>
                <a:gd name="connsiteX14" fmla="*/ 358284 w 429470"/>
                <a:gd name="connsiteY14" fmla="*/ 384662 h 513842"/>
                <a:gd name="connsiteX15" fmla="*/ 294197 w 429470"/>
                <a:gd name="connsiteY15" fmla="*/ 384662 h 513842"/>
                <a:gd name="connsiteX16" fmla="*/ 230704 w 429470"/>
                <a:gd name="connsiteY16" fmla="*/ 384662 h 513842"/>
                <a:gd name="connsiteX17" fmla="*/ 230704 w 429470"/>
                <a:gd name="connsiteY17" fmla="*/ 359898 h 513842"/>
                <a:gd name="connsiteX18" fmla="*/ 179290 w 429470"/>
                <a:gd name="connsiteY18" fmla="*/ 359898 h 513842"/>
                <a:gd name="connsiteX19" fmla="*/ 204054 w 429470"/>
                <a:gd name="connsiteY19" fmla="*/ 359898 h 513842"/>
                <a:gd name="connsiteX20" fmla="*/ 204054 w 429470"/>
                <a:gd name="connsiteY20" fmla="*/ 384662 h 513842"/>
                <a:gd name="connsiteX21" fmla="*/ 191814 w 429470"/>
                <a:gd name="connsiteY21" fmla="*/ 384662 h 513842"/>
                <a:gd name="connsiteX22" fmla="*/ 179290 w 429470"/>
                <a:gd name="connsiteY22" fmla="*/ 384662 h 513842"/>
                <a:gd name="connsiteX23" fmla="*/ 179290 w 429470"/>
                <a:gd name="connsiteY23" fmla="*/ 359898 h 513842"/>
                <a:gd name="connsiteX24" fmla="*/ 230704 w 429470"/>
                <a:gd name="connsiteY24" fmla="*/ 308484 h 513842"/>
                <a:gd name="connsiteX25" fmla="*/ 358284 w 429470"/>
                <a:gd name="connsiteY25" fmla="*/ 308484 h 513842"/>
                <a:gd name="connsiteX26" fmla="*/ 358284 w 429470"/>
                <a:gd name="connsiteY26" fmla="*/ 333244 h 513842"/>
                <a:gd name="connsiteX27" fmla="*/ 294197 w 429470"/>
                <a:gd name="connsiteY27" fmla="*/ 333244 h 513842"/>
                <a:gd name="connsiteX28" fmla="*/ 230704 w 429470"/>
                <a:gd name="connsiteY28" fmla="*/ 333244 h 513842"/>
                <a:gd name="connsiteX29" fmla="*/ 230704 w 429470"/>
                <a:gd name="connsiteY29" fmla="*/ 308484 h 513842"/>
                <a:gd name="connsiteX30" fmla="*/ 179290 w 429470"/>
                <a:gd name="connsiteY30" fmla="*/ 308484 h 513842"/>
                <a:gd name="connsiteX31" fmla="*/ 204054 w 429470"/>
                <a:gd name="connsiteY31" fmla="*/ 308484 h 513842"/>
                <a:gd name="connsiteX32" fmla="*/ 204054 w 429470"/>
                <a:gd name="connsiteY32" fmla="*/ 333244 h 513842"/>
                <a:gd name="connsiteX33" fmla="*/ 191814 w 429470"/>
                <a:gd name="connsiteY33" fmla="*/ 333244 h 513842"/>
                <a:gd name="connsiteX34" fmla="*/ 179290 w 429470"/>
                <a:gd name="connsiteY34" fmla="*/ 333244 h 513842"/>
                <a:gd name="connsiteX35" fmla="*/ 179290 w 429470"/>
                <a:gd name="connsiteY35" fmla="*/ 308484 h 513842"/>
                <a:gd name="connsiteX36" fmla="*/ 266743 w 429470"/>
                <a:gd name="connsiteY36" fmla="*/ 109214 h 513842"/>
                <a:gd name="connsiteX37" fmla="*/ 269425 w 429470"/>
                <a:gd name="connsiteY37" fmla="*/ 135473 h 513842"/>
                <a:gd name="connsiteX38" fmla="*/ 251543 w 429470"/>
                <a:gd name="connsiteY38" fmla="*/ 202911 h 513842"/>
                <a:gd name="connsiteX39" fmla="*/ 202367 w 429470"/>
                <a:gd name="connsiteY39" fmla="*/ 252147 h 513842"/>
                <a:gd name="connsiteX40" fmla="*/ 140971 w 429470"/>
                <a:gd name="connsiteY40" fmla="*/ 270051 h 513842"/>
                <a:gd name="connsiteX41" fmla="*/ 140971 w 429470"/>
                <a:gd name="connsiteY41" fmla="*/ 481913 h 513842"/>
                <a:gd name="connsiteX42" fmla="*/ 397580 w 429470"/>
                <a:gd name="connsiteY42" fmla="*/ 481913 h 513842"/>
                <a:gd name="connsiteX43" fmla="*/ 397580 w 429470"/>
                <a:gd name="connsiteY43" fmla="*/ 202613 h 513842"/>
                <a:gd name="connsiteX44" fmla="*/ 304295 w 429470"/>
                <a:gd name="connsiteY44" fmla="*/ 202613 h 513842"/>
                <a:gd name="connsiteX45" fmla="*/ 304295 w 429470"/>
                <a:gd name="connsiteY45" fmla="*/ 109214 h 513842"/>
                <a:gd name="connsiteX46" fmla="*/ 266743 w 429470"/>
                <a:gd name="connsiteY46" fmla="*/ 109214 h 513842"/>
                <a:gd name="connsiteX47" fmla="*/ 181343 w 429470"/>
                <a:gd name="connsiteY47" fmla="*/ 76462 h 513842"/>
                <a:gd name="connsiteX48" fmla="*/ 204043 w 429470"/>
                <a:gd name="connsiteY48" fmla="*/ 98815 h 513842"/>
                <a:gd name="connsiteX49" fmla="*/ 114126 w 429470"/>
                <a:gd name="connsiteY49" fmla="*/ 188224 h 513842"/>
                <a:gd name="connsiteX50" fmla="*/ 109704 w 429470"/>
                <a:gd name="connsiteY50" fmla="*/ 183812 h 513842"/>
                <a:gd name="connsiteX51" fmla="*/ 64597 w 429470"/>
                <a:gd name="connsiteY51" fmla="*/ 139108 h 513842"/>
                <a:gd name="connsiteX52" fmla="*/ 87298 w 429470"/>
                <a:gd name="connsiteY52" fmla="*/ 116755 h 513842"/>
                <a:gd name="connsiteX53" fmla="*/ 114126 w 429470"/>
                <a:gd name="connsiteY53" fmla="*/ 143519 h 513842"/>
                <a:gd name="connsiteX54" fmla="*/ 181343 w 429470"/>
                <a:gd name="connsiteY54" fmla="*/ 76462 h 513842"/>
                <a:gd name="connsiteX55" fmla="*/ 134713 w 429470"/>
                <a:gd name="connsiteY55" fmla="*/ 25662 h 513842"/>
                <a:gd name="connsiteX56" fmla="*/ 80172 w 429470"/>
                <a:gd name="connsiteY56" fmla="*/ 40284 h 513842"/>
                <a:gd name="connsiteX57" fmla="*/ 40235 w 429470"/>
                <a:gd name="connsiteY57" fmla="*/ 80269 h 513842"/>
                <a:gd name="connsiteX58" fmla="*/ 25631 w 429470"/>
                <a:gd name="connsiteY58" fmla="*/ 135175 h 513842"/>
                <a:gd name="connsiteX59" fmla="*/ 40235 w 429470"/>
                <a:gd name="connsiteY59" fmla="*/ 189483 h 513842"/>
                <a:gd name="connsiteX60" fmla="*/ 80172 w 429470"/>
                <a:gd name="connsiteY60" fmla="*/ 229767 h 513842"/>
                <a:gd name="connsiteX61" fmla="*/ 134713 w 429470"/>
                <a:gd name="connsiteY61" fmla="*/ 244388 h 513842"/>
                <a:gd name="connsiteX62" fmla="*/ 189253 w 429470"/>
                <a:gd name="connsiteY62" fmla="*/ 229767 h 513842"/>
                <a:gd name="connsiteX63" fmla="*/ 229190 w 429470"/>
                <a:gd name="connsiteY63" fmla="*/ 189781 h 513842"/>
                <a:gd name="connsiteX64" fmla="*/ 243794 w 429470"/>
                <a:gd name="connsiteY64" fmla="*/ 135175 h 513842"/>
                <a:gd name="connsiteX65" fmla="*/ 229190 w 429470"/>
                <a:gd name="connsiteY65" fmla="*/ 80269 h 513842"/>
                <a:gd name="connsiteX66" fmla="*/ 189253 w 429470"/>
                <a:gd name="connsiteY66" fmla="*/ 40284 h 513842"/>
                <a:gd name="connsiteX67" fmla="*/ 134713 w 429470"/>
                <a:gd name="connsiteY67" fmla="*/ 25662 h 513842"/>
                <a:gd name="connsiteX68" fmla="*/ 134713 w 429470"/>
                <a:gd name="connsiteY68" fmla="*/ 0 h 513842"/>
                <a:gd name="connsiteX69" fmla="*/ 202069 w 429470"/>
                <a:gd name="connsiteY69" fmla="*/ 18202 h 513842"/>
                <a:gd name="connsiteX70" fmla="*/ 251543 w 429470"/>
                <a:gd name="connsiteY70" fmla="*/ 67438 h 513842"/>
                <a:gd name="connsiteX71" fmla="*/ 256609 w 429470"/>
                <a:gd name="connsiteY71" fmla="*/ 77285 h 513842"/>
                <a:gd name="connsiteX72" fmla="*/ 320389 w 429470"/>
                <a:gd name="connsiteY72" fmla="*/ 77285 h 513842"/>
                <a:gd name="connsiteX73" fmla="*/ 429470 w 429470"/>
                <a:gd name="connsiteY73" fmla="*/ 186499 h 513842"/>
                <a:gd name="connsiteX74" fmla="*/ 429470 w 429470"/>
                <a:gd name="connsiteY74" fmla="*/ 513842 h 513842"/>
                <a:gd name="connsiteX75" fmla="*/ 109081 w 429470"/>
                <a:gd name="connsiteY75" fmla="*/ 513842 h 513842"/>
                <a:gd name="connsiteX76" fmla="*/ 109081 w 429470"/>
                <a:gd name="connsiteY76" fmla="*/ 267365 h 513842"/>
                <a:gd name="connsiteX77" fmla="*/ 67356 w 429470"/>
                <a:gd name="connsiteY77" fmla="*/ 251848 h 513842"/>
                <a:gd name="connsiteX78" fmla="*/ 17882 w 429470"/>
                <a:gd name="connsiteY78" fmla="*/ 202314 h 513842"/>
                <a:gd name="connsiteX79" fmla="*/ 0 w 429470"/>
                <a:gd name="connsiteY79" fmla="*/ 134876 h 513842"/>
                <a:gd name="connsiteX80" fmla="*/ 17882 w 429470"/>
                <a:gd name="connsiteY80" fmla="*/ 67438 h 513842"/>
                <a:gd name="connsiteX81" fmla="*/ 67356 w 429470"/>
                <a:gd name="connsiteY81" fmla="*/ 18202 h 513842"/>
                <a:gd name="connsiteX82" fmla="*/ 134713 w 429470"/>
                <a:gd name="connsiteY82" fmla="*/ 0 h 51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429470" h="513842">
                  <a:moveTo>
                    <a:pt x="230704" y="411312"/>
                  </a:moveTo>
                  <a:cubicBezTo>
                    <a:pt x="273132" y="411312"/>
                    <a:pt x="315856" y="411312"/>
                    <a:pt x="358284" y="411312"/>
                  </a:cubicBezTo>
                  <a:cubicBezTo>
                    <a:pt x="358284" y="419662"/>
                    <a:pt x="358284" y="428011"/>
                    <a:pt x="358284" y="436072"/>
                  </a:cubicBezTo>
                  <a:cubicBezTo>
                    <a:pt x="336921" y="436072"/>
                    <a:pt x="315559" y="436072"/>
                    <a:pt x="294197" y="436072"/>
                  </a:cubicBezTo>
                  <a:cubicBezTo>
                    <a:pt x="273132" y="436072"/>
                    <a:pt x="251770" y="436072"/>
                    <a:pt x="230704" y="436072"/>
                  </a:cubicBezTo>
                  <a:cubicBezTo>
                    <a:pt x="230704" y="428011"/>
                    <a:pt x="230704" y="419662"/>
                    <a:pt x="230704" y="411312"/>
                  </a:cubicBezTo>
                  <a:close/>
                  <a:moveTo>
                    <a:pt x="179290" y="411312"/>
                  </a:moveTo>
                  <a:cubicBezTo>
                    <a:pt x="187545" y="411312"/>
                    <a:pt x="195799" y="411312"/>
                    <a:pt x="204054" y="411312"/>
                  </a:cubicBezTo>
                  <a:cubicBezTo>
                    <a:pt x="204054" y="419662"/>
                    <a:pt x="204054" y="428011"/>
                    <a:pt x="204054" y="436072"/>
                  </a:cubicBezTo>
                  <a:cubicBezTo>
                    <a:pt x="199784" y="436072"/>
                    <a:pt x="195799" y="436072"/>
                    <a:pt x="191814" y="436072"/>
                  </a:cubicBezTo>
                  <a:cubicBezTo>
                    <a:pt x="187545" y="436072"/>
                    <a:pt x="183275" y="436072"/>
                    <a:pt x="179290" y="436072"/>
                  </a:cubicBezTo>
                  <a:cubicBezTo>
                    <a:pt x="179290" y="428011"/>
                    <a:pt x="179290" y="419662"/>
                    <a:pt x="179290" y="411312"/>
                  </a:cubicBezTo>
                  <a:close/>
                  <a:moveTo>
                    <a:pt x="230704" y="359898"/>
                  </a:moveTo>
                  <a:cubicBezTo>
                    <a:pt x="273132" y="359898"/>
                    <a:pt x="315856" y="359898"/>
                    <a:pt x="358284" y="359898"/>
                  </a:cubicBezTo>
                  <a:cubicBezTo>
                    <a:pt x="358284" y="368153"/>
                    <a:pt x="358284" y="376407"/>
                    <a:pt x="358284" y="384662"/>
                  </a:cubicBezTo>
                  <a:cubicBezTo>
                    <a:pt x="336921" y="384662"/>
                    <a:pt x="315559" y="384662"/>
                    <a:pt x="294197" y="384662"/>
                  </a:cubicBezTo>
                  <a:cubicBezTo>
                    <a:pt x="273132" y="384662"/>
                    <a:pt x="251770" y="384662"/>
                    <a:pt x="230704" y="384662"/>
                  </a:cubicBezTo>
                  <a:cubicBezTo>
                    <a:pt x="230704" y="376407"/>
                    <a:pt x="230704" y="368153"/>
                    <a:pt x="230704" y="359898"/>
                  </a:cubicBezTo>
                  <a:close/>
                  <a:moveTo>
                    <a:pt x="179290" y="359898"/>
                  </a:moveTo>
                  <a:cubicBezTo>
                    <a:pt x="187545" y="359898"/>
                    <a:pt x="195799" y="359898"/>
                    <a:pt x="204054" y="359898"/>
                  </a:cubicBezTo>
                  <a:cubicBezTo>
                    <a:pt x="204054" y="368153"/>
                    <a:pt x="204054" y="376407"/>
                    <a:pt x="204054" y="384662"/>
                  </a:cubicBezTo>
                  <a:cubicBezTo>
                    <a:pt x="199784" y="384662"/>
                    <a:pt x="195799" y="384662"/>
                    <a:pt x="191814" y="384662"/>
                  </a:cubicBezTo>
                  <a:cubicBezTo>
                    <a:pt x="187545" y="384662"/>
                    <a:pt x="183275" y="384662"/>
                    <a:pt x="179290" y="384662"/>
                  </a:cubicBezTo>
                  <a:cubicBezTo>
                    <a:pt x="179290" y="376407"/>
                    <a:pt x="179290" y="368153"/>
                    <a:pt x="179290" y="359898"/>
                  </a:cubicBezTo>
                  <a:close/>
                  <a:moveTo>
                    <a:pt x="230704" y="308484"/>
                  </a:moveTo>
                  <a:cubicBezTo>
                    <a:pt x="273132" y="308484"/>
                    <a:pt x="315856" y="308484"/>
                    <a:pt x="358284" y="308484"/>
                  </a:cubicBezTo>
                  <a:cubicBezTo>
                    <a:pt x="358284" y="316834"/>
                    <a:pt x="358284" y="325183"/>
                    <a:pt x="358284" y="333244"/>
                  </a:cubicBezTo>
                  <a:cubicBezTo>
                    <a:pt x="336921" y="333244"/>
                    <a:pt x="315559" y="333244"/>
                    <a:pt x="294197" y="333244"/>
                  </a:cubicBezTo>
                  <a:cubicBezTo>
                    <a:pt x="273132" y="333244"/>
                    <a:pt x="251770" y="333244"/>
                    <a:pt x="230704" y="333244"/>
                  </a:cubicBezTo>
                  <a:cubicBezTo>
                    <a:pt x="230704" y="325183"/>
                    <a:pt x="230704" y="316834"/>
                    <a:pt x="230704" y="308484"/>
                  </a:cubicBezTo>
                  <a:close/>
                  <a:moveTo>
                    <a:pt x="179290" y="308484"/>
                  </a:moveTo>
                  <a:cubicBezTo>
                    <a:pt x="187545" y="308484"/>
                    <a:pt x="195799" y="308484"/>
                    <a:pt x="204054" y="308484"/>
                  </a:cubicBezTo>
                  <a:cubicBezTo>
                    <a:pt x="204054" y="316834"/>
                    <a:pt x="204054" y="325183"/>
                    <a:pt x="204054" y="333244"/>
                  </a:cubicBezTo>
                  <a:cubicBezTo>
                    <a:pt x="199784" y="333244"/>
                    <a:pt x="195799" y="333244"/>
                    <a:pt x="191814" y="333244"/>
                  </a:cubicBezTo>
                  <a:cubicBezTo>
                    <a:pt x="187545" y="333244"/>
                    <a:pt x="183275" y="333244"/>
                    <a:pt x="179290" y="333244"/>
                  </a:cubicBezTo>
                  <a:cubicBezTo>
                    <a:pt x="179290" y="325183"/>
                    <a:pt x="179290" y="316834"/>
                    <a:pt x="179290" y="308484"/>
                  </a:cubicBezTo>
                  <a:close/>
                  <a:moveTo>
                    <a:pt x="266743" y="109214"/>
                  </a:moveTo>
                  <a:cubicBezTo>
                    <a:pt x="268531" y="118464"/>
                    <a:pt x="269425" y="126223"/>
                    <a:pt x="269425" y="135473"/>
                  </a:cubicBezTo>
                  <a:cubicBezTo>
                    <a:pt x="269425" y="160240"/>
                    <a:pt x="263762" y="181426"/>
                    <a:pt x="251543" y="202911"/>
                  </a:cubicBezTo>
                  <a:cubicBezTo>
                    <a:pt x="239025" y="224396"/>
                    <a:pt x="223527" y="239614"/>
                    <a:pt x="202367" y="252147"/>
                  </a:cubicBezTo>
                  <a:cubicBezTo>
                    <a:pt x="182696" y="263486"/>
                    <a:pt x="163622" y="268857"/>
                    <a:pt x="140971" y="270051"/>
                  </a:cubicBezTo>
                  <a:cubicBezTo>
                    <a:pt x="140971" y="340473"/>
                    <a:pt x="140971" y="411193"/>
                    <a:pt x="140971" y="481913"/>
                  </a:cubicBezTo>
                  <a:cubicBezTo>
                    <a:pt x="226508" y="481913"/>
                    <a:pt x="312044" y="481913"/>
                    <a:pt x="397580" y="481913"/>
                  </a:cubicBezTo>
                  <a:cubicBezTo>
                    <a:pt x="397580" y="388813"/>
                    <a:pt x="397580" y="295713"/>
                    <a:pt x="397580" y="202613"/>
                  </a:cubicBezTo>
                  <a:cubicBezTo>
                    <a:pt x="366585" y="202613"/>
                    <a:pt x="335589" y="202613"/>
                    <a:pt x="304295" y="202613"/>
                  </a:cubicBezTo>
                  <a:cubicBezTo>
                    <a:pt x="304295" y="171281"/>
                    <a:pt x="304295" y="140247"/>
                    <a:pt x="304295" y="109214"/>
                  </a:cubicBezTo>
                  <a:cubicBezTo>
                    <a:pt x="291778" y="109214"/>
                    <a:pt x="279260" y="109214"/>
                    <a:pt x="266743" y="109214"/>
                  </a:cubicBezTo>
                  <a:close/>
                  <a:moveTo>
                    <a:pt x="181343" y="76462"/>
                  </a:moveTo>
                  <a:cubicBezTo>
                    <a:pt x="188713" y="83815"/>
                    <a:pt x="196378" y="91168"/>
                    <a:pt x="204043" y="98815"/>
                  </a:cubicBezTo>
                  <a:cubicBezTo>
                    <a:pt x="173973" y="128520"/>
                    <a:pt x="143902" y="158225"/>
                    <a:pt x="114126" y="188224"/>
                  </a:cubicBezTo>
                  <a:cubicBezTo>
                    <a:pt x="112652" y="186754"/>
                    <a:pt x="111178" y="185283"/>
                    <a:pt x="109704" y="183812"/>
                  </a:cubicBezTo>
                  <a:cubicBezTo>
                    <a:pt x="94668" y="168813"/>
                    <a:pt x="79633" y="153813"/>
                    <a:pt x="64597" y="139108"/>
                  </a:cubicBezTo>
                  <a:cubicBezTo>
                    <a:pt x="71968" y="131461"/>
                    <a:pt x="79633" y="124108"/>
                    <a:pt x="87298" y="116755"/>
                  </a:cubicBezTo>
                  <a:cubicBezTo>
                    <a:pt x="96142" y="125579"/>
                    <a:pt x="104987" y="134402"/>
                    <a:pt x="114126" y="143519"/>
                  </a:cubicBezTo>
                  <a:cubicBezTo>
                    <a:pt x="136531" y="121167"/>
                    <a:pt x="158937" y="98815"/>
                    <a:pt x="181343" y="76462"/>
                  </a:cubicBezTo>
                  <a:close/>
                  <a:moveTo>
                    <a:pt x="134713" y="25662"/>
                  </a:moveTo>
                  <a:cubicBezTo>
                    <a:pt x="114446" y="25662"/>
                    <a:pt x="97458" y="30138"/>
                    <a:pt x="80172" y="40284"/>
                  </a:cubicBezTo>
                  <a:cubicBezTo>
                    <a:pt x="62588" y="50131"/>
                    <a:pt x="50070" y="62664"/>
                    <a:pt x="40235" y="80269"/>
                  </a:cubicBezTo>
                  <a:cubicBezTo>
                    <a:pt x="30102" y="97576"/>
                    <a:pt x="25631" y="114884"/>
                    <a:pt x="25631" y="135175"/>
                  </a:cubicBezTo>
                  <a:cubicBezTo>
                    <a:pt x="25631" y="155167"/>
                    <a:pt x="30102" y="171878"/>
                    <a:pt x="40235" y="189483"/>
                  </a:cubicBezTo>
                  <a:cubicBezTo>
                    <a:pt x="50070" y="206790"/>
                    <a:pt x="62588" y="219621"/>
                    <a:pt x="80172" y="229767"/>
                  </a:cubicBezTo>
                  <a:cubicBezTo>
                    <a:pt x="97458" y="239614"/>
                    <a:pt x="114446" y="244388"/>
                    <a:pt x="134713" y="244388"/>
                  </a:cubicBezTo>
                  <a:cubicBezTo>
                    <a:pt x="154681" y="244388"/>
                    <a:pt x="171669" y="239614"/>
                    <a:pt x="189253" y="229767"/>
                  </a:cubicBezTo>
                  <a:cubicBezTo>
                    <a:pt x="206539" y="219621"/>
                    <a:pt x="219057" y="207089"/>
                    <a:pt x="229190" y="189781"/>
                  </a:cubicBezTo>
                  <a:cubicBezTo>
                    <a:pt x="239025" y="172176"/>
                    <a:pt x="243794" y="155167"/>
                    <a:pt x="243794" y="135175"/>
                  </a:cubicBezTo>
                  <a:cubicBezTo>
                    <a:pt x="243794" y="114884"/>
                    <a:pt x="239025" y="97576"/>
                    <a:pt x="229190" y="80269"/>
                  </a:cubicBezTo>
                  <a:cubicBezTo>
                    <a:pt x="219057" y="62664"/>
                    <a:pt x="206539" y="50131"/>
                    <a:pt x="189253" y="40284"/>
                  </a:cubicBezTo>
                  <a:cubicBezTo>
                    <a:pt x="171669" y="30138"/>
                    <a:pt x="154681" y="25662"/>
                    <a:pt x="134713" y="25662"/>
                  </a:cubicBezTo>
                  <a:close/>
                  <a:moveTo>
                    <a:pt x="134713" y="0"/>
                  </a:moveTo>
                  <a:cubicBezTo>
                    <a:pt x="159450" y="0"/>
                    <a:pt x="180610" y="5670"/>
                    <a:pt x="202069" y="18202"/>
                  </a:cubicBezTo>
                  <a:cubicBezTo>
                    <a:pt x="223527" y="30437"/>
                    <a:pt x="239025" y="45953"/>
                    <a:pt x="251543" y="67438"/>
                  </a:cubicBezTo>
                  <a:cubicBezTo>
                    <a:pt x="253331" y="70721"/>
                    <a:pt x="254821" y="73705"/>
                    <a:pt x="256609" y="77285"/>
                  </a:cubicBezTo>
                  <a:cubicBezTo>
                    <a:pt x="277770" y="77285"/>
                    <a:pt x="299228" y="77285"/>
                    <a:pt x="320389" y="77285"/>
                  </a:cubicBezTo>
                  <a:cubicBezTo>
                    <a:pt x="356749" y="113690"/>
                    <a:pt x="393110" y="150095"/>
                    <a:pt x="429470" y="186499"/>
                  </a:cubicBezTo>
                  <a:cubicBezTo>
                    <a:pt x="429470" y="295713"/>
                    <a:pt x="429470" y="404628"/>
                    <a:pt x="429470" y="513842"/>
                  </a:cubicBezTo>
                  <a:cubicBezTo>
                    <a:pt x="322773" y="513842"/>
                    <a:pt x="215778" y="513842"/>
                    <a:pt x="109081" y="513842"/>
                  </a:cubicBezTo>
                  <a:cubicBezTo>
                    <a:pt x="109081" y="431782"/>
                    <a:pt x="109081" y="349424"/>
                    <a:pt x="109081" y="267365"/>
                  </a:cubicBezTo>
                  <a:cubicBezTo>
                    <a:pt x="93584" y="264381"/>
                    <a:pt x="81066" y="259607"/>
                    <a:pt x="67356" y="251848"/>
                  </a:cubicBezTo>
                  <a:cubicBezTo>
                    <a:pt x="45898" y="239316"/>
                    <a:pt x="30102" y="223799"/>
                    <a:pt x="17882" y="202314"/>
                  </a:cubicBezTo>
                  <a:cubicBezTo>
                    <a:pt x="5365" y="180531"/>
                    <a:pt x="0" y="159643"/>
                    <a:pt x="0" y="134876"/>
                  </a:cubicBezTo>
                  <a:cubicBezTo>
                    <a:pt x="0" y="109811"/>
                    <a:pt x="5365" y="88923"/>
                    <a:pt x="17882" y="67438"/>
                  </a:cubicBezTo>
                  <a:cubicBezTo>
                    <a:pt x="30102" y="45953"/>
                    <a:pt x="45898" y="30437"/>
                    <a:pt x="67356" y="18202"/>
                  </a:cubicBezTo>
                  <a:cubicBezTo>
                    <a:pt x="88815" y="5670"/>
                    <a:pt x="109976" y="0"/>
                    <a:pt x="134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49FCE15-0BC6-4091-ACAF-7B2C7DE9B326}"/>
              </a:ext>
            </a:extLst>
          </p:cNvPr>
          <p:cNvGrpSpPr/>
          <p:nvPr/>
        </p:nvGrpSpPr>
        <p:grpSpPr>
          <a:xfrm>
            <a:off x="5724030" y="1971126"/>
            <a:ext cx="743940" cy="743940"/>
            <a:chOff x="5724030" y="1971126"/>
            <a:chExt cx="743940" cy="74394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D3CF3B7-BA8D-4362-B373-C44C930650E2}"/>
                </a:ext>
              </a:extLst>
            </p:cNvPr>
            <p:cNvSpPr/>
            <p:nvPr/>
          </p:nvSpPr>
          <p:spPr>
            <a:xfrm>
              <a:off x="5724030" y="1971126"/>
              <a:ext cx="743940" cy="74394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F331F3FA-9FED-4A22-8C3D-10E204F675F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12850" y="2128212"/>
              <a:ext cx="417576" cy="429768"/>
            </a:xfrm>
            <a:custGeom>
              <a:avLst/>
              <a:gdLst>
                <a:gd name="T0" fmla="*/ 1111 w 1212"/>
                <a:gd name="T1" fmla="*/ 1247 h 1248"/>
                <a:gd name="T2" fmla="*/ 977 w 1212"/>
                <a:gd name="T3" fmla="*/ 1063 h 1248"/>
                <a:gd name="T4" fmla="*/ 958 w 1212"/>
                <a:gd name="T5" fmla="*/ 942 h 1248"/>
                <a:gd name="T6" fmla="*/ 1053 w 1212"/>
                <a:gd name="T7" fmla="*/ 988 h 1248"/>
                <a:gd name="T8" fmla="*/ 724 w 1212"/>
                <a:gd name="T9" fmla="*/ 385 h 1248"/>
                <a:gd name="T10" fmla="*/ 344 w 1212"/>
                <a:gd name="T11" fmla="*/ 441 h 1248"/>
                <a:gd name="T12" fmla="*/ 724 w 1212"/>
                <a:gd name="T13" fmla="*/ 385 h 1248"/>
                <a:gd name="T14" fmla="*/ 774 w 1212"/>
                <a:gd name="T15" fmla="*/ 1141 h 1248"/>
                <a:gd name="T16" fmla="*/ 0 w 1212"/>
                <a:gd name="T17" fmla="*/ 113 h 1248"/>
                <a:gd name="T18" fmla="*/ 182 w 1212"/>
                <a:gd name="T19" fmla="*/ 0 h 1248"/>
                <a:gd name="T20" fmla="*/ 887 w 1212"/>
                <a:gd name="T21" fmla="*/ 240 h 1248"/>
                <a:gd name="T22" fmla="*/ 950 w 1212"/>
                <a:gd name="T23" fmla="*/ 621 h 1248"/>
                <a:gd name="T24" fmla="*/ 950 w 1212"/>
                <a:gd name="T25" fmla="*/ 888 h 1248"/>
                <a:gd name="T26" fmla="*/ 774 w 1212"/>
                <a:gd name="T27" fmla="*/ 1016 h 1248"/>
                <a:gd name="T28" fmla="*/ 612 w 1212"/>
                <a:gd name="T29" fmla="*/ 572 h 1248"/>
                <a:gd name="T30" fmla="*/ 507 w 1212"/>
                <a:gd name="T31" fmla="*/ 754 h 1248"/>
                <a:gd name="T32" fmla="*/ 612 w 1212"/>
                <a:gd name="T33" fmla="*/ 937 h 1248"/>
                <a:gd name="T34" fmla="*/ 824 w 1212"/>
                <a:gd name="T35" fmla="*/ 937 h 1248"/>
                <a:gd name="T36" fmla="*/ 929 w 1212"/>
                <a:gd name="T37" fmla="*/ 754 h 1248"/>
                <a:gd name="T38" fmla="*/ 824 w 1212"/>
                <a:gd name="T39" fmla="*/ 572 h 1248"/>
                <a:gd name="T40" fmla="*/ 254 w 1212"/>
                <a:gd name="T41" fmla="*/ 888 h 1248"/>
                <a:gd name="T42" fmla="*/ 485 w 1212"/>
                <a:gd name="T43" fmla="*/ 883 h 1248"/>
                <a:gd name="T44" fmla="*/ 344 w 1212"/>
                <a:gd name="T45" fmla="*/ 779 h 1248"/>
                <a:gd name="T46" fmla="*/ 453 w 1212"/>
                <a:gd name="T47" fmla="*/ 722 h 1248"/>
                <a:gd name="T48" fmla="*/ 344 w 1212"/>
                <a:gd name="T49" fmla="*/ 666 h 1248"/>
                <a:gd name="T50" fmla="*/ 493 w 1212"/>
                <a:gd name="T51" fmla="*/ 610 h 1248"/>
                <a:gd name="T52" fmla="*/ 345 w 1212"/>
                <a:gd name="T53" fmla="*/ 554 h 1248"/>
                <a:gd name="T54" fmla="*/ 644 w 1212"/>
                <a:gd name="T55" fmla="*/ 498 h 1248"/>
                <a:gd name="T56" fmla="*/ 816 w 1212"/>
                <a:gd name="T57" fmla="*/ 506 h 1248"/>
                <a:gd name="T58" fmla="*/ 611 w 1212"/>
                <a:gd name="T59" fmla="*/ 276 h 1248"/>
                <a:gd name="T60" fmla="*/ 254 w 1212"/>
                <a:gd name="T61" fmla="*/ 71 h 1248"/>
                <a:gd name="T62" fmla="*/ 704 w 1212"/>
                <a:gd name="T63" fmla="*/ 1071 h 1248"/>
                <a:gd name="T64" fmla="*/ 584 w 1212"/>
                <a:gd name="T65" fmla="*/ 986 h 1248"/>
                <a:gd name="T66" fmla="*/ 182 w 1212"/>
                <a:gd name="T67" fmla="*/ 959 h 1248"/>
                <a:gd name="T68" fmla="*/ 70 w 1212"/>
                <a:gd name="T69" fmla="*/ 183 h 1248"/>
                <a:gd name="T70" fmla="*/ 704 w 1212"/>
                <a:gd name="T71" fmla="*/ 1071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12" h="1248">
                  <a:moveTo>
                    <a:pt x="1211" y="1147"/>
                  </a:moveTo>
                  <a:cubicBezTo>
                    <a:pt x="1178" y="1181"/>
                    <a:pt x="1145" y="1214"/>
                    <a:pt x="1111" y="1247"/>
                  </a:cubicBezTo>
                  <a:cubicBezTo>
                    <a:pt x="1058" y="1194"/>
                    <a:pt x="1005" y="1141"/>
                    <a:pt x="952" y="1088"/>
                  </a:cubicBezTo>
                  <a:cubicBezTo>
                    <a:pt x="961" y="1080"/>
                    <a:pt x="969" y="1072"/>
                    <a:pt x="977" y="1063"/>
                  </a:cubicBezTo>
                  <a:cubicBezTo>
                    <a:pt x="954" y="1040"/>
                    <a:pt x="930" y="1016"/>
                    <a:pt x="906" y="992"/>
                  </a:cubicBezTo>
                  <a:cubicBezTo>
                    <a:pt x="926" y="976"/>
                    <a:pt x="941" y="961"/>
                    <a:pt x="958" y="942"/>
                  </a:cubicBezTo>
                  <a:cubicBezTo>
                    <a:pt x="982" y="966"/>
                    <a:pt x="1005" y="990"/>
                    <a:pt x="1028" y="1013"/>
                  </a:cubicBezTo>
                  <a:cubicBezTo>
                    <a:pt x="1037" y="1005"/>
                    <a:pt x="1045" y="997"/>
                    <a:pt x="1053" y="988"/>
                  </a:cubicBezTo>
                  <a:cubicBezTo>
                    <a:pt x="1106" y="1041"/>
                    <a:pt x="1158" y="1094"/>
                    <a:pt x="1211" y="1147"/>
                  </a:cubicBezTo>
                  <a:close/>
                  <a:moveTo>
                    <a:pt x="724" y="385"/>
                  </a:moveTo>
                  <a:cubicBezTo>
                    <a:pt x="597" y="385"/>
                    <a:pt x="471" y="385"/>
                    <a:pt x="344" y="385"/>
                  </a:cubicBezTo>
                  <a:cubicBezTo>
                    <a:pt x="344" y="403"/>
                    <a:pt x="344" y="422"/>
                    <a:pt x="344" y="441"/>
                  </a:cubicBezTo>
                  <a:cubicBezTo>
                    <a:pt x="471" y="441"/>
                    <a:pt x="597" y="441"/>
                    <a:pt x="724" y="441"/>
                  </a:cubicBezTo>
                  <a:cubicBezTo>
                    <a:pt x="724" y="422"/>
                    <a:pt x="724" y="403"/>
                    <a:pt x="724" y="385"/>
                  </a:cubicBezTo>
                  <a:close/>
                  <a:moveTo>
                    <a:pt x="774" y="1016"/>
                  </a:moveTo>
                  <a:cubicBezTo>
                    <a:pt x="774" y="1058"/>
                    <a:pt x="774" y="1100"/>
                    <a:pt x="774" y="1141"/>
                  </a:cubicBezTo>
                  <a:cubicBezTo>
                    <a:pt x="516" y="1141"/>
                    <a:pt x="258" y="1141"/>
                    <a:pt x="0" y="1141"/>
                  </a:cubicBezTo>
                  <a:cubicBezTo>
                    <a:pt x="0" y="798"/>
                    <a:pt x="0" y="456"/>
                    <a:pt x="0" y="113"/>
                  </a:cubicBezTo>
                  <a:cubicBezTo>
                    <a:pt x="60" y="113"/>
                    <a:pt x="121" y="113"/>
                    <a:pt x="182" y="113"/>
                  </a:cubicBezTo>
                  <a:cubicBezTo>
                    <a:pt x="182" y="75"/>
                    <a:pt x="182" y="37"/>
                    <a:pt x="182" y="0"/>
                  </a:cubicBezTo>
                  <a:cubicBezTo>
                    <a:pt x="337" y="0"/>
                    <a:pt x="492" y="0"/>
                    <a:pt x="647" y="0"/>
                  </a:cubicBezTo>
                  <a:cubicBezTo>
                    <a:pt x="727" y="80"/>
                    <a:pt x="807" y="160"/>
                    <a:pt x="887" y="240"/>
                  </a:cubicBezTo>
                  <a:cubicBezTo>
                    <a:pt x="887" y="342"/>
                    <a:pt x="887" y="444"/>
                    <a:pt x="887" y="547"/>
                  </a:cubicBezTo>
                  <a:cubicBezTo>
                    <a:pt x="914" y="568"/>
                    <a:pt x="933" y="591"/>
                    <a:pt x="950" y="621"/>
                  </a:cubicBezTo>
                  <a:cubicBezTo>
                    <a:pt x="975" y="663"/>
                    <a:pt x="986" y="705"/>
                    <a:pt x="986" y="754"/>
                  </a:cubicBezTo>
                  <a:cubicBezTo>
                    <a:pt x="986" y="804"/>
                    <a:pt x="975" y="846"/>
                    <a:pt x="950" y="888"/>
                  </a:cubicBezTo>
                  <a:cubicBezTo>
                    <a:pt x="926" y="931"/>
                    <a:pt x="895" y="961"/>
                    <a:pt x="852" y="986"/>
                  </a:cubicBezTo>
                  <a:cubicBezTo>
                    <a:pt x="827" y="1001"/>
                    <a:pt x="803" y="1010"/>
                    <a:pt x="774" y="1016"/>
                  </a:cubicBezTo>
                  <a:close/>
                  <a:moveTo>
                    <a:pt x="718" y="543"/>
                  </a:moveTo>
                  <a:cubicBezTo>
                    <a:pt x="679" y="543"/>
                    <a:pt x="646" y="552"/>
                    <a:pt x="612" y="572"/>
                  </a:cubicBezTo>
                  <a:cubicBezTo>
                    <a:pt x="578" y="591"/>
                    <a:pt x="554" y="615"/>
                    <a:pt x="536" y="648"/>
                  </a:cubicBezTo>
                  <a:cubicBezTo>
                    <a:pt x="516" y="682"/>
                    <a:pt x="507" y="715"/>
                    <a:pt x="507" y="754"/>
                  </a:cubicBezTo>
                  <a:cubicBezTo>
                    <a:pt x="507" y="793"/>
                    <a:pt x="516" y="826"/>
                    <a:pt x="536" y="860"/>
                  </a:cubicBezTo>
                  <a:cubicBezTo>
                    <a:pt x="554" y="893"/>
                    <a:pt x="578" y="918"/>
                    <a:pt x="612" y="937"/>
                  </a:cubicBezTo>
                  <a:cubicBezTo>
                    <a:pt x="646" y="957"/>
                    <a:pt x="679" y="965"/>
                    <a:pt x="718" y="965"/>
                  </a:cubicBezTo>
                  <a:cubicBezTo>
                    <a:pt x="757" y="965"/>
                    <a:pt x="791" y="957"/>
                    <a:pt x="824" y="937"/>
                  </a:cubicBezTo>
                  <a:cubicBezTo>
                    <a:pt x="858" y="918"/>
                    <a:pt x="882" y="894"/>
                    <a:pt x="901" y="860"/>
                  </a:cubicBezTo>
                  <a:cubicBezTo>
                    <a:pt x="921" y="827"/>
                    <a:pt x="929" y="793"/>
                    <a:pt x="929" y="754"/>
                  </a:cubicBezTo>
                  <a:cubicBezTo>
                    <a:pt x="929" y="715"/>
                    <a:pt x="921" y="682"/>
                    <a:pt x="901" y="648"/>
                  </a:cubicBezTo>
                  <a:cubicBezTo>
                    <a:pt x="882" y="615"/>
                    <a:pt x="858" y="591"/>
                    <a:pt x="824" y="572"/>
                  </a:cubicBezTo>
                  <a:cubicBezTo>
                    <a:pt x="791" y="552"/>
                    <a:pt x="757" y="543"/>
                    <a:pt x="718" y="543"/>
                  </a:cubicBezTo>
                  <a:close/>
                  <a:moveTo>
                    <a:pt x="254" y="888"/>
                  </a:moveTo>
                  <a:cubicBezTo>
                    <a:pt x="332" y="888"/>
                    <a:pt x="410" y="888"/>
                    <a:pt x="488" y="888"/>
                  </a:cubicBezTo>
                  <a:cubicBezTo>
                    <a:pt x="487" y="886"/>
                    <a:pt x="486" y="885"/>
                    <a:pt x="485" y="883"/>
                  </a:cubicBezTo>
                  <a:cubicBezTo>
                    <a:pt x="465" y="849"/>
                    <a:pt x="455" y="817"/>
                    <a:pt x="451" y="779"/>
                  </a:cubicBezTo>
                  <a:cubicBezTo>
                    <a:pt x="415" y="779"/>
                    <a:pt x="379" y="779"/>
                    <a:pt x="344" y="779"/>
                  </a:cubicBezTo>
                  <a:cubicBezTo>
                    <a:pt x="344" y="760"/>
                    <a:pt x="344" y="741"/>
                    <a:pt x="344" y="722"/>
                  </a:cubicBezTo>
                  <a:cubicBezTo>
                    <a:pt x="380" y="722"/>
                    <a:pt x="416" y="722"/>
                    <a:pt x="453" y="722"/>
                  </a:cubicBezTo>
                  <a:cubicBezTo>
                    <a:pt x="455" y="702"/>
                    <a:pt x="459" y="685"/>
                    <a:pt x="466" y="666"/>
                  </a:cubicBezTo>
                  <a:cubicBezTo>
                    <a:pt x="425" y="666"/>
                    <a:pt x="384" y="666"/>
                    <a:pt x="344" y="666"/>
                  </a:cubicBezTo>
                  <a:cubicBezTo>
                    <a:pt x="344" y="647"/>
                    <a:pt x="344" y="628"/>
                    <a:pt x="344" y="610"/>
                  </a:cubicBezTo>
                  <a:cubicBezTo>
                    <a:pt x="393" y="610"/>
                    <a:pt x="443" y="610"/>
                    <a:pt x="493" y="610"/>
                  </a:cubicBezTo>
                  <a:cubicBezTo>
                    <a:pt x="508" y="588"/>
                    <a:pt x="522" y="571"/>
                    <a:pt x="541" y="554"/>
                  </a:cubicBezTo>
                  <a:cubicBezTo>
                    <a:pt x="476" y="554"/>
                    <a:pt x="410" y="554"/>
                    <a:pt x="345" y="554"/>
                  </a:cubicBezTo>
                  <a:cubicBezTo>
                    <a:pt x="345" y="535"/>
                    <a:pt x="345" y="516"/>
                    <a:pt x="345" y="498"/>
                  </a:cubicBezTo>
                  <a:cubicBezTo>
                    <a:pt x="445" y="498"/>
                    <a:pt x="544" y="498"/>
                    <a:pt x="644" y="498"/>
                  </a:cubicBezTo>
                  <a:cubicBezTo>
                    <a:pt x="669" y="490"/>
                    <a:pt x="692" y="487"/>
                    <a:pt x="718" y="487"/>
                  </a:cubicBezTo>
                  <a:cubicBezTo>
                    <a:pt x="753" y="487"/>
                    <a:pt x="783" y="493"/>
                    <a:pt x="816" y="506"/>
                  </a:cubicBezTo>
                  <a:cubicBezTo>
                    <a:pt x="816" y="429"/>
                    <a:pt x="816" y="352"/>
                    <a:pt x="816" y="276"/>
                  </a:cubicBezTo>
                  <a:cubicBezTo>
                    <a:pt x="748" y="276"/>
                    <a:pt x="680" y="276"/>
                    <a:pt x="611" y="276"/>
                  </a:cubicBezTo>
                  <a:cubicBezTo>
                    <a:pt x="611" y="207"/>
                    <a:pt x="611" y="139"/>
                    <a:pt x="611" y="71"/>
                  </a:cubicBezTo>
                  <a:cubicBezTo>
                    <a:pt x="492" y="71"/>
                    <a:pt x="373" y="71"/>
                    <a:pt x="254" y="71"/>
                  </a:cubicBezTo>
                  <a:cubicBezTo>
                    <a:pt x="254" y="343"/>
                    <a:pt x="254" y="616"/>
                    <a:pt x="254" y="888"/>
                  </a:cubicBezTo>
                  <a:close/>
                  <a:moveTo>
                    <a:pt x="704" y="1071"/>
                  </a:moveTo>
                  <a:cubicBezTo>
                    <a:pt x="704" y="1055"/>
                    <a:pt x="704" y="1038"/>
                    <a:pt x="704" y="1021"/>
                  </a:cubicBezTo>
                  <a:cubicBezTo>
                    <a:pt x="659" y="1019"/>
                    <a:pt x="622" y="1008"/>
                    <a:pt x="584" y="986"/>
                  </a:cubicBezTo>
                  <a:cubicBezTo>
                    <a:pt x="569" y="977"/>
                    <a:pt x="558" y="969"/>
                    <a:pt x="545" y="959"/>
                  </a:cubicBezTo>
                  <a:cubicBezTo>
                    <a:pt x="424" y="959"/>
                    <a:pt x="303" y="959"/>
                    <a:pt x="182" y="959"/>
                  </a:cubicBezTo>
                  <a:cubicBezTo>
                    <a:pt x="182" y="700"/>
                    <a:pt x="182" y="442"/>
                    <a:pt x="182" y="183"/>
                  </a:cubicBezTo>
                  <a:cubicBezTo>
                    <a:pt x="144" y="183"/>
                    <a:pt x="107" y="183"/>
                    <a:pt x="70" y="183"/>
                  </a:cubicBezTo>
                  <a:cubicBezTo>
                    <a:pt x="70" y="479"/>
                    <a:pt x="70" y="775"/>
                    <a:pt x="70" y="1071"/>
                  </a:cubicBezTo>
                  <a:cubicBezTo>
                    <a:pt x="281" y="1071"/>
                    <a:pt x="493" y="1071"/>
                    <a:pt x="704" y="10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8EFC86-8ED1-4718-BC60-6202C93E4355}"/>
              </a:ext>
            </a:extLst>
          </p:cNvPr>
          <p:cNvGrpSpPr/>
          <p:nvPr/>
        </p:nvGrpSpPr>
        <p:grpSpPr>
          <a:xfrm>
            <a:off x="9319364" y="4201861"/>
            <a:ext cx="743940" cy="743940"/>
            <a:chOff x="9319364" y="4201861"/>
            <a:chExt cx="743940" cy="74394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7ACD05D-FB20-4493-80CE-072306209EC2}"/>
                </a:ext>
              </a:extLst>
            </p:cNvPr>
            <p:cNvSpPr/>
            <p:nvPr/>
          </p:nvSpPr>
          <p:spPr>
            <a:xfrm>
              <a:off x="9319364" y="4201861"/>
              <a:ext cx="743940" cy="74394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34637D72-2B11-4842-9684-299A0EAE71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496290" y="4368091"/>
              <a:ext cx="390088" cy="411480"/>
            </a:xfrm>
            <a:custGeom>
              <a:avLst/>
              <a:gdLst>
                <a:gd name="T0" fmla="*/ 520 w 1371"/>
                <a:gd name="T1" fmla="*/ 1363 h 1446"/>
                <a:gd name="T2" fmla="*/ 438 w 1371"/>
                <a:gd name="T3" fmla="*/ 1445 h 1446"/>
                <a:gd name="T4" fmla="*/ 356 w 1371"/>
                <a:gd name="T5" fmla="*/ 1363 h 1446"/>
                <a:gd name="T6" fmla="*/ 433 w 1371"/>
                <a:gd name="T7" fmla="*/ 1281 h 1446"/>
                <a:gd name="T8" fmla="*/ 268 w 1371"/>
                <a:gd name="T9" fmla="*/ 1163 h 1446"/>
                <a:gd name="T10" fmla="*/ 305 w 1371"/>
                <a:gd name="T11" fmla="*/ 1321 h 1446"/>
                <a:gd name="T12" fmla="*/ 275 w 1371"/>
                <a:gd name="T13" fmla="*/ 1433 h 1446"/>
                <a:gd name="T14" fmla="*/ 164 w 1371"/>
                <a:gd name="T15" fmla="*/ 1403 h 1446"/>
                <a:gd name="T16" fmla="*/ 193 w 1371"/>
                <a:gd name="T17" fmla="*/ 1291 h 1446"/>
                <a:gd name="T18" fmla="*/ 203 w 1371"/>
                <a:gd name="T19" fmla="*/ 1142 h 1446"/>
                <a:gd name="T20" fmla="*/ 65 w 1371"/>
                <a:gd name="T21" fmla="*/ 817 h 1446"/>
                <a:gd name="T22" fmla="*/ 48 w 1371"/>
                <a:gd name="T23" fmla="*/ 605 h 1446"/>
                <a:gd name="T24" fmla="*/ 0 w 1371"/>
                <a:gd name="T25" fmla="*/ 531 h 1446"/>
                <a:gd name="T26" fmla="*/ 82 w 1371"/>
                <a:gd name="T27" fmla="*/ 449 h 1446"/>
                <a:gd name="T28" fmla="*/ 164 w 1371"/>
                <a:gd name="T29" fmla="*/ 531 h 1446"/>
                <a:gd name="T30" fmla="*/ 116 w 1371"/>
                <a:gd name="T31" fmla="*/ 605 h 1446"/>
                <a:gd name="T32" fmla="*/ 489 w 1371"/>
                <a:gd name="T33" fmla="*/ 496 h 1446"/>
                <a:gd name="T34" fmla="*/ 166 w 1371"/>
                <a:gd name="T35" fmla="*/ 154 h 1446"/>
                <a:gd name="T36" fmla="*/ 136 w 1371"/>
                <a:gd name="T37" fmla="*/ 43 h 1446"/>
                <a:gd name="T38" fmla="*/ 248 w 1371"/>
                <a:gd name="T39" fmla="*/ 13 h 1446"/>
                <a:gd name="T40" fmla="*/ 279 w 1371"/>
                <a:gd name="T41" fmla="*/ 120 h 1446"/>
                <a:gd name="T42" fmla="*/ 734 w 1371"/>
                <a:gd name="T43" fmla="*/ 713 h 1446"/>
                <a:gd name="T44" fmla="*/ 938 w 1371"/>
                <a:gd name="T45" fmla="*/ 725 h 1446"/>
                <a:gd name="T46" fmla="*/ 933 w 1371"/>
                <a:gd name="T47" fmla="*/ 692 h 1446"/>
                <a:gd name="T48" fmla="*/ 482 w 1371"/>
                <a:gd name="T49" fmla="*/ 41 h 1446"/>
                <a:gd name="T50" fmla="*/ 370 w 1371"/>
                <a:gd name="T51" fmla="*/ 11 h 1446"/>
                <a:gd name="T52" fmla="*/ 340 w 1371"/>
                <a:gd name="T53" fmla="*/ 123 h 1446"/>
                <a:gd name="T54" fmla="*/ 429 w 1371"/>
                <a:gd name="T55" fmla="*/ 161 h 1446"/>
                <a:gd name="T56" fmla="*/ 601 w 1371"/>
                <a:gd name="T57" fmla="*/ 1292 h 1446"/>
                <a:gd name="T58" fmla="*/ 571 w 1371"/>
                <a:gd name="T59" fmla="*/ 1404 h 1446"/>
                <a:gd name="T60" fmla="*/ 683 w 1371"/>
                <a:gd name="T61" fmla="*/ 1434 h 1446"/>
                <a:gd name="T62" fmla="*/ 711 w 1371"/>
                <a:gd name="T63" fmla="*/ 1322 h 1446"/>
                <a:gd name="T64" fmla="*/ 1247 w 1371"/>
                <a:gd name="T65" fmla="*/ 1024 h 1446"/>
                <a:gd name="T66" fmla="*/ 1004 w 1371"/>
                <a:gd name="T67" fmla="*/ 1061 h 1446"/>
                <a:gd name="T68" fmla="*/ 1139 w 1371"/>
                <a:gd name="T69" fmla="*/ 695 h 1446"/>
                <a:gd name="T70" fmla="*/ 1072 w 1371"/>
                <a:gd name="T71" fmla="*/ 228 h 1446"/>
                <a:gd name="T72" fmla="*/ 1247 w 1371"/>
                <a:gd name="T73" fmla="*/ 265 h 1446"/>
                <a:gd name="T74" fmla="*/ 1359 w 1371"/>
                <a:gd name="T75" fmla="*/ 235 h 1446"/>
                <a:gd name="T76" fmla="*/ 1329 w 1371"/>
                <a:gd name="T77" fmla="*/ 123 h 1446"/>
                <a:gd name="T78" fmla="*/ 1217 w 1371"/>
                <a:gd name="T79" fmla="*/ 153 h 1446"/>
                <a:gd name="T80" fmla="*/ 1031 w 1371"/>
                <a:gd name="T81" fmla="*/ 165 h 1446"/>
                <a:gd name="T82" fmla="*/ 915 w 1371"/>
                <a:gd name="T83" fmla="*/ 409 h 1446"/>
                <a:gd name="T84" fmla="*/ 684 w 1371"/>
                <a:gd name="T85" fmla="*/ 41 h 1446"/>
                <a:gd name="T86" fmla="*/ 573 w 1371"/>
                <a:gd name="T87" fmla="*/ 11 h 1446"/>
                <a:gd name="T88" fmla="*/ 543 w 1371"/>
                <a:gd name="T89" fmla="*/ 122 h 1446"/>
                <a:gd name="T90" fmla="*/ 631 w 1371"/>
                <a:gd name="T91" fmla="*/ 158 h 1446"/>
                <a:gd name="T92" fmla="*/ 803 w 1371"/>
                <a:gd name="T93" fmla="*/ 1292 h 1446"/>
                <a:gd name="T94" fmla="*/ 773 w 1371"/>
                <a:gd name="T95" fmla="*/ 1404 h 1446"/>
                <a:gd name="T96" fmla="*/ 885 w 1371"/>
                <a:gd name="T97" fmla="*/ 1434 h 1446"/>
                <a:gd name="T98" fmla="*/ 915 w 1371"/>
                <a:gd name="T99" fmla="*/ 1322 h 1446"/>
                <a:gd name="T100" fmla="*/ 1214 w 1371"/>
                <a:gd name="T101" fmla="*/ 1130 h 1446"/>
                <a:gd name="T102" fmla="*/ 1287 w 1371"/>
                <a:gd name="T103" fmla="*/ 1176 h 1446"/>
                <a:gd name="T104" fmla="*/ 1369 w 1371"/>
                <a:gd name="T105" fmla="*/ 1094 h 1446"/>
                <a:gd name="T106" fmla="*/ 1287 w 1371"/>
                <a:gd name="T107" fmla="*/ 1013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71" h="1446">
                  <a:moveTo>
                    <a:pt x="497" y="1306"/>
                  </a:moveTo>
                  <a:cubicBezTo>
                    <a:pt x="502" y="1311"/>
                    <a:pt x="505" y="1316"/>
                    <a:pt x="509" y="1322"/>
                  </a:cubicBezTo>
                  <a:cubicBezTo>
                    <a:pt x="516" y="1335"/>
                    <a:pt x="520" y="1348"/>
                    <a:pt x="520" y="1363"/>
                  </a:cubicBezTo>
                  <a:cubicBezTo>
                    <a:pt x="520" y="1378"/>
                    <a:pt x="516" y="1391"/>
                    <a:pt x="509" y="1404"/>
                  </a:cubicBezTo>
                  <a:cubicBezTo>
                    <a:pt x="501" y="1417"/>
                    <a:pt x="492" y="1427"/>
                    <a:pt x="479" y="1434"/>
                  </a:cubicBezTo>
                  <a:cubicBezTo>
                    <a:pt x="466" y="1442"/>
                    <a:pt x="453" y="1445"/>
                    <a:pt x="438" y="1445"/>
                  </a:cubicBezTo>
                  <a:cubicBezTo>
                    <a:pt x="423" y="1445"/>
                    <a:pt x="410" y="1442"/>
                    <a:pt x="397" y="1434"/>
                  </a:cubicBezTo>
                  <a:cubicBezTo>
                    <a:pt x="384" y="1427"/>
                    <a:pt x="374" y="1417"/>
                    <a:pt x="367" y="1404"/>
                  </a:cubicBezTo>
                  <a:cubicBezTo>
                    <a:pt x="359" y="1391"/>
                    <a:pt x="356" y="1378"/>
                    <a:pt x="356" y="1363"/>
                  </a:cubicBezTo>
                  <a:cubicBezTo>
                    <a:pt x="356" y="1348"/>
                    <a:pt x="359" y="1335"/>
                    <a:pt x="367" y="1322"/>
                  </a:cubicBezTo>
                  <a:cubicBezTo>
                    <a:pt x="374" y="1309"/>
                    <a:pt x="384" y="1299"/>
                    <a:pt x="397" y="1292"/>
                  </a:cubicBezTo>
                  <a:cubicBezTo>
                    <a:pt x="409" y="1285"/>
                    <a:pt x="420" y="1282"/>
                    <a:pt x="433" y="1281"/>
                  </a:cubicBezTo>
                  <a:cubicBezTo>
                    <a:pt x="509" y="1094"/>
                    <a:pt x="586" y="906"/>
                    <a:pt x="663" y="719"/>
                  </a:cubicBezTo>
                  <a:cubicBezTo>
                    <a:pt x="620" y="665"/>
                    <a:pt x="577" y="611"/>
                    <a:pt x="534" y="557"/>
                  </a:cubicBezTo>
                  <a:cubicBezTo>
                    <a:pt x="445" y="759"/>
                    <a:pt x="356" y="961"/>
                    <a:pt x="268" y="1163"/>
                  </a:cubicBezTo>
                  <a:cubicBezTo>
                    <a:pt x="268" y="1205"/>
                    <a:pt x="268" y="1247"/>
                    <a:pt x="268" y="1288"/>
                  </a:cubicBezTo>
                  <a:cubicBezTo>
                    <a:pt x="271" y="1289"/>
                    <a:pt x="273" y="1290"/>
                    <a:pt x="275" y="1291"/>
                  </a:cubicBezTo>
                  <a:cubicBezTo>
                    <a:pt x="288" y="1299"/>
                    <a:pt x="297" y="1308"/>
                    <a:pt x="305" y="1321"/>
                  </a:cubicBezTo>
                  <a:cubicBezTo>
                    <a:pt x="312" y="1334"/>
                    <a:pt x="316" y="1347"/>
                    <a:pt x="316" y="1362"/>
                  </a:cubicBezTo>
                  <a:cubicBezTo>
                    <a:pt x="316" y="1377"/>
                    <a:pt x="312" y="1390"/>
                    <a:pt x="305" y="1403"/>
                  </a:cubicBezTo>
                  <a:cubicBezTo>
                    <a:pt x="297" y="1416"/>
                    <a:pt x="288" y="1426"/>
                    <a:pt x="275" y="1433"/>
                  </a:cubicBezTo>
                  <a:cubicBezTo>
                    <a:pt x="262" y="1441"/>
                    <a:pt x="249" y="1444"/>
                    <a:pt x="234" y="1444"/>
                  </a:cubicBezTo>
                  <a:cubicBezTo>
                    <a:pt x="219" y="1444"/>
                    <a:pt x="206" y="1441"/>
                    <a:pt x="193" y="1433"/>
                  </a:cubicBezTo>
                  <a:cubicBezTo>
                    <a:pt x="179" y="1426"/>
                    <a:pt x="171" y="1416"/>
                    <a:pt x="164" y="1403"/>
                  </a:cubicBezTo>
                  <a:cubicBezTo>
                    <a:pt x="156" y="1390"/>
                    <a:pt x="153" y="1377"/>
                    <a:pt x="153" y="1362"/>
                  </a:cubicBezTo>
                  <a:cubicBezTo>
                    <a:pt x="153" y="1347"/>
                    <a:pt x="156" y="1334"/>
                    <a:pt x="164" y="1321"/>
                  </a:cubicBezTo>
                  <a:cubicBezTo>
                    <a:pt x="171" y="1308"/>
                    <a:pt x="180" y="1299"/>
                    <a:pt x="193" y="1291"/>
                  </a:cubicBezTo>
                  <a:cubicBezTo>
                    <a:pt x="196" y="1290"/>
                    <a:pt x="198" y="1289"/>
                    <a:pt x="200" y="1288"/>
                  </a:cubicBezTo>
                  <a:cubicBezTo>
                    <a:pt x="200" y="1244"/>
                    <a:pt x="200" y="1200"/>
                    <a:pt x="200" y="1156"/>
                  </a:cubicBezTo>
                  <a:cubicBezTo>
                    <a:pt x="200" y="1151"/>
                    <a:pt x="201" y="1146"/>
                    <a:pt x="203" y="1142"/>
                  </a:cubicBezTo>
                  <a:cubicBezTo>
                    <a:pt x="250" y="1036"/>
                    <a:pt x="297" y="929"/>
                    <a:pt x="345" y="822"/>
                  </a:cubicBezTo>
                  <a:cubicBezTo>
                    <a:pt x="257" y="822"/>
                    <a:pt x="169" y="822"/>
                    <a:pt x="82" y="822"/>
                  </a:cubicBezTo>
                  <a:cubicBezTo>
                    <a:pt x="76" y="822"/>
                    <a:pt x="70" y="820"/>
                    <a:pt x="65" y="817"/>
                  </a:cubicBezTo>
                  <a:cubicBezTo>
                    <a:pt x="59" y="814"/>
                    <a:pt x="55" y="811"/>
                    <a:pt x="52" y="805"/>
                  </a:cubicBezTo>
                  <a:cubicBezTo>
                    <a:pt x="48" y="800"/>
                    <a:pt x="48" y="794"/>
                    <a:pt x="48" y="788"/>
                  </a:cubicBezTo>
                  <a:cubicBezTo>
                    <a:pt x="48" y="727"/>
                    <a:pt x="48" y="666"/>
                    <a:pt x="48" y="605"/>
                  </a:cubicBezTo>
                  <a:cubicBezTo>
                    <a:pt x="45" y="604"/>
                    <a:pt x="43" y="603"/>
                    <a:pt x="41" y="602"/>
                  </a:cubicBezTo>
                  <a:cubicBezTo>
                    <a:pt x="28" y="594"/>
                    <a:pt x="18" y="585"/>
                    <a:pt x="11" y="572"/>
                  </a:cubicBezTo>
                  <a:cubicBezTo>
                    <a:pt x="3" y="559"/>
                    <a:pt x="0" y="546"/>
                    <a:pt x="0" y="531"/>
                  </a:cubicBezTo>
                  <a:cubicBezTo>
                    <a:pt x="0" y="516"/>
                    <a:pt x="3" y="503"/>
                    <a:pt x="11" y="490"/>
                  </a:cubicBezTo>
                  <a:cubicBezTo>
                    <a:pt x="18" y="477"/>
                    <a:pt x="28" y="467"/>
                    <a:pt x="41" y="460"/>
                  </a:cubicBezTo>
                  <a:cubicBezTo>
                    <a:pt x="54" y="452"/>
                    <a:pt x="67" y="449"/>
                    <a:pt x="82" y="449"/>
                  </a:cubicBezTo>
                  <a:cubicBezTo>
                    <a:pt x="97" y="449"/>
                    <a:pt x="110" y="452"/>
                    <a:pt x="123" y="460"/>
                  </a:cubicBezTo>
                  <a:cubicBezTo>
                    <a:pt x="136" y="467"/>
                    <a:pt x="145" y="477"/>
                    <a:pt x="153" y="490"/>
                  </a:cubicBezTo>
                  <a:cubicBezTo>
                    <a:pt x="160" y="503"/>
                    <a:pt x="164" y="516"/>
                    <a:pt x="164" y="531"/>
                  </a:cubicBezTo>
                  <a:cubicBezTo>
                    <a:pt x="164" y="546"/>
                    <a:pt x="160" y="559"/>
                    <a:pt x="153" y="572"/>
                  </a:cubicBezTo>
                  <a:cubicBezTo>
                    <a:pt x="145" y="585"/>
                    <a:pt x="136" y="594"/>
                    <a:pt x="123" y="602"/>
                  </a:cubicBezTo>
                  <a:cubicBezTo>
                    <a:pt x="120" y="603"/>
                    <a:pt x="118" y="604"/>
                    <a:pt x="116" y="605"/>
                  </a:cubicBezTo>
                  <a:cubicBezTo>
                    <a:pt x="116" y="654"/>
                    <a:pt x="116" y="704"/>
                    <a:pt x="116" y="753"/>
                  </a:cubicBezTo>
                  <a:cubicBezTo>
                    <a:pt x="202" y="753"/>
                    <a:pt x="288" y="753"/>
                    <a:pt x="374" y="753"/>
                  </a:cubicBezTo>
                  <a:cubicBezTo>
                    <a:pt x="412" y="668"/>
                    <a:pt x="450" y="582"/>
                    <a:pt x="489" y="496"/>
                  </a:cubicBezTo>
                  <a:cubicBezTo>
                    <a:pt x="401" y="384"/>
                    <a:pt x="313" y="273"/>
                    <a:pt x="225" y="162"/>
                  </a:cubicBezTo>
                  <a:cubicBezTo>
                    <a:pt x="219" y="164"/>
                    <a:pt x="213" y="165"/>
                    <a:pt x="207" y="165"/>
                  </a:cubicBezTo>
                  <a:cubicBezTo>
                    <a:pt x="192" y="165"/>
                    <a:pt x="179" y="161"/>
                    <a:pt x="166" y="154"/>
                  </a:cubicBezTo>
                  <a:cubicBezTo>
                    <a:pt x="153" y="146"/>
                    <a:pt x="143" y="138"/>
                    <a:pt x="136" y="125"/>
                  </a:cubicBezTo>
                  <a:cubicBezTo>
                    <a:pt x="128" y="111"/>
                    <a:pt x="125" y="99"/>
                    <a:pt x="125" y="84"/>
                  </a:cubicBezTo>
                  <a:cubicBezTo>
                    <a:pt x="125" y="69"/>
                    <a:pt x="128" y="56"/>
                    <a:pt x="136" y="43"/>
                  </a:cubicBezTo>
                  <a:cubicBezTo>
                    <a:pt x="143" y="30"/>
                    <a:pt x="153" y="20"/>
                    <a:pt x="166" y="13"/>
                  </a:cubicBezTo>
                  <a:cubicBezTo>
                    <a:pt x="179" y="5"/>
                    <a:pt x="192" y="2"/>
                    <a:pt x="207" y="2"/>
                  </a:cubicBezTo>
                  <a:cubicBezTo>
                    <a:pt x="222" y="2"/>
                    <a:pt x="235" y="5"/>
                    <a:pt x="248" y="13"/>
                  </a:cubicBezTo>
                  <a:cubicBezTo>
                    <a:pt x="261" y="20"/>
                    <a:pt x="270" y="30"/>
                    <a:pt x="278" y="43"/>
                  </a:cubicBezTo>
                  <a:cubicBezTo>
                    <a:pt x="285" y="56"/>
                    <a:pt x="289" y="69"/>
                    <a:pt x="289" y="84"/>
                  </a:cubicBezTo>
                  <a:cubicBezTo>
                    <a:pt x="288" y="97"/>
                    <a:pt x="286" y="108"/>
                    <a:pt x="279" y="120"/>
                  </a:cubicBezTo>
                  <a:cubicBezTo>
                    <a:pt x="428" y="310"/>
                    <a:pt x="578" y="501"/>
                    <a:pt x="727" y="692"/>
                  </a:cubicBezTo>
                  <a:cubicBezTo>
                    <a:pt x="728" y="694"/>
                    <a:pt x="729" y="695"/>
                    <a:pt x="730" y="696"/>
                  </a:cubicBezTo>
                  <a:cubicBezTo>
                    <a:pt x="733" y="702"/>
                    <a:pt x="734" y="707"/>
                    <a:pt x="734" y="713"/>
                  </a:cubicBezTo>
                  <a:cubicBezTo>
                    <a:pt x="734" y="718"/>
                    <a:pt x="734" y="722"/>
                    <a:pt x="732" y="725"/>
                  </a:cubicBezTo>
                  <a:cubicBezTo>
                    <a:pt x="654" y="919"/>
                    <a:pt x="575" y="1113"/>
                    <a:pt x="497" y="1306"/>
                  </a:cubicBezTo>
                  <a:close/>
                  <a:moveTo>
                    <a:pt x="938" y="725"/>
                  </a:moveTo>
                  <a:cubicBezTo>
                    <a:pt x="940" y="722"/>
                    <a:pt x="940" y="718"/>
                    <a:pt x="940" y="713"/>
                  </a:cubicBezTo>
                  <a:cubicBezTo>
                    <a:pt x="940" y="707"/>
                    <a:pt x="939" y="702"/>
                    <a:pt x="936" y="696"/>
                  </a:cubicBezTo>
                  <a:cubicBezTo>
                    <a:pt x="935" y="695"/>
                    <a:pt x="934" y="694"/>
                    <a:pt x="933" y="692"/>
                  </a:cubicBezTo>
                  <a:cubicBezTo>
                    <a:pt x="783" y="501"/>
                    <a:pt x="633" y="310"/>
                    <a:pt x="483" y="119"/>
                  </a:cubicBezTo>
                  <a:cubicBezTo>
                    <a:pt x="489" y="107"/>
                    <a:pt x="493" y="96"/>
                    <a:pt x="493" y="82"/>
                  </a:cubicBezTo>
                  <a:cubicBezTo>
                    <a:pt x="493" y="67"/>
                    <a:pt x="489" y="54"/>
                    <a:pt x="482" y="41"/>
                  </a:cubicBezTo>
                  <a:cubicBezTo>
                    <a:pt x="474" y="28"/>
                    <a:pt x="465" y="18"/>
                    <a:pt x="452" y="11"/>
                  </a:cubicBezTo>
                  <a:cubicBezTo>
                    <a:pt x="439" y="3"/>
                    <a:pt x="426" y="0"/>
                    <a:pt x="411" y="0"/>
                  </a:cubicBezTo>
                  <a:cubicBezTo>
                    <a:pt x="396" y="0"/>
                    <a:pt x="383" y="3"/>
                    <a:pt x="370" y="11"/>
                  </a:cubicBezTo>
                  <a:cubicBezTo>
                    <a:pt x="357" y="18"/>
                    <a:pt x="348" y="28"/>
                    <a:pt x="340" y="41"/>
                  </a:cubicBezTo>
                  <a:cubicBezTo>
                    <a:pt x="333" y="54"/>
                    <a:pt x="329" y="67"/>
                    <a:pt x="329" y="82"/>
                  </a:cubicBezTo>
                  <a:cubicBezTo>
                    <a:pt x="329" y="97"/>
                    <a:pt x="332" y="110"/>
                    <a:pt x="340" y="123"/>
                  </a:cubicBezTo>
                  <a:cubicBezTo>
                    <a:pt x="347" y="136"/>
                    <a:pt x="357" y="145"/>
                    <a:pt x="370" y="153"/>
                  </a:cubicBezTo>
                  <a:cubicBezTo>
                    <a:pt x="383" y="160"/>
                    <a:pt x="396" y="164"/>
                    <a:pt x="411" y="164"/>
                  </a:cubicBezTo>
                  <a:cubicBezTo>
                    <a:pt x="418" y="164"/>
                    <a:pt x="423" y="163"/>
                    <a:pt x="429" y="161"/>
                  </a:cubicBezTo>
                  <a:cubicBezTo>
                    <a:pt x="575" y="347"/>
                    <a:pt x="721" y="534"/>
                    <a:pt x="867" y="721"/>
                  </a:cubicBezTo>
                  <a:cubicBezTo>
                    <a:pt x="791" y="907"/>
                    <a:pt x="714" y="1094"/>
                    <a:pt x="638" y="1281"/>
                  </a:cubicBezTo>
                  <a:cubicBezTo>
                    <a:pt x="624" y="1282"/>
                    <a:pt x="613" y="1285"/>
                    <a:pt x="601" y="1292"/>
                  </a:cubicBezTo>
                  <a:cubicBezTo>
                    <a:pt x="588" y="1299"/>
                    <a:pt x="578" y="1309"/>
                    <a:pt x="571" y="1322"/>
                  </a:cubicBezTo>
                  <a:cubicBezTo>
                    <a:pt x="563" y="1335"/>
                    <a:pt x="560" y="1348"/>
                    <a:pt x="560" y="1363"/>
                  </a:cubicBezTo>
                  <a:cubicBezTo>
                    <a:pt x="560" y="1378"/>
                    <a:pt x="563" y="1391"/>
                    <a:pt x="571" y="1404"/>
                  </a:cubicBezTo>
                  <a:cubicBezTo>
                    <a:pt x="578" y="1417"/>
                    <a:pt x="588" y="1427"/>
                    <a:pt x="601" y="1434"/>
                  </a:cubicBezTo>
                  <a:cubicBezTo>
                    <a:pt x="614" y="1442"/>
                    <a:pt x="627" y="1445"/>
                    <a:pt x="642" y="1445"/>
                  </a:cubicBezTo>
                  <a:cubicBezTo>
                    <a:pt x="657" y="1445"/>
                    <a:pt x="669" y="1442"/>
                    <a:pt x="683" y="1434"/>
                  </a:cubicBezTo>
                  <a:cubicBezTo>
                    <a:pt x="696" y="1427"/>
                    <a:pt x="704" y="1417"/>
                    <a:pt x="711" y="1404"/>
                  </a:cubicBezTo>
                  <a:cubicBezTo>
                    <a:pt x="719" y="1391"/>
                    <a:pt x="722" y="1378"/>
                    <a:pt x="722" y="1363"/>
                  </a:cubicBezTo>
                  <a:cubicBezTo>
                    <a:pt x="722" y="1348"/>
                    <a:pt x="719" y="1335"/>
                    <a:pt x="711" y="1322"/>
                  </a:cubicBezTo>
                  <a:cubicBezTo>
                    <a:pt x="708" y="1316"/>
                    <a:pt x="705" y="1311"/>
                    <a:pt x="700" y="1306"/>
                  </a:cubicBezTo>
                  <a:cubicBezTo>
                    <a:pt x="780" y="1113"/>
                    <a:pt x="859" y="919"/>
                    <a:pt x="938" y="725"/>
                  </a:cubicBezTo>
                  <a:close/>
                  <a:moveTo>
                    <a:pt x="1247" y="1024"/>
                  </a:moveTo>
                  <a:cubicBezTo>
                    <a:pt x="1234" y="1031"/>
                    <a:pt x="1225" y="1041"/>
                    <a:pt x="1217" y="1054"/>
                  </a:cubicBezTo>
                  <a:cubicBezTo>
                    <a:pt x="1216" y="1056"/>
                    <a:pt x="1215" y="1058"/>
                    <a:pt x="1213" y="1061"/>
                  </a:cubicBezTo>
                  <a:cubicBezTo>
                    <a:pt x="1144" y="1061"/>
                    <a:pt x="1074" y="1061"/>
                    <a:pt x="1004" y="1061"/>
                  </a:cubicBezTo>
                  <a:cubicBezTo>
                    <a:pt x="1050" y="949"/>
                    <a:pt x="1096" y="837"/>
                    <a:pt x="1141" y="724"/>
                  </a:cubicBezTo>
                  <a:cubicBezTo>
                    <a:pt x="1143" y="721"/>
                    <a:pt x="1144" y="717"/>
                    <a:pt x="1144" y="713"/>
                  </a:cubicBezTo>
                  <a:cubicBezTo>
                    <a:pt x="1144" y="706"/>
                    <a:pt x="1142" y="701"/>
                    <a:pt x="1139" y="695"/>
                  </a:cubicBezTo>
                  <a:cubicBezTo>
                    <a:pt x="1138" y="694"/>
                    <a:pt x="1137" y="693"/>
                    <a:pt x="1136" y="691"/>
                  </a:cubicBezTo>
                  <a:cubicBezTo>
                    <a:pt x="1079" y="617"/>
                    <a:pt x="1022" y="543"/>
                    <a:pt x="964" y="470"/>
                  </a:cubicBezTo>
                  <a:cubicBezTo>
                    <a:pt x="1000" y="389"/>
                    <a:pt x="1036" y="308"/>
                    <a:pt x="1072" y="228"/>
                  </a:cubicBezTo>
                  <a:cubicBezTo>
                    <a:pt x="1120" y="228"/>
                    <a:pt x="1167" y="228"/>
                    <a:pt x="1214" y="228"/>
                  </a:cubicBezTo>
                  <a:cubicBezTo>
                    <a:pt x="1215" y="231"/>
                    <a:pt x="1216" y="233"/>
                    <a:pt x="1217" y="235"/>
                  </a:cubicBezTo>
                  <a:cubicBezTo>
                    <a:pt x="1225" y="248"/>
                    <a:pt x="1234" y="257"/>
                    <a:pt x="1247" y="265"/>
                  </a:cubicBezTo>
                  <a:cubicBezTo>
                    <a:pt x="1260" y="272"/>
                    <a:pt x="1273" y="276"/>
                    <a:pt x="1288" y="276"/>
                  </a:cubicBezTo>
                  <a:cubicBezTo>
                    <a:pt x="1303" y="276"/>
                    <a:pt x="1316" y="272"/>
                    <a:pt x="1329" y="265"/>
                  </a:cubicBezTo>
                  <a:cubicBezTo>
                    <a:pt x="1342" y="257"/>
                    <a:pt x="1352" y="248"/>
                    <a:pt x="1359" y="235"/>
                  </a:cubicBezTo>
                  <a:cubicBezTo>
                    <a:pt x="1367" y="222"/>
                    <a:pt x="1370" y="209"/>
                    <a:pt x="1370" y="194"/>
                  </a:cubicBezTo>
                  <a:cubicBezTo>
                    <a:pt x="1370" y="179"/>
                    <a:pt x="1367" y="166"/>
                    <a:pt x="1359" y="153"/>
                  </a:cubicBezTo>
                  <a:cubicBezTo>
                    <a:pt x="1352" y="140"/>
                    <a:pt x="1342" y="130"/>
                    <a:pt x="1329" y="123"/>
                  </a:cubicBezTo>
                  <a:cubicBezTo>
                    <a:pt x="1316" y="115"/>
                    <a:pt x="1303" y="112"/>
                    <a:pt x="1288" y="112"/>
                  </a:cubicBezTo>
                  <a:cubicBezTo>
                    <a:pt x="1273" y="112"/>
                    <a:pt x="1260" y="115"/>
                    <a:pt x="1247" y="123"/>
                  </a:cubicBezTo>
                  <a:cubicBezTo>
                    <a:pt x="1234" y="130"/>
                    <a:pt x="1225" y="140"/>
                    <a:pt x="1217" y="153"/>
                  </a:cubicBezTo>
                  <a:cubicBezTo>
                    <a:pt x="1216" y="156"/>
                    <a:pt x="1215" y="158"/>
                    <a:pt x="1214" y="160"/>
                  </a:cubicBezTo>
                  <a:cubicBezTo>
                    <a:pt x="1159" y="160"/>
                    <a:pt x="1104" y="160"/>
                    <a:pt x="1048" y="160"/>
                  </a:cubicBezTo>
                  <a:cubicBezTo>
                    <a:pt x="1041" y="160"/>
                    <a:pt x="1036" y="162"/>
                    <a:pt x="1031" y="165"/>
                  </a:cubicBezTo>
                  <a:cubicBezTo>
                    <a:pt x="1025" y="168"/>
                    <a:pt x="1021" y="172"/>
                    <a:pt x="1018" y="177"/>
                  </a:cubicBezTo>
                  <a:cubicBezTo>
                    <a:pt x="1018" y="178"/>
                    <a:pt x="1017" y="179"/>
                    <a:pt x="1017" y="181"/>
                  </a:cubicBezTo>
                  <a:cubicBezTo>
                    <a:pt x="983" y="257"/>
                    <a:pt x="949" y="333"/>
                    <a:pt x="915" y="409"/>
                  </a:cubicBezTo>
                  <a:cubicBezTo>
                    <a:pt x="838" y="312"/>
                    <a:pt x="761" y="215"/>
                    <a:pt x="685" y="119"/>
                  </a:cubicBezTo>
                  <a:cubicBezTo>
                    <a:pt x="690" y="107"/>
                    <a:pt x="693" y="95"/>
                    <a:pt x="693" y="81"/>
                  </a:cubicBezTo>
                  <a:cubicBezTo>
                    <a:pt x="693" y="66"/>
                    <a:pt x="690" y="53"/>
                    <a:pt x="684" y="41"/>
                  </a:cubicBezTo>
                  <a:cubicBezTo>
                    <a:pt x="676" y="28"/>
                    <a:pt x="667" y="18"/>
                    <a:pt x="654" y="11"/>
                  </a:cubicBezTo>
                  <a:cubicBezTo>
                    <a:pt x="641" y="3"/>
                    <a:pt x="627" y="0"/>
                    <a:pt x="613" y="0"/>
                  </a:cubicBezTo>
                  <a:cubicBezTo>
                    <a:pt x="598" y="0"/>
                    <a:pt x="586" y="3"/>
                    <a:pt x="573" y="11"/>
                  </a:cubicBezTo>
                  <a:cubicBezTo>
                    <a:pt x="560" y="18"/>
                    <a:pt x="551" y="28"/>
                    <a:pt x="543" y="41"/>
                  </a:cubicBezTo>
                  <a:cubicBezTo>
                    <a:pt x="536" y="53"/>
                    <a:pt x="532" y="66"/>
                    <a:pt x="532" y="81"/>
                  </a:cubicBezTo>
                  <a:cubicBezTo>
                    <a:pt x="532" y="96"/>
                    <a:pt x="535" y="109"/>
                    <a:pt x="543" y="122"/>
                  </a:cubicBezTo>
                  <a:cubicBezTo>
                    <a:pt x="550" y="134"/>
                    <a:pt x="560" y="144"/>
                    <a:pt x="573" y="151"/>
                  </a:cubicBezTo>
                  <a:cubicBezTo>
                    <a:pt x="586" y="158"/>
                    <a:pt x="598" y="162"/>
                    <a:pt x="613" y="162"/>
                  </a:cubicBezTo>
                  <a:cubicBezTo>
                    <a:pt x="619" y="161"/>
                    <a:pt x="625" y="160"/>
                    <a:pt x="631" y="158"/>
                  </a:cubicBezTo>
                  <a:cubicBezTo>
                    <a:pt x="778" y="344"/>
                    <a:pt x="925" y="531"/>
                    <a:pt x="1072" y="718"/>
                  </a:cubicBezTo>
                  <a:cubicBezTo>
                    <a:pt x="995" y="905"/>
                    <a:pt x="918" y="1093"/>
                    <a:pt x="840" y="1281"/>
                  </a:cubicBezTo>
                  <a:cubicBezTo>
                    <a:pt x="827" y="1282"/>
                    <a:pt x="815" y="1285"/>
                    <a:pt x="803" y="1292"/>
                  </a:cubicBezTo>
                  <a:cubicBezTo>
                    <a:pt x="790" y="1299"/>
                    <a:pt x="781" y="1309"/>
                    <a:pt x="773" y="1322"/>
                  </a:cubicBezTo>
                  <a:cubicBezTo>
                    <a:pt x="765" y="1335"/>
                    <a:pt x="762" y="1348"/>
                    <a:pt x="762" y="1363"/>
                  </a:cubicBezTo>
                  <a:cubicBezTo>
                    <a:pt x="762" y="1378"/>
                    <a:pt x="765" y="1391"/>
                    <a:pt x="773" y="1404"/>
                  </a:cubicBezTo>
                  <a:cubicBezTo>
                    <a:pt x="781" y="1417"/>
                    <a:pt x="790" y="1427"/>
                    <a:pt x="803" y="1434"/>
                  </a:cubicBezTo>
                  <a:cubicBezTo>
                    <a:pt x="816" y="1442"/>
                    <a:pt x="829" y="1445"/>
                    <a:pt x="844" y="1445"/>
                  </a:cubicBezTo>
                  <a:cubicBezTo>
                    <a:pt x="859" y="1445"/>
                    <a:pt x="872" y="1442"/>
                    <a:pt x="885" y="1434"/>
                  </a:cubicBezTo>
                  <a:cubicBezTo>
                    <a:pt x="898" y="1427"/>
                    <a:pt x="908" y="1417"/>
                    <a:pt x="915" y="1404"/>
                  </a:cubicBezTo>
                  <a:cubicBezTo>
                    <a:pt x="923" y="1391"/>
                    <a:pt x="926" y="1378"/>
                    <a:pt x="926" y="1363"/>
                  </a:cubicBezTo>
                  <a:cubicBezTo>
                    <a:pt x="926" y="1348"/>
                    <a:pt x="922" y="1335"/>
                    <a:pt x="915" y="1322"/>
                  </a:cubicBezTo>
                  <a:cubicBezTo>
                    <a:pt x="911" y="1316"/>
                    <a:pt x="908" y="1311"/>
                    <a:pt x="903" y="1306"/>
                  </a:cubicBezTo>
                  <a:cubicBezTo>
                    <a:pt x="928" y="1248"/>
                    <a:pt x="952" y="1189"/>
                    <a:pt x="976" y="1130"/>
                  </a:cubicBezTo>
                  <a:cubicBezTo>
                    <a:pt x="1056" y="1130"/>
                    <a:pt x="1135" y="1130"/>
                    <a:pt x="1214" y="1130"/>
                  </a:cubicBezTo>
                  <a:cubicBezTo>
                    <a:pt x="1215" y="1132"/>
                    <a:pt x="1216" y="1133"/>
                    <a:pt x="1217" y="1135"/>
                  </a:cubicBezTo>
                  <a:cubicBezTo>
                    <a:pt x="1224" y="1148"/>
                    <a:pt x="1234" y="1158"/>
                    <a:pt x="1246" y="1165"/>
                  </a:cubicBezTo>
                  <a:cubicBezTo>
                    <a:pt x="1259" y="1173"/>
                    <a:pt x="1272" y="1176"/>
                    <a:pt x="1287" y="1176"/>
                  </a:cubicBezTo>
                  <a:cubicBezTo>
                    <a:pt x="1302" y="1176"/>
                    <a:pt x="1315" y="1173"/>
                    <a:pt x="1328" y="1165"/>
                  </a:cubicBezTo>
                  <a:cubicBezTo>
                    <a:pt x="1341" y="1158"/>
                    <a:pt x="1351" y="1148"/>
                    <a:pt x="1358" y="1135"/>
                  </a:cubicBezTo>
                  <a:cubicBezTo>
                    <a:pt x="1366" y="1122"/>
                    <a:pt x="1369" y="1109"/>
                    <a:pt x="1369" y="1094"/>
                  </a:cubicBezTo>
                  <a:cubicBezTo>
                    <a:pt x="1369" y="1079"/>
                    <a:pt x="1366" y="1067"/>
                    <a:pt x="1358" y="1054"/>
                  </a:cubicBezTo>
                  <a:cubicBezTo>
                    <a:pt x="1351" y="1041"/>
                    <a:pt x="1341" y="1032"/>
                    <a:pt x="1328" y="1024"/>
                  </a:cubicBezTo>
                  <a:cubicBezTo>
                    <a:pt x="1315" y="1017"/>
                    <a:pt x="1302" y="1013"/>
                    <a:pt x="1287" y="1013"/>
                  </a:cubicBezTo>
                  <a:lnTo>
                    <a:pt x="1287" y="1013"/>
                  </a:lnTo>
                  <a:cubicBezTo>
                    <a:pt x="1272" y="1013"/>
                    <a:pt x="1260" y="1017"/>
                    <a:pt x="1247" y="10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6CFBB8-D54E-47F5-8D75-D4E895CC87CB}"/>
              </a:ext>
            </a:extLst>
          </p:cNvPr>
          <p:cNvGrpSpPr/>
          <p:nvPr/>
        </p:nvGrpSpPr>
        <p:grpSpPr>
          <a:xfrm>
            <a:off x="2128696" y="3317326"/>
            <a:ext cx="743940" cy="743940"/>
            <a:chOff x="2128696" y="3317326"/>
            <a:chExt cx="743940" cy="7439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DBDF4E7-35B7-4AD5-9AFE-7AB0BD78A6F8}"/>
                </a:ext>
              </a:extLst>
            </p:cNvPr>
            <p:cNvSpPr/>
            <p:nvPr/>
          </p:nvSpPr>
          <p:spPr>
            <a:xfrm>
              <a:off x="2128696" y="3317326"/>
              <a:ext cx="743940" cy="74394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54" name="Freeform 28">
              <a:extLst>
                <a:ext uri="{FF2B5EF4-FFF2-40B4-BE49-F238E27FC236}">
                  <a16:creationId xmlns:a16="http://schemas.microsoft.com/office/drawing/2014/main" id="{C82856FC-B2EC-4EDA-9995-DC198137D64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72651" y="3460696"/>
              <a:ext cx="456030" cy="457200"/>
            </a:xfrm>
            <a:custGeom>
              <a:avLst/>
              <a:gdLst>
                <a:gd name="T0" fmla="*/ 1152 w 1725"/>
                <a:gd name="T1" fmla="*/ 1262 h 1727"/>
                <a:gd name="T2" fmla="*/ 1260 w 1725"/>
                <a:gd name="T3" fmla="*/ 1252 h 1727"/>
                <a:gd name="T4" fmla="*/ 1335 w 1725"/>
                <a:gd name="T5" fmla="*/ 1209 h 1727"/>
                <a:gd name="T6" fmla="*/ 1410 w 1725"/>
                <a:gd name="T7" fmla="*/ 1252 h 1727"/>
                <a:gd name="T8" fmla="*/ 1410 w 1725"/>
                <a:gd name="T9" fmla="*/ 1338 h 1727"/>
                <a:gd name="T10" fmla="*/ 1335 w 1725"/>
                <a:gd name="T11" fmla="*/ 1381 h 1727"/>
                <a:gd name="T12" fmla="*/ 1260 w 1725"/>
                <a:gd name="T13" fmla="*/ 1338 h 1727"/>
                <a:gd name="T14" fmla="*/ 1087 w 1725"/>
                <a:gd name="T15" fmla="*/ 1327 h 1727"/>
                <a:gd name="T16" fmla="*/ 936 w 1725"/>
                <a:gd name="T17" fmla="*/ 1079 h 1727"/>
                <a:gd name="T18" fmla="*/ 947 w 1725"/>
                <a:gd name="T19" fmla="*/ 1565 h 1727"/>
                <a:gd name="T20" fmla="*/ 990 w 1725"/>
                <a:gd name="T21" fmla="*/ 1639 h 1727"/>
                <a:gd name="T22" fmla="*/ 947 w 1725"/>
                <a:gd name="T23" fmla="*/ 1714 h 1727"/>
                <a:gd name="T24" fmla="*/ 862 w 1725"/>
                <a:gd name="T25" fmla="*/ 1714 h 1727"/>
                <a:gd name="T26" fmla="*/ 819 w 1725"/>
                <a:gd name="T27" fmla="*/ 1639 h 1727"/>
                <a:gd name="T28" fmla="*/ 862 w 1725"/>
                <a:gd name="T29" fmla="*/ 1565 h 1727"/>
                <a:gd name="T30" fmla="*/ 872 w 1725"/>
                <a:gd name="T31" fmla="*/ 1079 h 1727"/>
                <a:gd name="T32" fmla="*/ 722 w 1725"/>
                <a:gd name="T33" fmla="*/ 1327 h 1727"/>
                <a:gd name="T34" fmla="*/ 463 w 1725"/>
                <a:gd name="T35" fmla="*/ 1338 h 1727"/>
                <a:gd name="T36" fmla="*/ 388 w 1725"/>
                <a:gd name="T37" fmla="*/ 1381 h 1727"/>
                <a:gd name="T38" fmla="*/ 313 w 1725"/>
                <a:gd name="T39" fmla="*/ 1338 h 1727"/>
                <a:gd name="T40" fmla="*/ 313 w 1725"/>
                <a:gd name="T41" fmla="*/ 1252 h 1727"/>
                <a:gd name="T42" fmla="*/ 388 w 1725"/>
                <a:gd name="T43" fmla="*/ 1209 h 1727"/>
                <a:gd name="T44" fmla="*/ 463 w 1725"/>
                <a:gd name="T45" fmla="*/ 1252 h 1727"/>
                <a:gd name="T46" fmla="*/ 657 w 1725"/>
                <a:gd name="T47" fmla="*/ 1262 h 1727"/>
                <a:gd name="T48" fmla="*/ 345 w 1725"/>
                <a:gd name="T49" fmla="*/ 1079 h 1727"/>
                <a:gd name="T50" fmla="*/ 162 w 1725"/>
                <a:gd name="T51" fmla="*/ 1036 h 1727"/>
                <a:gd name="T52" fmla="*/ 0 w 1725"/>
                <a:gd name="T53" fmla="*/ 757 h 1727"/>
                <a:gd name="T54" fmla="*/ 162 w 1725"/>
                <a:gd name="T55" fmla="*/ 477 h 1727"/>
                <a:gd name="T56" fmla="*/ 345 w 1725"/>
                <a:gd name="T57" fmla="*/ 434 h 1727"/>
                <a:gd name="T58" fmla="*/ 580 w 1725"/>
                <a:gd name="T59" fmla="*/ 64 h 1727"/>
                <a:gd name="T60" fmla="*/ 1053 w 1725"/>
                <a:gd name="T61" fmla="*/ 64 h 1727"/>
                <a:gd name="T62" fmla="*/ 1262 w 1725"/>
                <a:gd name="T63" fmla="*/ 312 h 1727"/>
                <a:gd name="T64" fmla="*/ 1530 w 1725"/>
                <a:gd name="T65" fmla="*/ 357 h 1727"/>
                <a:gd name="T66" fmla="*/ 1724 w 1725"/>
                <a:gd name="T67" fmla="*/ 693 h 1727"/>
                <a:gd name="T68" fmla="*/ 1530 w 1725"/>
                <a:gd name="T69" fmla="*/ 1027 h 1727"/>
                <a:gd name="T70" fmla="*/ 1335 w 1725"/>
                <a:gd name="T71" fmla="*/ 107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5" h="1727">
                  <a:moveTo>
                    <a:pt x="1152" y="1079"/>
                  </a:moveTo>
                  <a:cubicBezTo>
                    <a:pt x="1152" y="1140"/>
                    <a:pt x="1152" y="1201"/>
                    <a:pt x="1152" y="1262"/>
                  </a:cubicBezTo>
                  <a:cubicBezTo>
                    <a:pt x="1187" y="1262"/>
                    <a:pt x="1221" y="1262"/>
                    <a:pt x="1255" y="1262"/>
                  </a:cubicBezTo>
                  <a:cubicBezTo>
                    <a:pt x="1257" y="1258"/>
                    <a:pt x="1258" y="1255"/>
                    <a:pt x="1260" y="1252"/>
                  </a:cubicBezTo>
                  <a:cubicBezTo>
                    <a:pt x="1268" y="1238"/>
                    <a:pt x="1278" y="1228"/>
                    <a:pt x="1292" y="1220"/>
                  </a:cubicBezTo>
                  <a:cubicBezTo>
                    <a:pt x="1306" y="1212"/>
                    <a:pt x="1319" y="1209"/>
                    <a:pt x="1335" y="1209"/>
                  </a:cubicBezTo>
                  <a:cubicBezTo>
                    <a:pt x="1351" y="1209"/>
                    <a:pt x="1364" y="1212"/>
                    <a:pt x="1378" y="1220"/>
                  </a:cubicBezTo>
                  <a:cubicBezTo>
                    <a:pt x="1392" y="1228"/>
                    <a:pt x="1402" y="1239"/>
                    <a:pt x="1410" y="1252"/>
                  </a:cubicBezTo>
                  <a:cubicBezTo>
                    <a:pt x="1418" y="1266"/>
                    <a:pt x="1421" y="1279"/>
                    <a:pt x="1421" y="1295"/>
                  </a:cubicBezTo>
                  <a:cubicBezTo>
                    <a:pt x="1421" y="1311"/>
                    <a:pt x="1418" y="1324"/>
                    <a:pt x="1410" y="1338"/>
                  </a:cubicBezTo>
                  <a:cubicBezTo>
                    <a:pt x="1402" y="1352"/>
                    <a:pt x="1392" y="1361"/>
                    <a:pt x="1378" y="1369"/>
                  </a:cubicBezTo>
                  <a:cubicBezTo>
                    <a:pt x="1364" y="1377"/>
                    <a:pt x="1351" y="1381"/>
                    <a:pt x="1335" y="1381"/>
                  </a:cubicBezTo>
                  <a:cubicBezTo>
                    <a:pt x="1319" y="1381"/>
                    <a:pt x="1306" y="1377"/>
                    <a:pt x="1292" y="1369"/>
                  </a:cubicBezTo>
                  <a:cubicBezTo>
                    <a:pt x="1278" y="1361"/>
                    <a:pt x="1268" y="1352"/>
                    <a:pt x="1260" y="1338"/>
                  </a:cubicBezTo>
                  <a:cubicBezTo>
                    <a:pt x="1258" y="1334"/>
                    <a:pt x="1257" y="1331"/>
                    <a:pt x="1255" y="1327"/>
                  </a:cubicBezTo>
                  <a:cubicBezTo>
                    <a:pt x="1199" y="1327"/>
                    <a:pt x="1143" y="1327"/>
                    <a:pt x="1087" y="1327"/>
                  </a:cubicBezTo>
                  <a:cubicBezTo>
                    <a:pt x="1087" y="1245"/>
                    <a:pt x="1087" y="1162"/>
                    <a:pt x="1087" y="1079"/>
                  </a:cubicBezTo>
                  <a:cubicBezTo>
                    <a:pt x="1037" y="1079"/>
                    <a:pt x="987" y="1079"/>
                    <a:pt x="936" y="1079"/>
                  </a:cubicBezTo>
                  <a:cubicBezTo>
                    <a:pt x="936" y="1240"/>
                    <a:pt x="936" y="1400"/>
                    <a:pt x="936" y="1560"/>
                  </a:cubicBezTo>
                  <a:cubicBezTo>
                    <a:pt x="940" y="1561"/>
                    <a:pt x="944" y="1563"/>
                    <a:pt x="947" y="1565"/>
                  </a:cubicBezTo>
                  <a:cubicBezTo>
                    <a:pt x="961" y="1573"/>
                    <a:pt x="971" y="1583"/>
                    <a:pt x="979" y="1596"/>
                  </a:cubicBezTo>
                  <a:cubicBezTo>
                    <a:pt x="987" y="1610"/>
                    <a:pt x="990" y="1624"/>
                    <a:pt x="990" y="1639"/>
                  </a:cubicBezTo>
                  <a:cubicBezTo>
                    <a:pt x="990" y="1655"/>
                    <a:pt x="987" y="1670"/>
                    <a:pt x="979" y="1683"/>
                  </a:cubicBezTo>
                  <a:cubicBezTo>
                    <a:pt x="971" y="1697"/>
                    <a:pt x="961" y="1706"/>
                    <a:pt x="947" y="1714"/>
                  </a:cubicBezTo>
                  <a:cubicBezTo>
                    <a:pt x="933" y="1722"/>
                    <a:pt x="920" y="1726"/>
                    <a:pt x="904" y="1726"/>
                  </a:cubicBezTo>
                  <a:cubicBezTo>
                    <a:pt x="888" y="1726"/>
                    <a:pt x="875" y="1722"/>
                    <a:pt x="862" y="1714"/>
                  </a:cubicBezTo>
                  <a:cubicBezTo>
                    <a:pt x="848" y="1706"/>
                    <a:pt x="837" y="1697"/>
                    <a:pt x="830" y="1683"/>
                  </a:cubicBezTo>
                  <a:cubicBezTo>
                    <a:pt x="822" y="1670"/>
                    <a:pt x="819" y="1655"/>
                    <a:pt x="819" y="1639"/>
                  </a:cubicBezTo>
                  <a:cubicBezTo>
                    <a:pt x="819" y="1624"/>
                    <a:pt x="822" y="1610"/>
                    <a:pt x="830" y="1596"/>
                  </a:cubicBezTo>
                  <a:cubicBezTo>
                    <a:pt x="837" y="1583"/>
                    <a:pt x="848" y="1573"/>
                    <a:pt x="862" y="1565"/>
                  </a:cubicBezTo>
                  <a:cubicBezTo>
                    <a:pt x="865" y="1563"/>
                    <a:pt x="868" y="1561"/>
                    <a:pt x="872" y="1560"/>
                  </a:cubicBezTo>
                  <a:cubicBezTo>
                    <a:pt x="872" y="1400"/>
                    <a:pt x="872" y="1240"/>
                    <a:pt x="872" y="1079"/>
                  </a:cubicBezTo>
                  <a:cubicBezTo>
                    <a:pt x="822" y="1079"/>
                    <a:pt x="772" y="1079"/>
                    <a:pt x="722" y="1079"/>
                  </a:cubicBezTo>
                  <a:cubicBezTo>
                    <a:pt x="722" y="1162"/>
                    <a:pt x="722" y="1245"/>
                    <a:pt x="722" y="1327"/>
                  </a:cubicBezTo>
                  <a:cubicBezTo>
                    <a:pt x="637" y="1327"/>
                    <a:pt x="552" y="1327"/>
                    <a:pt x="468" y="1327"/>
                  </a:cubicBezTo>
                  <a:cubicBezTo>
                    <a:pt x="466" y="1331"/>
                    <a:pt x="465" y="1334"/>
                    <a:pt x="463" y="1338"/>
                  </a:cubicBezTo>
                  <a:cubicBezTo>
                    <a:pt x="455" y="1352"/>
                    <a:pt x="445" y="1361"/>
                    <a:pt x="431" y="1369"/>
                  </a:cubicBezTo>
                  <a:cubicBezTo>
                    <a:pt x="417" y="1377"/>
                    <a:pt x="404" y="1381"/>
                    <a:pt x="388" y="1381"/>
                  </a:cubicBezTo>
                  <a:cubicBezTo>
                    <a:pt x="372" y="1381"/>
                    <a:pt x="359" y="1377"/>
                    <a:pt x="345" y="1369"/>
                  </a:cubicBezTo>
                  <a:cubicBezTo>
                    <a:pt x="331" y="1361"/>
                    <a:pt x="321" y="1352"/>
                    <a:pt x="313" y="1338"/>
                  </a:cubicBezTo>
                  <a:cubicBezTo>
                    <a:pt x="305" y="1324"/>
                    <a:pt x="302" y="1311"/>
                    <a:pt x="302" y="1295"/>
                  </a:cubicBezTo>
                  <a:cubicBezTo>
                    <a:pt x="302" y="1279"/>
                    <a:pt x="305" y="1266"/>
                    <a:pt x="313" y="1252"/>
                  </a:cubicBezTo>
                  <a:cubicBezTo>
                    <a:pt x="321" y="1239"/>
                    <a:pt x="331" y="1228"/>
                    <a:pt x="345" y="1220"/>
                  </a:cubicBezTo>
                  <a:cubicBezTo>
                    <a:pt x="359" y="1212"/>
                    <a:pt x="372" y="1209"/>
                    <a:pt x="388" y="1209"/>
                  </a:cubicBezTo>
                  <a:cubicBezTo>
                    <a:pt x="404" y="1209"/>
                    <a:pt x="417" y="1212"/>
                    <a:pt x="431" y="1220"/>
                  </a:cubicBezTo>
                  <a:cubicBezTo>
                    <a:pt x="445" y="1228"/>
                    <a:pt x="454" y="1238"/>
                    <a:pt x="463" y="1252"/>
                  </a:cubicBezTo>
                  <a:cubicBezTo>
                    <a:pt x="464" y="1255"/>
                    <a:pt x="466" y="1258"/>
                    <a:pt x="468" y="1262"/>
                  </a:cubicBezTo>
                  <a:cubicBezTo>
                    <a:pt x="531" y="1262"/>
                    <a:pt x="594" y="1262"/>
                    <a:pt x="657" y="1262"/>
                  </a:cubicBezTo>
                  <a:cubicBezTo>
                    <a:pt x="657" y="1201"/>
                    <a:pt x="657" y="1140"/>
                    <a:pt x="657" y="1079"/>
                  </a:cubicBezTo>
                  <a:cubicBezTo>
                    <a:pt x="553" y="1079"/>
                    <a:pt x="449" y="1079"/>
                    <a:pt x="345" y="1079"/>
                  </a:cubicBezTo>
                  <a:cubicBezTo>
                    <a:pt x="338" y="1079"/>
                    <a:pt x="331" y="1079"/>
                    <a:pt x="324" y="1079"/>
                  </a:cubicBezTo>
                  <a:cubicBezTo>
                    <a:pt x="264" y="1079"/>
                    <a:pt x="214" y="1066"/>
                    <a:pt x="162" y="1036"/>
                  </a:cubicBezTo>
                  <a:cubicBezTo>
                    <a:pt x="110" y="1006"/>
                    <a:pt x="73" y="970"/>
                    <a:pt x="44" y="918"/>
                  </a:cubicBezTo>
                  <a:cubicBezTo>
                    <a:pt x="14" y="867"/>
                    <a:pt x="0" y="816"/>
                    <a:pt x="0" y="757"/>
                  </a:cubicBezTo>
                  <a:cubicBezTo>
                    <a:pt x="0" y="697"/>
                    <a:pt x="14" y="647"/>
                    <a:pt x="44" y="596"/>
                  </a:cubicBezTo>
                  <a:cubicBezTo>
                    <a:pt x="73" y="544"/>
                    <a:pt x="110" y="506"/>
                    <a:pt x="162" y="477"/>
                  </a:cubicBezTo>
                  <a:cubicBezTo>
                    <a:pt x="214" y="447"/>
                    <a:pt x="264" y="434"/>
                    <a:pt x="324" y="434"/>
                  </a:cubicBezTo>
                  <a:cubicBezTo>
                    <a:pt x="331" y="434"/>
                    <a:pt x="338" y="434"/>
                    <a:pt x="345" y="434"/>
                  </a:cubicBezTo>
                  <a:cubicBezTo>
                    <a:pt x="351" y="361"/>
                    <a:pt x="370" y="300"/>
                    <a:pt x="407" y="237"/>
                  </a:cubicBezTo>
                  <a:cubicBezTo>
                    <a:pt x="450" y="162"/>
                    <a:pt x="504" y="107"/>
                    <a:pt x="580" y="64"/>
                  </a:cubicBezTo>
                  <a:cubicBezTo>
                    <a:pt x="655" y="20"/>
                    <a:pt x="730" y="0"/>
                    <a:pt x="817" y="0"/>
                  </a:cubicBezTo>
                  <a:cubicBezTo>
                    <a:pt x="903" y="0"/>
                    <a:pt x="978" y="20"/>
                    <a:pt x="1053" y="64"/>
                  </a:cubicBezTo>
                  <a:cubicBezTo>
                    <a:pt x="1129" y="107"/>
                    <a:pt x="1183" y="162"/>
                    <a:pt x="1227" y="237"/>
                  </a:cubicBezTo>
                  <a:cubicBezTo>
                    <a:pt x="1241" y="262"/>
                    <a:pt x="1252" y="285"/>
                    <a:pt x="1262" y="312"/>
                  </a:cubicBezTo>
                  <a:cubicBezTo>
                    <a:pt x="1288" y="307"/>
                    <a:pt x="1310" y="305"/>
                    <a:pt x="1337" y="305"/>
                  </a:cubicBezTo>
                  <a:cubicBezTo>
                    <a:pt x="1408" y="305"/>
                    <a:pt x="1469" y="321"/>
                    <a:pt x="1530" y="357"/>
                  </a:cubicBezTo>
                  <a:cubicBezTo>
                    <a:pt x="1592" y="393"/>
                    <a:pt x="1637" y="437"/>
                    <a:pt x="1672" y="499"/>
                  </a:cubicBezTo>
                  <a:cubicBezTo>
                    <a:pt x="1708" y="561"/>
                    <a:pt x="1724" y="621"/>
                    <a:pt x="1724" y="693"/>
                  </a:cubicBezTo>
                  <a:cubicBezTo>
                    <a:pt x="1724" y="764"/>
                    <a:pt x="1708" y="824"/>
                    <a:pt x="1672" y="886"/>
                  </a:cubicBezTo>
                  <a:cubicBezTo>
                    <a:pt x="1637" y="947"/>
                    <a:pt x="1592" y="992"/>
                    <a:pt x="1530" y="1027"/>
                  </a:cubicBezTo>
                  <a:cubicBezTo>
                    <a:pt x="1469" y="1063"/>
                    <a:pt x="1408" y="1079"/>
                    <a:pt x="1337" y="1079"/>
                  </a:cubicBezTo>
                  <a:cubicBezTo>
                    <a:pt x="1336" y="1079"/>
                    <a:pt x="1336" y="1079"/>
                    <a:pt x="1335" y="1079"/>
                  </a:cubicBezTo>
                  <a:cubicBezTo>
                    <a:pt x="1274" y="1079"/>
                    <a:pt x="1213" y="1079"/>
                    <a:pt x="1152" y="107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768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5E39E4-6E9A-4573-9CA2-B31228A8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t>54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6812CC-1B26-46D2-9800-D980D0EC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D4E198-6156-4A91-91ED-38F2BE2A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focus – Airline Loyalty / Mileage Fraud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04CD4-5E9C-453A-B2F9-DDC51014DBE2}"/>
              </a:ext>
            </a:extLst>
          </p:cNvPr>
          <p:cNvSpPr/>
          <p:nvPr/>
        </p:nvSpPr>
        <p:spPr>
          <a:xfrm>
            <a:off x="838800" y="1422694"/>
            <a:ext cx="10515000" cy="418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How to control use of LOYALTY within the fraud strategy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14742F-E67F-4E9B-84DE-D5F6CC04E2F5}"/>
              </a:ext>
            </a:extLst>
          </p:cNvPr>
          <p:cNvSpPr/>
          <p:nvPr/>
        </p:nvSpPr>
        <p:spPr>
          <a:xfrm>
            <a:off x="8029468" y="2867486"/>
            <a:ext cx="3323732" cy="9694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en-GB" sz="1600" b="1" dirty="0">
                <a:solidFill>
                  <a:schemeClr val="accent1"/>
                </a:solidFill>
              </a:rPr>
              <a:t>Silent Rules</a:t>
            </a:r>
          </a:p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Track loyalty through SILENT RULES and gain immediate insights into consumer loyalty </a:t>
            </a:r>
            <a:r>
              <a:rPr lang="en-US" sz="1400" dirty="0" err="1">
                <a:solidFill>
                  <a:schemeClr val="accent6">
                    <a:lumMod val="25000"/>
                  </a:schemeClr>
                </a:solidFill>
              </a:rPr>
              <a:t>behaviour</a:t>
            </a:r>
            <a:endParaRPr lang="en-US" sz="1400" dirty="0">
              <a:solidFill>
                <a:schemeClr val="accent6">
                  <a:lumMod val="2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F6B752-581E-4408-A61B-EBEBC37E7522}"/>
              </a:ext>
            </a:extLst>
          </p:cNvPr>
          <p:cNvCxnSpPr>
            <a:cxnSpLocks/>
          </p:cNvCxnSpPr>
          <p:nvPr/>
        </p:nvCxnSpPr>
        <p:spPr>
          <a:xfrm flipV="1">
            <a:off x="4298333" y="1971126"/>
            <a:ext cx="0" cy="434281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1F7436-7B8A-427F-97DF-0A746A5ED5DA}"/>
              </a:ext>
            </a:extLst>
          </p:cNvPr>
          <p:cNvCxnSpPr>
            <a:cxnSpLocks/>
          </p:cNvCxnSpPr>
          <p:nvPr/>
        </p:nvCxnSpPr>
        <p:spPr>
          <a:xfrm flipV="1">
            <a:off x="7893667" y="1971126"/>
            <a:ext cx="0" cy="434281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4EFC973-6839-40D0-8E9A-AD3E14C1B3BA}"/>
              </a:ext>
            </a:extLst>
          </p:cNvPr>
          <p:cNvSpPr/>
          <p:nvPr/>
        </p:nvSpPr>
        <p:spPr>
          <a:xfrm>
            <a:off x="4434134" y="5098221"/>
            <a:ext cx="3323732" cy="11849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en-GB" sz="1600" b="1" dirty="0">
                <a:solidFill>
                  <a:schemeClr val="accent1"/>
                </a:solidFill>
              </a:rPr>
              <a:t>Data Mapping</a:t>
            </a:r>
          </a:p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Monitor voucher code per email, device, IP or customer account. Add additional fields to rules to ensure low false positives. Push to reviews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67EF6E-8788-4BFF-8B7F-0D90768CEDE3}"/>
              </a:ext>
            </a:extLst>
          </p:cNvPr>
          <p:cNvSpPr/>
          <p:nvPr/>
        </p:nvSpPr>
        <p:spPr>
          <a:xfrm>
            <a:off x="8029468" y="5098221"/>
            <a:ext cx="3323732" cy="9694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en-GB" sz="1600" b="1" dirty="0">
                <a:solidFill>
                  <a:schemeClr val="accent1"/>
                </a:solidFill>
              </a:rPr>
              <a:t>Machine learning</a:t>
            </a:r>
          </a:p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Utilize intelligence and profiling from </a:t>
            </a:r>
            <a:br>
              <a:rPr lang="en-GB" sz="1400" dirty="0">
                <a:solidFill>
                  <a:schemeClr val="accent6">
                    <a:lumMod val="25000"/>
                  </a:schemeClr>
                </a:solidFill>
              </a:rPr>
            </a:b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ML model technology. ACI (if financially feasible) can now build bespoke models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31DEBD-E3FB-4023-8E2E-0AB328FA48DA}"/>
              </a:ext>
            </a:extLst>
          </p:cNvPr>
          <p:cNvSpPr/>
          <p:nvPr/>
        </p:nvSpPr>
        <p:spPr>
          <a:xfrm>
            <a:off x="4434134" y="2867486"/>
            <a:ext cx="3323732" cy="9694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en-GB" sz="1600" b="1" dirty="0">
                <a:solidFill>
                  <a:schemeClr val="accent1"/>
                </a:solidFill>
              </a:rPr>
              <a:t>Profiling</a:t>
            </a:r>
          </a:p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Know good customer behavior and </a:t>
            </a:r>
            <a:br>
              <a:rPr lang="en-GB" sz="1400" dirty="0">
                <a:solidFill>
                  <a:schemeClr val="accent6">
                    <a:lumMod val="25000"/>
                  </a:schemeClr>
                </a:solidFill>
              </a:rPr>
            </a:br>
            <a:r>
              <a:rPr lang="en-GB" sz="1400" dirty="0">
                <a:solidFill>
                  <a:schemeClr val="accent6">
                    <a:lumMod val="25000"/>
                  </a:schemeClr>
                </a:solidFill>
              </a:rPr>
              <a:t>safeguard VIP customers and profile common good / bad trends in loyalty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5F8486-F8BA-424C-AB05-63D633122E80}"/>
              </a:ext>
            </a:extLst>
          </p:cNvPr>
          <p:cNvSpPr/>
          <p:nvPr/>
        </p:nvSpPr>
        <p:spPr>
          <a:xfrm>
            <a:off x="838800" y="4213686"/>
            <a:ext cx="3323732" cy="7540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en-GB" sz="1600" b="1" dirty="0">
                <a:solidFill>
                  <a:schemeClr val="accent1"/>
                </a:solidFill>
              </a:rPr>
              <a:t>Red Shield can screen any EVENT</a:t>
            </a:r>
          </a:p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Platform is payment agnostic so any transaction type can be monitored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DFDB925-6216-4892-A810-F509186F68B5}"/>
              </a:ext>
            </a:extLst>
          </p:cNvPr>
          <p:cNvGrpSpPr/>
          <p:nvPr/>
        </p:nvGrpSpPr>
        <p:grpSpPr>
          <a:xfrm>
            <a:off x="9319364" y="1971126"/>
            <a:ext cx="743940" cy="743940"/>
            <a:chOff x="9319364" y="1971126"/>
            <a:chExt cx="743940" cy="7439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77FFE7-C2CD-4054-9112-696ADE37BE11}"/>
                </a:ext>
              </a:extLst>
            </p:cNvPr>
            <p:cNvSpPr/>
            <p:nvPr/>
          </p:nvSpPr>
          <p:spPr>
            <a:xfrm>
              <a:off x="9319364" y="1971126"/>
              <a:ext cx="743940" cy="74394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92135701-858A-4247-A444-090F8BB77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0142" y="2139030"/>
              <a:ext cx="402384" cy="408133"/>
            </a:xfrm>
            <a:custGeom>
              <a:avLst/>
              <a:gdLst>
                <a:gd name="T0" fmla="*/ 517 w 1550"/>
                <a:gd name="T1" fmla="*/ 1054 h 1572"/>
                <a:gd name="T2" fmla="*/ 0 w 1550"/>
                <a:gd name="T3" fmla="*/ 1162 h 1572"/>
                <a:gd name="T4" fmla="*/ 946 w 1550"/>
                <a:gd name="T5" fmla="*/ 0 h 1572"/>
                <a:gd name="T6" fmla="*/ 839 w 1550"/>
                <a:gd name="T7" fmla="*/ 301 h 1572"/>
                <a:gd name="T8" fmla="*/ 107 w 1550"/>
                <a:gd name="T9" fmla="*/ 107 h 1572"/>
                <a:gd name="T10" fmla="*/ 1549 w 1550"/>
                <a:gd name="T11" fmla="*/ 387 h 1572"/>
                <a:gd name="T12" fmla="*/ 603 w 1550"/>
                <a:gd name="T13" fmla="*/ 1571 h 1572"/>
                <a:gd name="T14" fmla="*/ 1549 w 1550"/>
                <a:gd name="T15" fmla="*/ 387 h 1572"/>
                <a:gd name="T16" fmla="*/ 860 w 1550"/>
                <a:gd name="T17" fmla="*/ 1248 h 1572"/>
                <a:gd name="T18" fmla="*/ 851 w 1550"/>
                <a:gd name="T19" fmla="*/ 1216 h 1572"/>
                <a:gd name="T20" fmla="*/ 796 w 1550"/>
                <a:gd name="T21" fmla="*/ 1183 h 1572"/>
                <a:gd name="T22" fmla="*/ 741 w 1550"/>
                <a:gd name="T23" fmla="*/ 1216 h 1572"/>
                <a:gd name="T24" fmla="*/ 741 w 1550"/>
                <a:gd name="T25" fmla="*/ 1280 h 1572"/>
                <a:gd name="T26" fmla="*/ 796 w 1550"/>
                <a:gd name="T27" fmla="*/ 1312 h 1572"/>
                <a:gd name="T28" fmla="*/ 828 w 1550"/>
                <a:gd name="T29" fmla="*/ 1304 h 1572"/>
                <a:gd name="T30" fmla="*/ 860 w 1550"/>
                <a:gd name="T31" fmla="*/ 1248 h 1572"/>
                <a:gd name="T32" fmla="*/ 860 w 1550"/>
                <a:gd name="T33" fmla="*/ 979 h 1572"/>
                <a:gd name="T34" fmla="*/ 851 w 1550"/>
                <a:gd name="T35" fmla="*/ 946 h 1572"/>
                <a:gd name="T36" fmla="*/ 796 w 1550"/>
                <a:gd name="T37" fmla="*/ 914 h 1572"/>
                <a:gd name="T38" fmla="*/ 741 w 1550"/>
                <a:gd name="T39" fmla="*/ 946 h 1572"/>
                <a:gd name="T40" fmla="*/ 741 w 1550"/>
                <a:gd name="T41" fmla="*/ 1011 h 1572"/>
                <a:gd name="T42" fmla="*/ 796 w 1550"/>
                <a:gd name="T43" fmla="*/ 1043 h 1572"/>
                <a:gd name="T44" fmla="*/ 828 w 1550"/>
                <a:gd name="T45" fmla="*/ 1035 h 1572"/>
                <a:gd name="T46" fmla="*/ 860 w 1550"/>
                <a:gd name="T47" fmla="*/ 979 h 1572"/>
                <a:gd name="T48" fmla="*/ 860 w 1550"/>
                <a:gd name="T49" fmla="*/ 710 h 1572"/>
                <a:gd name="T50" fmla="*/ 851 w 1550"/>
                <a:gd name="T51" fmla="*/ 678 h 1572"/>
                <a:gd name="T52" fmla="*/ 796 w 1550"/>
                <a:gd name="T53" fmla="*/ 646 h 1572"/>
                <a:gd name="T54" fmla="*/ 741 w 1550"/>
                <a:gd name="T55" fmla="*/ 678 h 1572"/>
                <a:gd name="T56" fmla="*/ 741 w 1550"/>
                <a:gd name="T57" fmla="*/ 743 h 1572"/>
                <a:gd name="T58" fmla="*/ 796 w 1550"/>
                <a:gd name="T59" fmla="*/ 775 h 1572"/>
                <a:gd name="T60" fmla="*/ 828 w 1550"/>
                <a:gd name="T61" fmla="*/ 766 h 1572"/>
                <a:gd name="T62" fmla="*/ 860 w 1550"/>
                <a:gd name="T63" fmla="*/ 710 h 1572"/>
                <a:gd name="T64" fmla="*/ 989 w 1550"/>
                <a:gd name="T65" fmla="*/ 1205 h 1572"/>
                <a:gd name="T66" fmla="*/ 1420 w 1550"/>
                <a:gd name="T67" fmla="*/ 1291 h 1572"/>
                <a:gd name="T68" fmla="*/ 1420 w 1550"/>
                <a:gd name="T69" fmla="*/ 936 h 1572"/>
                <a:gd name="T70" fmla="*/ 989 w 1550"/>
                <a:gd name="T71" fmla="*/ 1022 h 1572"/>
                <a:gd name="T72" fmla="*/ 1420 w 1550"/>
                <a:gd name="T73" fmla="*/ 936 h 1572"/>
                <a:gd name="T74" fmla="*/ 989 w 1550"/>
                <a:gd name="T75" fmla="*/ 667 h 1572"/>
                <a:gd name="T76" fmla="*/ 1420 w 1550"/>
                <a:gd name="T77" fmla="*/ 753 h 1572"/>
                <a:gd name="T78" fmla="*/ 323 w 1550"/>
                <a:gd name="T79" fmla="*/ 247 h 1572"/>
                <a:gd name="T80" fmla="*/ 290 w 1550"/>
                <a:gd name="T81" fmla="*/ 256 h 1572"/>
                <a:gd name="T82" fmla="*/ 258 w 1550"/>
                <a:gd name="T83" fmla="*/ 312 h 1572"/>
                <a:gd name="T84" fmla="*/ 290 w 1550"/>
                <a:gd name="T85" fmla="*/ 368 h 1572"/>
                <a:gd name="T86" fmla="*/ 355 w 1550"/>
                <a:gd name="T87" fmla="*/ 368 h 1572"/>
                <a:gd name="T88" fmla="*/ 387 w 1550"/>
                <a:gd name="T89" fmla="*/ 312 h 1572"/>
                <a:gd name="T90" fmla="*/ 387 w 1550"/>
                <a:gd name="T91" fmla="*/ 312 h 1572"/>
                <a:gd name="T92" fmla="*/ 355 w 1550"/>
                <a:gd name="T93" fmla="*/ 256 h 1572"/>
                <a:gd name="T94" fmla="*/ 323 w 1550"/>
                <a:gd name="T95" fmla="*/ 517 h 1572"/>
                <a:gd name="T96" fmla="*/ 290 w 1550"/>
                <a:gd name="T97" fmla="*/ 525 h 1572"/>
                <a:gd name="T98" fmla="*/ 258 w 1550"/>
                <a:gd name="T99" fmla="*/ 581 h 1572"/>
                <a:gd name="T100" fmla="*/ 290 w 1550"/>
                <a:gd name="T101" fmla="*/ 637 h 1572"/>
                <a:gd name="T102" fmla="*/ 355 w 1550"/>
                <a:gd name="T103" fmla="*/ 637 h 1572"/>
                <a:gd name="T104" fmla="*/ 387 w 1550"/>
                <a:gd name="T105" fmla="*/ 581 h 1572"/>
                <a:gd name="T106" fmla="*/ 387 w 1550"/>
                <a:gd name="T107" fmla="*/ 581 h 1572"/>
                <a:gd name="T108" fmla="*/ 355 w 1550"/>
                <a:gd name="T109" fmla="*/ 525 h 1572"/>
                <a:gd name="T110" fmla="*/ 323 w 1550"/>
                <a:gd name="T111" fmla="*/ 785 h 1572"/>
                <a:gd name="T112" fmla="*/ 290 w 1550"/>
                <a:gd name="T113" fmla="*/ 793 h 1572"/>
                <a:gd name="T114" fmla="*/ 258 w 1550"/>
                <a:gd name="T115" fmla="*/ 849 h 1572"/>
                <a:gd name="T116" fmla="*/ 290 w 1550"/>
                <a:gd name="T117" fmla="*/ 905 h 1572"/>
                <a:gd name="T118" fmla="*/ 355 w 1550"/>
                <a:gd name="T119" fmla="*/ 905 h 1572"/>
                <a:gd name="T120" fmla="*/ 387 w 1550"/>
                <a:gd name="T121" fmla="*/ 849 h 1572"/>
                <a:gd name="T122" fmla="*/ 387 w 1550"/>
                <a:gd name="T123" fmla="*/ 849 h 1572"/>
                <a:gd name="T124" fmla="*/ 355 w 1550"/>
                <a:gd name="T125" fmla="*/ 793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50" h="1572">
                  <a:moveTo>
                    <a:pt x="107" y="1054"/>
                  </a:moveTo>
                  <a:cubicBezTo>
                    <a:pt x="243" y="1054"/>
                    <a:pt x="380" y="1054"/>
                    <a:pt x="517" y="1054"/>
                  </a:cubicBezTo>
                  <a:cubicBezTo>
                    <a:pt x="517" y="1090"/>
                    <a:pt x="517" y="1126"/>
                    <a:pt x="517" y="1162"/>
                  </a:cubicBezTo>
                  <a:cubicBezTo>
                    <a:pt x="344" y="1162"/>
                    <a:pt x="172" y="1162"/>
                    <a:pt x="0" y="1162"/>
                  </a:cubicBezTo>
                  <a:cubicBezTo>
                    <a:pt x="0" y="775"/>
                    <a:pt x="0" y="387"/>
                    <a:pt x="0" y="0"/>
                  </a:cubicBezTo>
                  <a:cubicBezTo>
                    <a:pt x="315" y="0"/>
                    <a:pt x="631" y="0"/>
                    <a:pt x="946" y="0"/>
                  </a:cubicBezTo>
                  <a:cubicBezTo>
                    <a:pt x="946" y="100"/>
                    <a:pt x="946" y="200"/>
                    <a:pt x="946" y="301"/>
                  </a:cubicBezTo>
                  <a:cubicBezTo>
                    <a:pt x="911" y="301"/>
                    <a:pt x="875" y="301"/>
                    <a:pt x="839" y="301"/>
                  </a:cubicBezTo>
                  <a:cubicBezTo>
                    <a:pt x="839" y="236"/>
                    <a:pt x="839" y="171"/>
                    <a:pt x="839" y="107"/>
                  </a:cubicBezTo>
                  <a:cubicBezTo>
                    <a:pt x="595" y="107"/>
                    <a:pt x="351" y="107"/>
                    <a:pt x="107" y="107"/>
                  </a:cubicBezTo>
                  <a:cubicBezTo>
                    <a:pt x="107" y="423"/>
                    <a:pt x="107" y="739"/>
                    <a:pt x="107" y="1054"/>
                  </a:cubicBezTo>
                  <a:close/>
                  <a:moveTo>
                    <a:pt x="1549" y="387"/>
                  </a:moveTo>
                  <a:cubicBezTo>
                    <a:pt x="1549" y="781"/>
                    <a:pt x="1549" y="1176"/>
                    <a:pt x="1549" y="1571"/>
                  </a:cubicBezTo>
                  <a:cubicBezTo>
                    <a:pt x="1234" y="1571"/>
                    <a:pt x="918" y="1571"/>
                    <a:pt x="603" y="1571"/>
                  </a:cubicBezTo>
                  <a:cubicBezTo>
                    <a:pt x="603" y="1176"/>
                    <a:pt x="603" y="781"/>
                    <a:pt x="603" y="387"/>
                  </a:cubicBezTo>
                  <a:cubicBezTo>
                    <a:pt x="918" y="387"/>
                    <a:pt x="1234" y="387"/>
                    <a:pt x="1549" y="387"/>
                  </a:cubicBezTo>
                  <a:close/>
                  <a:moveTo>
                    <a:pt x="860" y="1248"/>
                  </a:moveTo>
                  <a:lnTo>
                    <a:pt x="860" y="1248"/>
                  </a:lnTo>
                  <a:lnTo>
                    <a:pt x="860" y="1248"/>
                  </a:lnTo>
                  <a:cubicBezTo>
                    <a:pt x="860" y="1236"/>
                    <a:pt x="857" y="1227"/>
                    <a:pt x="851" y="1216"/>
                  </a:cubicBezTo>
                  <a:cubicBezTo>
                    <a:pt x="846" y="1206"/>
                    <a:pt x="838" y="1198"/>
                    <a:pt x="828" y="1192"/>
                  </a:cubicBezTo>
                  <a:cubicBezTo>
                    <a:pt x="818" y="1186"/>
                    <a:pt x="808" y="1183"/>
                    <a:pt x="796" y="1183"/>
                  </a:cubicBezTo>
                  <a:cubicBezTo>
                    <a:pt x="785" y="1183"/>
                    <a:pt x="774" y="1186"/>
                    <a:pt x="764" y="1192"/>
                  </a:cubicBezTo>
                  <a:cubicBezTo>
                    <a:pt x="753" y="1198"/>
                    <a:pt x="747" y="1206"/>
                    <a:pt x="741" y="1216"/>
                  </a:cubicBezTo>
                  <a:cubicBezTo>
                    <a:pt x="735" y="1227"/>
                    <a:pt x="732" y="1236"/>
                    <a:pt x="732" y="1248"/>
                  </a:cubicBezTo>
                  <a:cubicBezTo>
                    <a:pt x="732" y="1260"/>
                    <a:pt x="735" y="1270"/>
                    <a:pt x="741" y="1280"/>
                  </a:cubicBezTo>
                  <a:cubicBezTo>
                    <a:pt x="747" y="1290"/>
                    <a:pt x="753" y="1298"/>
                    <a:pt x="764" y="1304"/>
                  </a:cubicBezTo>
                  <a:cubicBezTo>
                    <a:pt x="774" y="1310"/>
                    <a:pt x="784" y="1312"/>
                    <a:pt x="796" y="1312"/>
                  </a:cubicBezTo>
                  <a:lnTo>
                    <a:pt x="796" y="1312"/>
                  </a:lnTo>
                  <a:cubicBezTo>
                    <a:pt x="807" y="1312"/>
                    <a:pt x="818" y="1310"/>
                    <a:pt x="828" y="1304"/>
                  </a:cubicBezTo>
                  <a:cubicBezTo>
                    <a:pt x="838" y="1298"/>
                    <a:pt x="846" y="1290"/>
                    <a:pt x="851" y="1280"/>
                  </a:cubicBezTo>
                  <a:cubicBezTo>
                    <a:pt x="857" y="1270"/>
                    <a:pt x="860" y="1260"/>
                    <a:pt x="860" y="1248"/>
                  </a:cubicBezTo>
                  <a:close/>
                  <a:moveTo>
                    <a:pt x="860" y="979"/>
                  </a:moveTo>
                  <a:lnTo>
                    <a:pt x="860" y="979"/>
                  </a:lnTo>
                  <a:lnTo>
                    <a:pt x="860" y="979"/>
                  </a:lnTo>
                  <a:cubicBezTo>
                    <a:pt x="860" y="967"/>
                    <a:pt x="857" y="957"/>
                    <a:pt x="851" y="946"/>
                  </a:cubicBezTo>
                  <a:cubicBezTo>
                    <a:pt x="846" y="936"/>
                    <a:pt x="838" y="929"/>
                    <a:pt x="828" y="923"/>
                  </a:cubicBezTo>
                  <a:cubicBezTo>
                    <a:pt x="818" y="917"/>
                    <a:pt x="808" y="914"/>
                    <a:pt x="796" y="914"/>
                  </a:cubicBezTo>
                  <a:cubicBezTo>
                    <a:pt x="785" y="914"/>
                    <a:pt x="774" y="917"/>
                    <a:pt x="764" y="923"/>
                  </a:cubicBezTo>
                  <a:cubicBezTo>
                    <a:pt x="753" y="929"/>
                    <a:pt x="747" y="936"/>
                    <a:pt x="741" y="946"/>
                  </a:cubicBezTo>
                  <a:cubicBezTo>
                    <a:pt x="735" y="957"/>
                    <a:pt x="732" y="967"/>
                    <a:pt x="732" y="979"/>
                  </a:cubicBezTo>
                  <a:cubicBezTo>
                    <a:pt x="732" y="991"/>
                    <a:pt x="735" y="1001"/>
                    <a:pt x="741" y="1011"/>
                  </a:cubicBezTo>
                  <a:cubicBezTo>
                    <a:pt x="747" y="1021"/>
                    <a:pt x="753" y="1029"/>
                    <a:pt x="764" y="1035"/>
                  </a:cubicBezTo>
                  <a:cubicBezTo>
                    <a:pt x="774" y="1041"/>
                    <a:pt x="784" y="1043"/>
                    <a:pt x="796" y="1043"/>
                  </a:cubicBezTo>
                  <a:lnTo>
                    <a:pt x="796" y="1043"/>
                  </a:lnTo>
                  <a:cubicBezTo>
                    <a:pt x="807" y="1043"/>
                    <a:pt x="818" y="1041"/>
                    <a:pt x="828" y="1035"/>
                  </a:cubicBezTo>
                  <a:cubicBezTo>
                    <a:pt x="838" y="1029"/>
                    <a:pt x="846" y="1021"/>
                    <a:pt x="851" y="1011"/>
                  </a:cubicBezTo>
                  <a:cubicBezTo>
                    <a:pt x="857" y="1001"/>
                    <a:pt x="860" y="991"/>
                    <a:pt x="860" y="979"/>
                  </a:cubicBezTo>
                  <a:close/>
                  <a:moveTo>
                    <a:pt x="860" y="710"/>
                  </a:moveTo>
                  <a:lnTo>
                    <a:pt x="860" y="710"/>
                  </a:lnTo>
                  <a:lnTo>
                    <a:pt x="860" y="710"/>
                  </a:lnTo>
                  <a:cubicBezTo>
                    <a:pt x="860" y="698"/>
                    <a:pt x="857" y="688"/>
                    <a:pt x="851" y="678"/>
                  </a:cubicBezTo>
                  <a:cubicBezTo>
                    <a:pt x="846" y="668"/>
                    <a:pt x="838" y="660"/>
                    <a:pt x="828" y="654"/>
                  </a:cubicBezTo>
                  <a:cubicBezTo>
                    <a:pt x="818" y="648"/>
                    <a:pt x="808" y="646"/>
                    <a:pt x="796" y="646"/>
                  </a:cubicBezTo>
                  <a:cubicBezTo>
                    <a:pt x="785" y="646"/>
                    <a:pt x="774" y="648"/>
                    <a:pt x="764" y="654"/>
                  </a:cubicBezTo>
                  <a:cubicBezTo>
                    <a:pt x="753" y="660"/>
                    <a:pt x="747" y="668"/>
                    <a:pt x="741" y="678"/>
                  </a:cubicBezTo>
                  <a:cubicBezTo>
                    <a:pt x="735" y="688"/>
                    <a:pt x="732" y="698"/>
                    <a:pt x="732" y="710"/>
                  </a:cubicBezTo>
                  <a:cubicBezTo>
                    <a:pt x="732" y="722"/>
                    <a:pt x="735" y="732"/>
                    <a:pt x="741" y="743"/>
                  </a:cubicBezTo>
                  <a:cubicBezTo>
                    <a:pt x="747" y="753"/>
                    <a:pt x="753" y="760"/>
                    <a:pt x="764" y="766"/>
                  </a:cubicBezTo>
                  <a:cubicBezTo>
                    <a:pt x="774" y="772"/>
                    <a:pt x="784" y="775"/>
                    <a:pt x="796" y="775"/>
                  </a:cubicBezTo>
                  <a:lnTo>
                    <a:pt x="796" y="775"/>
                  </a:lnTo>
                  <a:cubicBezTo>
                    <a:pt x="807" y="775"/>
                    <a:pt x="818" y="772"/>
                    <a:pt x="828" y="766"/>
                  </a:cubicBezTo>
                  <a:cubicBezTo>
                    <a:pt x="838" y="760"/>
                    <a:pt x="846" y="753"/>
                    <a:pt x="851" y="743"/>
                  </a:cubicBezTo>
                  <a:cubicBezTo>
                    <a:pt x="857" y="732"/>
                    <a:pt x="860" y="722"/>
                    <a:pt x="860" y="710"/>
                  </a:cubicBezTo>
                  <a:close/>
                  <a:moveTo>
                    <a:pt x="1420" y="1205"/>
                  </a:moveTo>
                  <a:cubicBezTo>
                    <a:pt x="1277" y="1205"/>
                    <a:pt x="1133" y="1205"/>
                    <a:pt x="989" y="1205"/>
                  </a:cubicBezTo>
                  <a:cubicBezTo>
                    <a:pt x="989" y="1234"/>
                    <a:pt x="989" y="1263"/>
                    <a:pt x="989" y="1291"/>
                  </a:cubicBezTo>
                  <a:cubicBezTo>
                    <a:pt x="1133" y="1291"/>
                    <a:pt x="1277" y="1291"/>
                    <a:pt x="1420" y="1291"/>
                  </a:cubicBezTo>
                  <a:cubicBezTo>
                    <a:pt x="1420" y="1263"/>
                    <a:pt x="1420" y="1234"/>
                    <a:pt x="1420" y="1205"/>
                  </a:cubicBezTo>
                  <a:close/>
                  <a:moveTo>
                    <a:pt x="1420" y="936"/>
                  </a:moveTo>
                  <a:cubicBezTo>
                    <a:pt x="1277" y="936"/>
                    <a:pt x="1133" y="936"/>
                    <a:pt x="989" y="936"/>
                  </a:cubicBezTo>
                  <a:cubicBezTo>
                    <a:pt x="989" y="965"/>
                    <a:pt x="989" y="994"/>
                    <a:pt x="989" y="1022"/>
                  </a:cubicBezTo>
                  <a:cubicBezTo>
                    <a:pt x="1133" y="1022"/>
                    <a:pt x="1277" y="1022"/>
                    <a:pt x="1420" y="1022"/>
                  </a:cubicBezTo>
                  <a:cubicBezTo>
                    <a:pt x="1420" y="994"/>
                    <a:pt x="1420" y="965"/>
                    <a:pt x="1420" y="936"/>
                  </a:cubicBezTo>
                  <a:close/>
                  <a:moveTo>
                    <a:pt x="1420" y="667"/>
                  </a:moveTo>
                  <a:cubicBezTo>
                    <a:pt x="1277" y="667"/>
                    <a:pt x="1133" y="667"/>
                    <a:pt x="989" y="667"/>
                  </a:cubicBezTo>
                  <a:cubicBezTo>
                    <a:pt x="989" y="695"/>
                    <a:pt x="989" y="724"/>
                    <a:pt x="989" y="753"/>
                  </a:cubicBezTo>
                  <a:cubicBezTo>
                    <a:pt x="1133" y="753"/>
                    <a:pt x="1277" y="753"/>
                    <a:pt x="1420" y="753"/>
                  </a:cubicBezTo>
                  <a:cubicBezTo>
                    <a:pt x="1420" y="724"/>
                    <a:pt x="1420" y="695"/>
                    <a:pt x="1420" y="667"/>
                  </a:cubicBezTo>
                  <a:close/>
                  <a:moveTo>
                    <a:pt x="323" y="247"/>
                  </a:moveTo>
                  <a:lnTo>
                    <a:pt x="323" y="247"/>
                  </a:lnTo>
                  <a:cubicBezTo>
                    <a:pt x="311" y="247"/>
                    <a:pt x="300" y="250"/>
                    <a:pt x="290" y="256"/>
                  </a:cubicBezTo>
                  <a:cubicBezTo>
                    <a:pt x="279" y="262"/>
                    <a:pt x="273" y="269"/>
                    <a:pt x="267" y="280"/>
                  </a:cubicBezTo>
                  <a:cubicBezTo>
                    <a:pt x="261" y="290"/>
                    <a:pt x="258" y="300"/>
                    <a:pt x="258" y="312"/>
                  </a:cubicBezTo>
                  <a:cubicBezTo>
                    <a:pt x="258" y="324"/>
                    <a:pt x="261" y="333"/>
                    <a:pt x="267" y="344"/>
                  </a:cubicBezTo>
                  <a:cubicBezTo>
                    <a:pt x="273" y="354"/>
                    <a:pt x="279" y="362"/>
                    <a:pt x="290" y="368"/>
                  </a:cubicBezTo>
                  <a:cubicBezTo>
                    <a:pt x="300" y="374"/>
                    <a:pt x="311" y="377"/>
                    <a:pt x="323" y="377"/>
                  </a:cubicBezTo>
                  <a:cubicBezTo>
                    <a:pt x="335" y="377"/>
                    <a:pt x="345" y="374"/>
                    <a:pt x="355" y="368"/>
                  </a:cubicBezTo>
                  <a:cubicBezTo>
                    <a:pt x="365" y="362"/>
                    <a:pt x="373" y="354"/>
                    <a:pt x="379" y="344"/>
                  </a:cubicBezTo>
                  <a:cubicBezTo>
                    <a:pt x="385" y="333"/>
                    <a:pt x="387" y="324"/>
                    <a:pt x="387" y="312"/>
                  </a:cubicBezTo>
                  <a:lnTo>
                    <a:pt x="387" y="312"/>
                  </a:lnTo>
                  <a:lnTo>
                    <a:pt x="387" y="312"/>
                  </a:lnTo>
                  <a:cubicBezTo>
                    <a:pt x="387" y="300"/>
                    <a:pt x="385" y="290"/>
                    <a:pt x="379" y="280"/>
                  </a:cubicBezTo>
                  <a:cubicBezTo>
                    <a:pt x="373" y="269"/>
                    <a:pt x="365" y="262"/>
                    <a:pt x="355" y="256"/>
                  </a:cubicBezTo>
                  <a:cubicBezTo>
                    <a:pt x="345" y="250"/>
                    <a:pt x="335" y="247"/>
                    <a:pt x="323" y="247"/>
                  </a:cubicBezTo>
                  <a:close/>
                  <a:moveTo>
                    <a:pt x="323" y="517"/>
                  </a:moveTo>
                  <a:lnTo>
                    <a:pt x="323" y="517"/>
                  </a:lnTo>
                  <a:cubicBezTo>
                    <a:pt x="311" y="517"/>
                    <a:pt x="300" y="519"/>
                    <a:pt x="290" y="525"/>
                  </a:cubicBezTo>
                  <a:cubicBezTo>
                    <a:pt x="279" y="531"/>
                    <a:pt x="273" y="539"/>
                    <a:pt x="267" y="549"/>
                  </a:cubicBezTo>
                  <a:cubicBezTo>
                    <a:pt x="261" y="559"/>
                    <a:pt x="258" y="569"/>
                    <a:pt x="258" y="581"/>
                  </a:cubicBezTo>
                  <a:cubicBezTo>
                    <a:pt x="258" y="593"/>
                    <a:pt x="261" y="602"/>
                    <a:pt x="267" y="613"/>
                  </a:cubicBezTo>
                  <a:cubicBezTo>
                    <a:pt x="273" y="623"/>
                    <a:pt x="279" y="631"/>
                    <a:pt x="290" y="637"/>
                  </a:cubicBezTo>
                  <a:cubicBezTo>
                    <a:pt x="300" y="643"/>
                    <a:pt x="311" y="646"/>
                    <a:pt x="323" y="646"/>
                  </a:cubicBezTo>
                  <a:cubicBezTo>
                    <a:pt x="335" y="646"/>
                    <a:pt x="345" y="643"/>
                    <a:pt x="355" y="637"/>
                  </a:cubicBezTo>
                  <a:cubicBezTo>
                    <a:pt x="365" y="631"/>
                    <a:pt x="373" y="623"/>
                    <a:pt x="379" y="613"/>
                  </a:cubicBezTo>
                  <a:cubicBezTo>
                    <a:pt x="385" y="602"/>
                    <a:pt x="387" y="593"/>
                    <a:pt x="387" y="581"/>
                  </a:cubicBezTo>
                  <a:lnTo>
                    <a:pt x="387" y="581"/>
                  </a:lnTo>
                  <a:lnTo>
                    <a:pt x="387" y="581"/>
                  </a:lnTo>
                  <a:cubicBezTo>
                    <a:pt x="387" y="569"/>
                    <a:pt x="385" y="559"/>
                    <a:pt x="379" y="549"/>
                  </a:cubicBezTo>
                  <a:cubicBezTo>
                    <a:pt x="373" y="539"/>
                    <a:pt x="365" y="531"/>
                    <a:pt x="355" y="525"/>
                  </a:cubicBezTo>
                  <a:cubicBezTo>
                    <a:pt x="345" y="519"/>
                    <a:pt x="335" y="517"/>
                    <a:pt x="323" y="517"/>
                  </a:cubicBezTo>
                  <a:close/>
                  <a:moveTo>
                    <a:pt x="323" y="785"/>
                  </a:moveTo>
                  <a:lnTo>
                    <a:pt x="323" y="785"/>
                  </a:lnTo>
                  <a:cubicBezTo>
                    <a:pt x="311" y="785"/>
                    <a:pt x="300" y="787"/>
                    <a:pt x="290" y="793"/>
                  </a:cubicBezTo>
                  <a:cubicBezTo>
                    <a:pt x="279" y="799"/>
                    <a:pt x="273" y="807"/>
                    <a:pt x="267" y="817"/>
                  </a:cubicBezTo>
                  <a:cubicBezTo>
                    <a:pt x="261" y="827"/>
                    <a:pt x="258" y="837"/>
                    <a:pt x="258" y="849"/>
                  </a:cubicBezTo>
                  <a:cubicBezTo>
                    <a:pt x="258" y="861"/>
                    <a:pt x="261" y="872"/>
                    <a:pt x="267" y="882"/>
                  </a:cubicBezTo>
                  <a:cubicBezTo>
                    <a:pt x="273" y="893"/>
                    <a:pt x="279" y="899"/>
                    <a:pt x="290" y="905"/>
                  </a:cubicBezTo>
                  <a:cubicBezTo>
                    <a:pt x="300" y="911"/>
                    <a:pt x="311" y="914"/>
                    <a:pt x="323" y="914"/>
                  </a:cubicBezTo>
                  <a:cubicBezTo>
                    <a:pt x="335" y="914"/>
                    <a:pt x="345" y="911"/>
                    <a:pt x="355" y="905"/>
                  </a:cubicBezTo>
                  <a:cubicBezTo>
                    <a:pt x="365" y="899"/>
                    <a:pt x="373" y="893"/>
                    <a:pt x="379" y="882"/>
                  </a:cubicBezTo>
                  <a:cubicBezTo>
                    <a:pt x="385" y="872"/>
                    <a:pt x="387" y="861"/>
                    <a:pt x="387" y="849"/>
                  </a:cubicBezTo>
                  <a:lnTo>
                    <a:pt x="387" y="849"/>
                  </a:lnTo>
                  <a:lnTo>
                    <a:pt x="387" y="849"/>
                  </a:lnTo>
                  <a:cubicBezTo>
                    <a:pt x="387" y="837"/>
                    <a:pt x="385" y="827"/>
                    <a:pt x="379" y="817"/>
                  </a:cubicBezTo>
                  <a:cubicBezTo>
                    <a:pt x="373" y="807"/>
                    <a:pt x="365" y="799"/>
                    <a:pt x="355" y="793"/>
                  </a:cubicBezTo>
                  <a:cubicBezTo>
                    <a:pt x="345" y="787"/>
                    <a:pt x="335" y="785"/>
                    <a:pt x="323" y="7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F123541-BF56-4861-9EEB-08321885769E}"/>
              </a:ext>
            </a:extLst>
          </p:cNvPr>
          <p:cNvGrpSpPr/>
          <p:nvPr/>
        </p:nvGrpSpPr>
        <p:grpSpPr>
          <a:xfrm>
            <a:off x="5724030" y="4201861"/>
            <a:ext cx="743940" cy="743940"/>
            <a:chOff x="5724030" y="4201861"/>
            <a:chExt cx="743940" cy="7439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0022A54-FF10-4C66-99CE-AA0CF31F6193}"/>
                </a:ext>
              </a:extLst>
            </p:cNvPr>
            <p:cNvSpPr/>
            <p:nvPr/>
          </p:nvSpPr>
          <p:spPr>
            <a:xfrm>
              <a:off x="5724030" y="4201861"/>
              <a:ext cx="743940" cy="74394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7FD160C-533F-4B1D-9AD4-66CBB60AE5B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04936" y="4345231"/>
              <a:ext cx="382129" cy="457200"/>
            </a:xfrm>
            <a:custGeom>
              <a:avLst/>
              <a:gdLst>
                <a:gd name="connsiteX0" fmla="*/ 230704 w 429470"/>
                <a:gd name="connsiteY0" fmla="*/ 411312 h 513842"/>
                <a:gd name="connsiteX1" fmla="*/ 358284 w 429470"/>
                <a:gd name="connsiteY1" fmla="*/ 411312 h 513842"/>
                <a:gd name="connsiteX2" fmla="*/ 358284 w 429470"/>
                <a:gd name="connsiteY2" fmla="*/ 436072 h 513842"/>
                <a:gd name="connsiteX3" fmla="*/ 294197 w 429470"/>
                <a:gd name="connsiteY3" fmla="*/ 436072 h 513842"/>
                <a:gd name="connsiteX4" fmla="*/ 230704 w 429470"/>
                <a:gd name="connsiteY4" fmla="*/ 436072 h 513842"/>
                <a:gd name="connsiteX5" fmla="*/ 230704 w 429470"/>
                <a:gd name="connsiteY5" fmla="*/ 411312 h 513842"/>
                <a:gd name="connsiteX6" fmla="*/ 179290 w 429470"/>
                <a:gd name="connsiteY6" fmla="*/ 411312 h 513842"/>
                <a:gd name="connsiteX7" fmla="*/ 204054 w 429470"/>
                <a:gd name="connsiteY7" fmla="*/ 411312 h 513842"/>
                <a:gd name="connsiteX8" fmla="*/ 204054 w 429470"/>
                <a:gd name="connsiteY8" fmla="*/ 436072 h 513842"/>
                <a:gd name="connsiteX9" fmla="*/ 191814 w 429470"/>
                <a:gd name="connsiteY9" fmla="*/ 436072 h 513842"/>
                <a:gd name="connsiteX10" fmla="*/ 179290 w 429470"/>
                <a:gd name="connsiteY10" fmla="*/ 436072 h 513842"/>
                <a:gd name="connsiteX11" fmla="*/ 179290 w 429470"/>
                <a:gd name="connsiteY11" fmla="*/ 411312 h 513842"/>
                <a:gd name="connsiteX12" fmla="*/ 230704 w 429470"/>
                <a:gd name="connsiteY12" fmla="*/ 359898 h 513842"/>
                <a:gd name="connsiteX13" fmla="*/ 358284 w 429470"/>
                <a:gd name="connsiteY13" fmla="*/ 359898 h 513842"/>
                <a:gd name="connsiteX14" fmla="*/ 358284 w 429470"/>
                <a:gd name="connsiteY14" fmla="*/ 384662 h 513842"/>
                <a:gd name="connsiteX15" fmla="*/ 294197 w 429470"/>
                <a:gd name="connsiteY15" fmla="*/ 384662 h 513842"/>
                <a:gd name="connsiteX16" fmla="*/ 230704 w 429470"/>
                <a:gd name="connsiteY16" fmla="*/ 384662 h 513842"/>
                <a:gd name="connsiteX17" fmla="*/ 230704 w 429470"/>
                <a:gd name="connsiteY17" fmla="*/ 359898 h 513842"/>
                <a:gd name="connsiteX18" fmla="*/ 179290 w 429470"/>
                <a:gd name="connsiteY18" fmla="*/ 359898 h 513842"/>
                <a:gd name="connsiteX19" fmla="*/ 204054 w 429470"/>
                <a:gd name="connsiteY19" fmla="*/ 359898 h 513842"/>
                <a:gd name="connsiteX20" fmla="*/ 204054 w 429470"/>
                <a:gd name="connsiteY20" fmla="*/ 384662 h 513842"/>
                <a:gd name="connsiteX21" fmla="*/ 191814 w 429470"/>
                <a:gd name="connsiteY21" fmla="*/ 384662 h 513842"/>
                <a:gd name="connsiteX22" fmla="*/ 179290 w 429470"/>
                <a:gd name="connsiteY22" fmla="*/ 384662 h 513842"/>
                <a:gd name="connsiteX23" fmla="*/ 179290 w 429470"/>
                <a:gd name="connsiteY23" fmla="*/ 359898 h 513842"/>
                <a:gd name="connsiteX24" fmla="*/ 230704 w 429470"/>
                <a:gd name="connsiteY24" fmla="*/ 308484 h 513842"/>
                <a:gd name="connsiteX25" fmla="*/ 358284 w 429470"/>
                <a:gd name="connsiteY25" fmla="*/ 308484 h 513842"/>
                <a:gd name="connsiteX26" fmla="*/ 358284 w 429470"/>
                <a:gd name="connsiteY26" fmla="*/ 333244 h 513842"/>
                <a:gd name="connsiteX27" fmla="*/ 294197 w 429470"/>
                <a:gd name="connsiteY27" fmla="*/ 333244 h 513842"/>
                <a:gd name="connsiteX28" fmla="*/ 230704 w 429470"/>
                <a:gd name="connsiteY28" fmla="*/ 333244 h 513842"/>
                <a:gd name="connsiteX29" fmla="*/ 230704 w 429470"/>
                <a:gd name="connsiteY29" fmla="*/ 308484 h 513842"/>
                <a:gd name="connsiteX30" fmla="*/ 179290 w 429470"/>
                <a:gd name="connsiteY30" fmla="*/ 308484 h 513842"/>
                <a:gd name="connsiteX31" fmla="*/ 204054 w 429470"/>
                <a:gd name="connsiteY31" fmla="*/ 308484 h 513842"/>
                <a:gd name="connsiteX32" fmla="*/ 204054 w 429470"/>
                <a:gd name="connsiteY32" fmla="*/ 333244 h 513842"/>
                <a:gd name="connsiteX33" fmla="*/ 191814 w 429470"/>
                <a:gd name="connsiteY33" fmla="*/ 333244 h 513842"/>
                <a:gd name="connsiteX34" fmla="*/ 179290 w 429470"/>
                <a:gd name="connsiteY34" fmla="*/ 333244 h 513842"/>
                <a:gd name="connsiteX35" fmla="*/ 179290 w 429470"/>
                <a:gd name="connsiteY35" fmla="*/ 308484 h 513842"/>
                <a:gd name="connsiteX36" fmla="*/ 266743 w 429470"/>
                <a:gd name="connsiteY36" fmla="*/ 109214 h 513842"/>
                <a:gd name="connsiteX37" fmla="*/ 269425 w 429470"/>
                <a:gd name="connsiteY37" fmla="*/ 135473 h 513842"/>
                <a:gd name="connsiteX38" fmla="*/ 251543 w 429470"/>
                <a:gd name="connsiteY38" fmla="*/ 202911 h 513842"/>
                <a:gd name="connsiteX39" fmla="*/ 202367 w 429470"/>
                <a:gd name="connsiteY39" fmla="*/ 252147 h 513842"/>
                <a:gd name="connsiteX40" fmla="*/ 140971 w 429470"/>
                <a:gd name="connsiteY40" fmla="*/ 270051 h 513842"/>
                <a:gd name="connsiteX41" fmla="*/ 140971 w 429470"/>
                <a:gd name="connsiteY41" fmla="*/ 481913 h 513842"/>
                <a:gd name="connsiteX42" fmla="*/ 397580 w 429470"/>
                <a:gd name="connsiteY42" fmla="*/ 481913 h 513842"/>
                <a:gd name="connsiteX43" fmla="*/ 397580 w 429470"/>
                <a:gd name="connsiteY43" fmla="*/ 202613 h 513842"/>
                <a:gd name="connsiteX44" fmla="*/ 304295 w 429470"/>
                <a:gd name="connsiteY44" fmla="*/ 202613 h 513842"/>
                <a:gd name="connsiteX45" fmla="*/ 304295 w 429470"/>
                <a:gd name="connsiteY45" fmla="*/ 109214 h 513842"/>
                <a:gd name="connsiteX46" fmla="*/ 266743 w 429470"/>
                <a:gd name="connsiteY46" fmla="*/ 109214 h 513842"/>
                <a:gd name="connsiteX47" fmla="*/ 181343 w 429470"/>
                <a:gd name="connsiteY47" fmla="*/ 76462 h 513842"/>
                <a:gd name="connsiteX48" fmla="*/ 204043 w 429470"/>
                <a:gd name="connsiteY48" fmla="*/ 98815 h 513842"/>
                <a:gd name="connsiteX49" fmla="*/ 114126 w 429470"/>
                <a:gd name="connsiteY49" fmla="*/ 188224 h 513842"/>
                <a:gd name="connsiteX50" fmla="*/ 109704 w 429470"/>
                <a:gd name="connsiteY50" fmla="*/ 183812 h 513842"/>
                <a:gd name="connsiteX51" fmla="*/ 64597 w 429470"/>
                <a:gd name="connsiteY51" fmla="*/ 139108 h 513842"/>
                <a:gd name="connsiteX52" fmla="*/ 87298 w 429470"/>
                <a:gd name="connsiteY52" fmla="*/ 116755 h 513842"/>
                <a:gd name="connsiteX53" fmla="*/ 114126 w 429470"/>
                <a:gd name="connsiteY53" fmla="*/ 143519 h 513842"/>
                <a:gd name="connsiteX54" fmla="*/ 181343 w 429470"/>
                <a:gd name="connsiteY54" fmla="*/ 76462 h 513842"/>
                <a:gd name="connsiteX55" fmla="*/ 134713 w 429470"/>
                <a:gd name="connsiteY55" fmla="*/ 25662 h 513842"/>
                <a:gd name="connsiteX56" fmla="*/ 80172 w 429470"/>
                <a:gd name="connsiteY56" fmla="*/ 40284 h 513842"/>
                <a:gd name="connsiteX57" fmla="*/ 40235 w 429470"/>
                <a:gd name="connsiteY57" fmla="*/ 80269 h 513842"/>
                <a:gd name="connsiteX58" fmla="*/ 25631 w 429470"/>
                <a:gd name="connsiteY58" fmla="*/ 135175 h 513842"/>
                <a:gd name="connsiteX59" fmla="*/ 40235 w 429470"/>
                <a:gd name="connsiteY59" fmla="*/ 189483 h 513842"/>
                <a:gd name="connsiteX60" fmla="*/ 80172 w 429470"/>
                <a:gd name="connsiteY60" fmla="*/ 229767 h 513842"/>
                <a:gd name="connsiteX61" fmla="*/ 134713 w 429470"/>
                <a:gd name="connsiteY61" fmla="*/ 244388 h 513842"/>
                <a:gd name="connsiteX62" fmla="*/ 189253 w 429470"/>
                <a:gd name="connsiteY62" fmla="*/ 229767 h 513842"/>
                <a:gd name="connsiteX63" fmla="*/ 229190 w 429470"/>
                <a:gd name="connsiteY63" fmla="*/ 189781 h 513842"/>
                <a:gd name="connsiteX64" fmla="*/ 243794 w 429470"/>
                <a:gd name="connsiteY64" fmla="*/ 135175 h 513842"/>
                <a:gd name="connsiteX65" fmla="*/ 229190 w 429470"/>
                <a:gd name="connsiteY65" fmla="*/ 80269 h 513842"/>
                <a:gd name="connsiteX66" fmla="*/ 189253 w 429470"/>
                <a:gd name="connsiteY66" fmla="*/ 40284 h 513842"/>
                <a:gd name="connsiteX67" fmla="*/ 134713 w 429470"/>
                <a:gd name="connsiteY67" fmla="*/ 25662 h 513842"/>
                <a:gd name="connsiteX68" fmla="*/ 134713 w 429470"/>
                <a:gd name="connsiteY68" fmla="*/ 0 h 513842"/>
                <a:gd name="connsiteX69" fmla="*/ 202069 w 429470"/>
                <a:gd name="connsiteY69" fmla="*/ 18202 h 513842"/>
                <a:gd name="connsiteX70" fmla="*/ 251543 w 429470"/>
                <a:gd name="connsiteY70" fmla="*/ 67438 h 513842"/>
                <a:gd name="connsiteX71" fmla="*/ 256609 w 429470"/>
                <a:gd name="connsiteY71" fmla="*/ 77285 h 513842"/>
                <a:gd name="connsiteX72" fmla="*/ 320389 w 429470"/>
                <a:gd name="connsiteY72" fmla="*/ 77285 h 513842"/>
                <a:gd name="connsiteX73" fmla="*/ 429470 w 429470"/>
                <a:gd name="connsiteY73" fmla="*/ 186499 h 513842"/>
                <a:gd name="connsiteX74" fmla="*/ 429470 w 429470"/>
                <a:gd name="connsiteY74" fmla="*/ 513842 h 513842"/>
                <a:gd name="connsiteX75" fmla="*/ 109081 w 429470"/>
                <a:gd name="connsiteY75" fmla="*/ 513842 h 513842"/>
                <a:gd name="connsiteX76" fmla="*/ 109081 w 429470"/>
                <a:gd name="connsiteY76" fmla="*/ 267365 h 513842"/>
                <a:gd name="connsiteX77" fmla="*/ 67356 w 429470"/>
                <a:gd name="connsiteY77" fmla="*/ 251848 h 513842"/>
                <a:gd name="connsiteX78" fmla="*/ 17882 w 429470"/>
                <a:gd name="connsiteY78" fmla="*/ 202314 h 513842"/>
                <a:gd name="connsiteX79" fmla="*/ 0 w 429470"/>
                <a:gd name="connsiteY79" fmla="*/ 134876 h 513842"/>
                <a:gd name="connsiteX80" fmla="*/ 17882 w 429470"/>
                <a:gd name="connsiteY80" fmla="*/ 67438 h 513842"/>
                <a:gd name="connsiteX81" fmla="*/ 67356 w 429470"/>
                <a:gd name="connsiteY81" fmla="*/ 18202 h 513842"/>
                <a:gd name="connsiteX82" fmla="*/ 134713 w 429470"/>
                <a:gd name="connsiteY82" fmla="*/ 0 h 51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429470" h="513842">
                  <a:moveTo>
                    <a:pt x="230704" y="411312"/>
                  </a:moveTo>
                  <a:cubicBezTo>
                    <a:pt x="273132" y="411312"/>
                    <a:pt x="315856" y="411312"/>
                    <a:pt x="358284" y="411312"/>
                  </a:cubicBezTo>
                  <a:cubicBezTo>
                    <a:pt x="358284" y="419662"/>
                    <a:pt x="358284" y="428011"/>
                    <a:pt x="358284" y="436072"/>
                  </a:cubicBezTo>
                  <a:cubicBezTo>
                    <a:pt x="336921" y="436072"/>
                    <a:pt x="315559" y="436072"/>
                    <a:pt x="294197" y="436072"/>
                  </a:cubicBezTo>
                  <a:cubicBezTo>
                    <a:pt x="273132" y="436072"/>
                    <a:pt x="251770" y="436072"/>
                    <a:pt x="230704" y="436072"/>
                  </a:cubicBezTo>
                  <a:cubicBezTo>
                    <a:pt x="230704" y="428011"/>
                    <a:pt x="230704" y="419662"/>
                    <a:pt x="230704" y="411312"/>
                  </a:cubicBezTo>
                  <a:close/>
                  <a:moveTo>
                    <a:pt x="179290" y="411312"/>
                  </a:moveTo>
                  <a:cubicBezTo>
                    <a:pt x="187545" y="411312"/>
                    <a:pt x="195799" y="411312"/>
                    <a:pt x="204054" y="411312"/>
                  </a:cubicBezTo>
                  <a:cubicBezTo>
                    <a:pt x="204054" y="419662"/>
                    <a:pt x="204054" y="428011"/>
                    <a:pt x="204054" y="436072"/>
                  </a:cubicBezTo>
                  <a:cubicBezTo>
                    <a:pt x="199784" y="436072"/>
                    <a:pt x="195799" y="436072"/>
                    <a:pt x="191814" y="436072"/>
                  </a:cubicBezTo>
                  <a:cubicBezTo>
                    <a:pt x="187545" y="436072"/>
                    <a:pt x="183275" y="436072"/>
                    <a:pt x="179290" y="436072"/>
                  </a:cubicBezTo>
                  <a:cubicBezTo>
                    <a:pt x="179290" y="428011"/>
                    <a:pt x="179290" y="419662"/>
                    <a:pt x="179290" y="411312"/>
                  </a:cubicBezTo>
                  <a:close/>
                  <a:moveTo>
                    <a:pt x="230704" y="359898"/>
                  </a:moveTo>
                  <a:cubicBezTo>
                    <a:pt x="273132" y="359898"/>
                    <a:pt x="315856" y="359898"/>
                    <a:pt x="358284" y="359898"/>
                  </a:cubicBezTo>
                  <a:cubicBezTo>
                    <a:pt x="358284" y="368153"/>
                    <a:pt x="358284" y="376407"/>
                    <a:pt x="358284" y="384662"/>
                  </a:cubicBezTo>
                  <a:cubicBezTo>
                    <a:pt x="336921" y="384662"/>
                    <a:pt x="315559" y="384662"/>
                    <a:pt x="294197" y="384662"/>
                  </a:cubicBezTo>
                  <a:cubicBezTo>
                    <a:pt x="273132" y="384662"/>
                    <a:pt x="251770" y="384662"/>
                    <a:pt x="230704" y="384662"/>
                  </a:cubicBezTo>
                  <a:cubicBezTo>
                    <a:pt x="230704" y="376407"/>
                    <a:pt x="230704" y="368153"/>
                    <a:pt x="230704" y="359898"/>
                  </a:cubicBezTo>
                  <a:close/>
                  <a:moveTo>
                    <a:pt x="179290" y="359898"/>
                  </a:moveTo>
                  <a:cubicBezTo>
                    <a:pt x="187545" y="359898"/>
                    <a:pt x="195799" y="359898"/>
                    <a:pt x="204054" y="359898"/>
                  </a:cubicBezTo>
                  <a:cubicBezTo>
                    <a:pt x="204054" y="368153"/>
                    <a:pt x="204054" y="376407"/>
                    <a:pt x="204054" y="384662"/>
                  </a:cubicBezTo>
                  <a:cubicBezTo>
                    <a:pt x="199784" y="384662"/>
                    <a:pt x="195799" y="384662"/>
                    <a:pt x="191814" y="384662"/>
                  </a:cubicBezTo>
                  <a:cubicBezTo>
                    <a:pt x="187545" y="384662"/>
                    <a:pt x="183275" y="384662"/>
                    <a:pt x="179290" y="384662"/>
                  </a:cubicBezTo>
                  <a:cubicBezTo>
                    <a:pt x="179290" y="376407"/>
                    <a:pt x="179290" y="368153"/>
                    <a:pt x="179290" y="359898"/>
                  </a:cubicBezTo>
                  <a:close/>
                  <a:moveTo>
                    <a:pt x="230704" y="308484"/>
                  </a:moveTo>
                  <a:cubicBezTo>
                    <a:pt x="273132" y="308484"/>
                    <a:pt x="315856" y="308484"/>
                    <a:pt x="358284" y="308484"/>
                  </a:cubicBezTo>
                  <a:cubicBezTo>
                    <a:pt x="358284" y="316834"/>
                    <a:pt x="358284" y="325183"/>
                    <a:pt x="358284" y="333244"/>
                  </a:cubicBezTo>
                  <a:cubicBezTo>
                    <a:pt x="336921" y="333244"/>
                    <a:pt x="315559" y="333244"/>
                    <a:pt x="294197" y="333244"/>
                  </a:cubicBezTo>
                  <a:cubicBezTo>
                    <a:pt x="273132" y="333244"/>
                    <a:pt x="251770" y="333244"/>
                    <a:pt x="230704" y="333244"/>
                  </a:cubicBezTo>
                  <a:cubicBezTo>
                    <a:pt x="230704" y="325183"/>
                    <a:pt x="230704" y="316834"/>
                    <a:pt x="230704" y="308484"/>
                  </a:cubicBezTo>
                  <a:close/>
                  <a:moveTo>
                    <a:pt x="179290" y="308484"/>
                  </a:moveTo>
                  <a:cubicBezTo>
                    <a:pt x="187545" y="308484"/>
                    <a:pt x="195799" y="308484"/>
                    <a:pt x="204054" y="308484"/>
                  </a:cubicBezTo>
                  <a:cubicBezTo>
                    <a:pt x="204054" y="316834"/>
                    <a:pt x="204054" y="325183"/>
                    <a:pt x="204054" y="333244"/>
                  </a:cubicBezTo>
                  <a:cubicBezTo>
                    <a:pt x="199784" y="333244"/>
                    <a:pt x="195799" y="333244"/>
                    <a:pt x="191814" y="333244"/>
                  </a:cubicBezTo>
                  <a:cubicBezTo>
                    <a:pt x="187545" y="333244"/>
                    <a:pt x="183275" y="333244"/>
                    <a:pt x="179290" y="333244"/>
                  </a:cubicBezTo>
                  <a:cubicBezTo>
                    <a:pt x="179290" y="325183"/>
                    <a:pt x="179290" y="316834"/>
                    <a:pt x="179290" y="308484"/>
                  </a:cubicBezTo>
                  <a:close/>
                  <a:moveTo>
                    <a:pt x="266743" y="109214"/>
                  </a:moveTo>
                  <a:cubicBezTo>
                    <a:pt x="268531" y="118464"/>
                    <a:pt x="269425" y="126223"/>
                    <a:pt x="269425" y="135473"/>
                  </a:cubicBezTo>
                  <a:cubicBezTo>
                    <a:pt x="269425" y="160240"/>
                    <a:pt x="263762" y="181426"/>
                    <a:pt x="251543" y="202911"/>
                  </a:cubicBezTo>
                  <a:cubicBezTo>
                    <a:pt x="239025" y="224396"/>
                    <a:pt x="223527" y="239614"/>
                    <a:pt x="202367" y="252147"/>
                  </a:cubicBezTo>
                  <a:cubicBezTo>
                    <a:pt x="182696" y="263486"/>
                    <a:pt x="163622" y="268857"/>
                    <a:pt x="140971" y="270051"/>
                  </a:cubicBezTo>
                  <a:cubicBezTo>
                    <a:pt x="140971" y="340473"/>
                    <a:pt x="140971" y="411193"/>
                    <a:pt x="140971" y="481913"/>
                  </a:cubicBezTo>
                  <a:cubicBezTo>
                    <a:pt x="226508" y="481913"/>
                    <a:pt x="312044" y="481913"/>
                    <a:pt x="397580" y="481913"/>
                  </a:cubicBezTo>
                  <a:cubicBezTo>
                    <a:pt x="397580" y="388813"/>
                    <a:pt x="397580" y="295713"/>
                    <a:pt x="397580" y="202613"/>
                  </a:cubicBezTo>
                  <a:cubicBezTo>
                    <a:pt x="366585" y="202613"/>
                    <a:pt x="335589" y="202613"/>
                    <a:pt x="304295" y="202613"/>
                  </a:cubicBezTo>
                  <a:cubicBezTo>
                    <a:pt x="304295" y="171281"/>
                    <a:pt x="304295" y="140247"/>
                    <a:pt x="304295" y="109214"/>
                  </a:cubicBezTo>
                  <a:cubicBezTo>
                    <a:pt x="291778" y="109214"/>
                    <a:pt x="279260" y="109214"/>
                    <a:pt x="266743" y="109214"/>
                  </a:cubicBezTo>
                  <a:close/>
                  <a:moveTo>
                    <a:pt x="181343" y="76462"/>
                  </a:moveTo>
                  <a:cubicBezTo>
                    <a:pt x="188713" y="83815"/>
                    <a:pt x="196378" y="91168"/>
                    <a:pt x="204043" y="98815"/>
                  </a:cubicBezTo>
                  <a:cubicBezTo>
                    <a:pt x="173973" y="128520"/>
                    <a:pt x="143902" y="158225"/>
                    <a:pt x="114126" y="188224"/>
                  </a:cubicBezTo>
                  <a:cubicBezTo>
                    <a:pt x="112652" y="186754"/>
                    <a:pt x="111178" y="185283"/>
                    <a:pt x="109704" y="183812"/>
                  </a:cubicBezTo>
                  <a:cubicBezTo>
                    <a:pt x="94668" y="168813"/>
                    <a:pt x="79633" y="153813"/>
                    <a:pt x="64597" y="139108"/>
                  </a:cubicBezTo>
                  <a:cubicBezTo>
                    <a:pt x="71968" y="131461"/>
                    <a:pt x="79633" y="124108"/>
                    <a:pt x="87298" y="116755"/>
                  </a:cubicBezTo>
                  <a:cubicBezTo>
                    <a:pt x="96142" y="125579"/>
                    <a:pt x="104987" y="134402"/>
                    <a:pt x="114126" y="143519"/>
                  </a:cubicBezTo>
                  <a:cubicBezTo>
                    <a:pt x="136531" y="121167"/>
                    <a:pt x="158937" y="98815"/>
                    <a:pt x="181343" y="76462"/>
                  </a:cubicBezTo>
                  <a:close/>
                  <a:moveTo>
                    <a:pt x="134713" y="25662"/>
                  </a:moveTo>
                  <a:cubicBezTo>
                    <a:pt x="114446" y="25662"/>
                    <a:pt x="97458" y="30138"/>
                    <a:pt x="80172" y="40284"/>
                  </a:cubicBezTo>
                  <a:cubicBezTo>
                    <a:pt x="62588" y="50131"/>
                    <a:pt x="50070" y="62664"/>
                    <a:pt x="40235" y="80269"/>
                  </a:cubicBezTo>
                  <a:cubicBezTo>
                    <a:pt x="30102" y="97576"/>
                    <a:pt x="25631" y="114884"/>
                    <a:pt x="25631" y="135175"/>
                  </a:cubicBezTo>
                  <a:cubicBezTo>
                    <a:pt x="25631" y="155167"/>
                    <a:pt x="30102" y="171878"/>
                    <a:pt x="40235" y="189483"/>
                  </a:cubicBezTo>
                  <a:cubicBezTo>
                    <a:pt x="50070" y="206790"/>
                    <a:pt x="62588" y="219621"/>
                    <a:pt x="80172" y="229767"/>
                  </a:cubicBezTo>
                  <a:cubicBezTo>
                    <a:pt x="97458" y="239614"/>
                    <a:pt x="114446" y="244388"/>
                    <a:pt x="134713" y="244388"/>
                  </a:cubicBezTo>
                  <a:cubicBezTo>
                    <a:pt x="154681" y="244388"/>
                    <a:pt x="171669" y="239614"/>
                    <a:pt x="189253" y="229767"/>
                  </a:cubicBezTo>
                  <a:cubicBezTo>
                    <a:pt x="206539" y="219621"/>
                    <a:pt x="219057" y="207089"/>
                    <a:pt x="229190" y="189781"/>
                  </a:cubicBezTo>
                  <a:cubicBezTo>
                    <a:pt x="239025" y="172176"/>
                    <a:pt x="243794" y="155167"/>
                    <a:pt x="243794" y="135175"/>
                  </a:cubicBezTo>
                  <a:cubicBezTo>
                    <a:pt x="243794" y="114884"/>
                    <a:pt x="239025" y="97576"/>
                    <a:pt x="229190" y="80269"/>
                  </a:cubicBezTo>
                  <a:cubicBezTo>
                    <a:pt x="219057" y="62664"/>
                    <a:pt x="206539" y="50131"/>
                    <a:pt x="189253" y="40284"/>
                  </a:cubicBezTo>
                  <a:cubicBezTo>
                    <a:pt x="171669" y="30138"/>
                    <a:pt x="154681" y="25662"/>
                    <a:pt x="134713" y="25662"/>
                  </a:cubicBezTo>
                  <a:close/>
                  <a:moveTo>
                    <a:pt x="134713" y="0"/>
                  </a:moveTo>
                  <a:cubicBezTo>
                    <a:pt x="159450" y="0"/>
                    <a:pt x="180610" y="5670"/>
                    <a:pt x="202069" y="18202"/>
                  </a:cubicBezTo>
                  <a:cubicBezTo>
                    <a:pt x="223527" y="30437"/>
                    <a:pt x="239025" y="45953"/>
                    <a:pt x="251543" y="67438"/>
                  </a:cubicBezTo>
                  <a:cubicBezTo>
                    <a:pt x="253331" y="70721"/>
                    <a:pt x="254821" y="73705"/>
                    <a:pt x="256609" y="77285"/>
                  </a:cubicBezTo>
                  <a:cubicBezTo>
                    <a:pt x="277770" y="77285"/>
                    <a:pt x="299228" y="77285"/>
                    <a:pt x="320389" y="77285"/>
                  </a:cubicBezTo>
                  <a:cubicBezTo>
                    <a:pt x="356749" y="113690"/>
                    <a:pt x="393110" y="150095"/>
                    <a:pt x="429470" y="186499"/>
                  </a:cubicBezTo>
                  <a:cubicBezTo>
                    <a:pt x="429470" y="295713"/>
                    <a:pt x="429470" y="404628"/>
                    <a:pt x="429470" y="513842"/>
                  </a:cubicBezTo>
                  <a:cubicBezTo>
                    <a:pt x="322773" y="513842"/>
                    <a:pt x="215778" y="513842"/>
                    <a:pt x="109081" y="513842"/>
                  </a:cubicBezTo>
                  <a:cubicBezTo>
                    <a:pt x="109081" y="431782"/>
                    <a:pt x="109081" y="349424"/>
                    <a:pt x="109081" y="267365"/>
                  </a:cubicBezTo>
                  <a:cubicBezTo>
                    <a:pt x="93584" y="264381"/>
                    <a:pt x="81066" y="259607"/>
                    <a:pt x="67356" y="251848"/>
                  </a:cubicBezTo>
                  <a:cubicBezTo>
                    <a:pt x="45898" y="239316"/>
                    <a:pt x="30102" y="223799"/>
                    <a:pt x="17882" y="202314"/>
                  </a:cubicBezTo>
                  <a:cubicBezTo>
                    <a:pt x="5365" y="180531"/>
                    <a:pt x="0" y="159643"/>
                    <a:pt x="0" y="134876"/>
                  </a:cubicBezTo>
                  <a:cubicBezTo>
                    <a:pt x="0" y="109811"/>
                    <a:pt x="5365" y="88923"/>
                    <a:pt x="17882" y="67438"/>
                  </a:cubicBezTo>
                  <a:cubicBezTo>
                    <a:pt x="30102" y="45953"/>
                    <a:pt x="45898" y="30437"/>
                    <a:pt x="67356" y="18202"/>
                  </a:cubicBezTo>
                  <a:cubicBezTo>
                    <a:pt x="88815" y="5670"/>
                    <a:pt x="109976" y="0"/>
                    <a:pt x="134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49FCE15-0BC6-4091-ACAF-7B2C7DE9B326}"/>
              </a:ext>
            </a:extLst>
          </p:cNvPr>
          <p:cNvGrpSpPr/>
          <p:nvPr/>
        </p:nvGrpSpPr>
        <p:grpSpPr>
          <a:xfrm>
            <a:off x="5724030" y="1971126"/>
            <a:ext cx="743940" cy="743940"/>
            <a:chOff x="5724030" y="1971126"/>
            <a:chExt cx="743940" cy="74394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D3CF3B7-BA8D-4362-B373-C44C930650E2}"/>
                </a:ext>
              </a:extLst>
            </p:cNvPr>
            <p:cNvSpPr/>
            <p:nvPr/>
          </p:nvSpPr>
          <p:spPr>
            <a:xfrm>
              <a:off x="5724030" y="1971126"/>
              <a:ext cx="743940" cy="74394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F331F3FA-9FED-4A22-8C3D-10E204F675F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12850" y="2128212"/>
              <a:ext cx="417576" cy="429768"/>
            </a:xfrm>
            <a:custGeom>
              <a:avLst/>
              <a:gdLst>
                <a:gd name="T0" fmla="*/ 1111 w 1212"/>
                <a:gd name="T1" fmla="*/ 1247 h 1248"/>
                <a:gd name="T2" fmla="*/ 977 w 1212"/>
                <a:gd name="T3" fmla="*/ 1063 h 1248"/>
                <a:gd name="T4" fmla="*/ 958 w 1212"/>
                <a:gd name="T5" fmla="*/ 942 h 1248"/>
                <a:gd name="T6" fmla="*/ 1053 w 1212"/>
                <a:gd name="T7" fmla="*/ 988 h 1248"/>
                <a:gd name="T8" fmla="*/ 724 w 1212"/>
                <a:gd name="T9" fmla="*/ 385 h 1248"/>
                <a:gd name="T10" fmla="*/ 344 w 1212"/>
                <a:gd name="T11" fmla="*/ 441 h 1248"/>
                <a:gd name="T12" fmla="*/ 724 w 1212"/>
                <a:gd name="T13" fmla="*/ 385 h 1248"/>
                <a:gd name="T14" fmla="*/ 774 w 1212"/>
                <a:gd name="T15" fmla="*/ 1141 h 1248"/>
                <a:gd name="T16" fmla="*/ 0 w 1212"/>
                <a:gd name="T17" fmla="*/ 113 h 1248"/>
                <a:gd name="T18" fmla="*/ 182 w 1212"/>
                <a:gd name="T19" fmla="*/ 0 h 1248"/>
                <a:gd name="T20" fmla="*/ 887 w 1212"/>
                <a:gd name="T21" fmla="*/ 240 h 1248"/>
                <a:gd name="T22" fmla="*/ 950 w 1212"/>
                <a:gd name="T23" fmla="*/ 621 h 1248"/>
                <a:gd name="T24" fmla="*/ 950 w 1212"/>
                <a:gd name="T25" fmla="*/ 888 h 1248"/>
                <a:gd name="T26" fmla="*/ 774 w 1212"/>
                <a:gd name="T27" fmla="*/ 1016 h 1248"/>
                <a:gd name="T28" fmla="*/ 612 w 1212"/>
                <a:gd name="T29" fmla="*/ 572 h 1248"/>
                <a:gd name="T30" fmla="*/ 507 w 1212"/>
                <a:gd name="T31" fmla="*/ 754 h 1248"/>
                <a:gd name="T32" fmla="*/ 612 w 1212"/>
                <a:gd name="T33" fmla="*/ 937 h 1248"/>
                <a:gd name="T34" fmla="*/ 824 w 1212"/>
                <a:gd name="T35" fmla="*/ 937 h 1248"/>
                <a:gd name="T36" fmla="*/ 929 w 1212"/>
                <a:gd name="T37" fmla="*/ 754 h 1248"/>
                <a:gd name="T38" fmla="*/ 824 w 1212"/>
                <a:gd name="T39" fmla="*/ 572 h 1248"/>
                <a:gd name="T40" fmla="*/ 254 w 1212"/>
                <a:gd name="T41" fmla="*/ 888 h 1248"/>
                <a:gd name="T42" fmla="*/ 485 w 1212"/>
                <a:gd name="T43" fmla="*/ 883 h 1248"/>
                <a:gd name="T44" fmla="*/ 344 w 1212"/>
                <a:gd name="T45" fmla="*/ 779 h 1248"/>
                <a:gd name="T46" fmla="*/ 453 w 1212"/>
                <a:gd name="T47" fmla="*/ 722 h 1248"/>
                <a:gd name="T48" fmla="*/ 344 w 1212"/>
                <a:gd name="T49" fmla="*/ 666 h 1248"/>
                <a:gd name="T50" fmla="*/ 493 w 1212"/>
                <a:gd name="T51" fmla="*/ 610 h 1248"/>
                <a:gd name="T52" fmla="*/ 345 w 1212"/>
                <a:gd name="T53" fmla="*/ 554 h 1248"/>
                <a:gd name="T54" fmla="*/ 644 w 1212"/>
                <a:gd name="T55" fmla="*/ 498 h 1248"/>
                <a:gd name="T56" fmla="*/ 816 w 1212"/>
                <a:gd name="T57" fmla="*/ 506 h 1248"/>
                <a:gd name="T58" fmla="*/ 611 w 1212"/>
                <a:gd name="T59" fmla="*/ 276 h 1248"/>
                <a:gd name="T60" fmla="*/ 254 w 1212"/>
                <a:gd name="T61" fmla="*/ 71 h 1248"/>
                <a:gd name="T62" fmla="*/ 704 w 1212"/>
                <a:gd name="T63" fmla="*/ 1071 h 1248"/>
                <a:gd name="T64" fmla="*/ 584 w 1212"/>
                <a:gd name="T65" fmla="*/ 986 h 1248"/>
                <a:gd name="T66" fmla="*/ 182 w 1212"/>
                <a:gd name="T67" fmla="*/ 959 h 1248"/>
                <a:gd name="T68" fmla="*/ 70 w 1212"/>
                <a:gd name="T69" fmla="*/ 183 h 1248"/>
                <a:gd name="T70" fmla="*/ 704 w 1212"/>
                <a:gd name="T71" fmla="*/ 1071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12" h="1248">
                  <a:moveTo>
                    <a:pt x="1211" y="1147"/>
                  </a:moveTo>
                  <a:cubicBezTo>
                    <a:pt x="1178" y="1181"/>
                    <a:pt x="1145" y="1214"/>
                    <a:pt x="1111" y="1247"/>
                  </a:cubicBezTo>
                  <a:cubicBezTo>
                    <a:pt x="1058" y="1194"/>
                    <a:pt x="1005" y="1141"/>
                    <a:pt x="952" y="1088"/>
                  </a:cubicBezTo>
                  <a:cubicBezTo>
                    <a:pt x="961" y="1080"/>
                    <a:pt x="969" y="1072"/>
                    <a:pt x="977" y="1063"/>
                  </a:cubicBezTo>
                  <a:cubicBezTo>
                    <a:pt x="954" y="1040"/>
                    <a:pt x="930" y="1016"/>
                    <a:pt x="906" y="992"/>
                  </a:cubicBezTo>
                  <a:cubicBezTo>
                    <a:pt x="926" y="976"/>
                    <a:pt x="941" y="961"/>
                    <a:pt x="958" y="942"/>
                  </a:cubicBezTo>
                  <a:cubicBezTo>
                    <a:pt x="982" y="966"/>
                    <a:pt x="1005" y="990"/>
                    <a:pt x="1028" y="1013"/>
                  </a:cubicBezTo>
                  <a:cubicBezTo>
                    <a:pt x="1037" y="1005"/>
                    <a:pt x="1045" y="997"/>
                    <a:pt x="1053" y="988"/>
                  </a:cubicBezTo>
                  <a:cubicBezTo>
                    <a:pt x="1106" y="1041"/>
                    <a:pt x="1158" y="1094"/>
                    <a:pt x="1211" y="1147"/>
                  </a:cubicBezTo>
                  <a:close/>
                  <a:moveTo>
                    <a:pt x="724" y="385"/>
                  </a:moveTo>
                  <a:cubicBezTo>
                    <a:pt x="597" y="385"/>
                    <a:pt x="471" y="385"/>
                    <a:pt x="344" y="385"/>
                  </a:cubicBezTo>
                  <a:cubicBezTo>
                    <a:pt x="344" y="403"/>
                    <a:pt x="344" y="422"/>
                    <a:pt x="344" y="441"/>
                  </a:cubicBezTo>
                  <a:cubicBezTo>
                    <a:pt x="471" y="441"/>
                    <a:pt x="597" y="441"/>
                    <a:pt x="724" y="441"/>
                  </a:cubicBezTo>
                  <a:cubicBezTo>
                    <a:pt x="724" y="422"/>
                    <a:pt x="724" y="403"/>
                    <a:pt x="724" y="385"/>
                  </a:cubicBezTo>
                  <a:close/>
                  <a:moveTo>
                    <a:pt x="774" y="1016"/>
                  </a:moveTo>
                  <a:cubicBezTo>
                    <a:pt x="774" y="1058"/>
                    <a:pt x="774" y="1100"/>
                    <a:pt x="774" y="1141"/>
                  </a:cubicBezTo>
                  <a:cubicBezTo>
                    <a:pt x="516" y="1141"/>
                    <a:pt x="258" y="1141"/>
                    <a:pt x="0" y="1141"/>
                  </a:cubicBezTo>
                  <a:cubicBezTo>
                    <a:pt x="0" y="798"/>
                    <a:pt x="0" y="456"/>
                    <a:pt x="0" y="113"/>
                  </a:cubicBezTo>
                  <a:cubicBezTo>
                    <a:pt x="60" y="113"/>
                    <a:pt x="121" y="113"/>
                    <a:pt x="182" y="113"/>
                  </a:cubicBezTo>
                  <a:cubicBezTo>
                    <a:pt x="182" y="75"/>
                    <a:pt x="182" y="37"/>
                    <a:pt x="182" y="0"/>
                  </a:cubicBezTo>
                  <a:cubicBezTo>
                    <a:pt x="337" y="0"/>
                    <a:pt x="492" y="0"/>
                    <a:pt x="647" y="0"/>
                  </a:cubicBezTo>
                  <a:cubicBezTo>
                    <a:pt x="727" y="80"/>
                    <a:pt x="807" y="160"/>
                    <a:pt x="887" y="240"/>
                  </a:cubicBezTo>
                  <a:cubicBezTo>
                    <a:pt x="887" y="342"/>
                    <a:pt x="887" y="444"/>
                    <a:pt x="887" y="547"/>
                  </a:cubicBezTo>
                  <a:cubicBezTo>
                    <a:pt x="914" y="568"/>
                    <a:pt x="933" y="591"/>
                    <a:pt x="950" y="621"/>
                  </a:cubicBezTo>
                  <a:cubicBezTo>
                    <a:pt x="975" y="663"/>
                    <a:pt x="986" y="705"/>
                    <a:pt x="986" y="754"/>
                  </a:cubicBezTo>
                  <a:cubicBezTo>
                    <a:pt x="986" y="804"/>
                    <a:pt x="975" y="846"/>
                    <a:pt x="950" y="888"/>
                  </a:cubicBezTo>
                  <a:cubicBezTo>
                    <a:pt x="926" y="931"/>
                    <a:pt x="895" y="961"/>
                    <a:pt x="852" y="986"/>
                  </a:cubicBezTo>
                  <a:cubicBezTo>
                    <a:pt x="827" y="1001"/>
                    <a:pt x="803" y="1010"/>
                    <a:pt x="774" y="1016"/>
                  </a:cubicBezTo>
                  <a:close/>
                  <a:moveTo>
                    <a:pt x="718" y="543"/>
                  </a:moveTo>
                  <a:cubicBezTo>
                    <a:pt x="679" y="543"/>
                    <a:pt x="646" y="552"/>
                    <a:pt x="612" y="572"/>
                  </a:cubicBezTo>
                  <a:cubicBezTo>
                    <a:pt x="578" y="591"/>
                    <a:pt x="554" y="615"/>
                    <a:pt x="536" y="648"/>
                  </a:cubicBezTo>
                  <a:cubicBezTo>
                    <a:pt x="516" y="682"/>
                    <a:pt x="507" y="715"/>
                    <a:pt x="507" y="754"/>
                  </a:cubicBezTo>
                  <a:cubicBezTo>
                    <a:pt x="507" y="793"/>
                    <a:pt x="516" y="826"/>
                    <a:pt x="536" y="860"/>
                  </a:cubicBezTo>
                  <a:cubicBezTo>
                    <a:pt x="554" y="893"/>
                    <a:pt x="578" y="918"/>
                    <a:pt x="612" y="937"/>
                  </a:cubicBezTo>
                  <a:cubicBezTo>
                    <a:pt x="646" y="957"/>
                    <a:pt x="679" y="965"/>
                    <a:pt x="718" y="965"/>
                  </a:cubicBezTo>
                  <a:cubicBezTo>
                    <a:pt x="757" y="965"/>
                    <a:pt x="791" y="957"/>
                    <a:pt x="824" y="937"/>
                  </a:cubicBezTo>
                  <a:cubicBezTo>
                    <a:pt x="858" y="918"/>
                    <a:pt x="882" y="894"/>
                    <a:pt x="901" y="860"/>
                  </a:cubicBezTo>
                  <a:cubicBezTo>
                    <a:pt x="921" y="827"/>
                    <a:pt x="929" y="793"/>
                    <a:pt x="929" y="754"/>
                  </a:cubicBezTo>
                  <a:cubicBezTo>
                    <a:pt x="929" y="715"/>
                    <a:pt x="921" y="682"/>
                    <a:pt x="901" y="648"/>
                  </a:cubicBezTo>
                  <a:cubicBezTo>
                    <a:pt x="882" y="615"/>
                    <a:pt x="858" y="591"/>
                    <a:pt x="824" y="572"/>
                  </a:cubicBezTo>
                  <a:cubicBezTo>
                    <a:pt x="791" y="552"/>
                    <a:pt x="757" y="543"/>
                    <a:pt x="718" y="543"/>
                  </a:cubicBezTo>
                  <a:close/>
                  <a:moveTo>
                    <a:pt x="254" y="888"/>
                  </a:moveTo>
                  <a:cubicBezTo>
                    <a:pt x="332" y="888"/>
                    <a:pt x="410" y="888"/>
                    <a:pt x="488" y="888"/>
                  </a:cubicBezTo>
                  <a:cubicBezTo>
                    <a:pt x="487" y="886"/>
                    <a:pt x="486" y="885"/>
                    <a:pt x="485" y="883"/>
                  </a:cubicBezTo>
                  <a:cubicBezTo>
                    <a:pt x="465" y="849"/>
                    <a:pt x="455" y="817"/>
                    <a:pt x="451" y="779"/>
                  </a:cubicBezTo>
                  <a:cubicBezTo>
                    <a:pt x="415" y="779"/>
                    <a:pt x="379" y="779"/>
                    <a:pt x="344" y="779"/>
                  </a:cubicBezTo>
                  <a:cubicBezTo>
                    <a:pt x="344" y="760"/>
                    <a:pt x="344" y="741"/>
                    <a:pt x="344" y="722"/>
                  </a:cubicBezTo>
                  <a:cubicBezTo>
                    <a:pt x="380" y="722"/>
                    <a:pt x="416" y="722"/>
                    <a:pt x="453" y="722"/>
                  </a:cubicBezTo>
                  <a:cubicBezTo>
                    <a:pt x="455" y="702"/>
                    <a:pt x="459" y="685"/>
                    <a:pt x="466" y="666"/>
                  </a:cubicBezTo>
                  <a:cubicBezTo>
                    <a:pt x="425" y="666"/>
                    <a:pt x="384" y="666"/>
                    <a:pt x="344" y="666"/>
                  </a:cubicBezTo>
                  <a:cubicBezTo>
                    <a:pt x="344" y="647"/>
                    <a:pt x="344" y="628"/>
                    <a:pt x="344" y="610"/>
                  </a:cubicBezTo>
                  <a:cubicBezTo>
                    <a:pt x="393" y="610"/>
                    <a:pt x="443" y="610"/>
                    <a:pt x="493" y="610"/>
                  </a:cubicBezTo>
                  <a:cubicBezTo>
                    <a:pt x="508" y="588"/>
                    <a:pt x="522" y="571"/>
                    <a:pt x="541" y="554"/>
                  </a:cubicBezTo>
                  <a:cubicBezTo>
                    <a:pt x="476" y="554"/>
                    <a:pt x="410" y="554"/>
                    <a:pt x="345" y="554"/>
                  </a:cubicBezTo>
                  <a:cubicBezTo>
                    <a:pt x="345" y="535"/>
                    <a:pt x="345" y="516"/>
                    <a:pt x="345" y="498"/>
                  </a:cubicBezTo>
                  <a:cubicBezTo>
                    <a:pt x="445" y="498"/>
                    <a:pt x="544" y="498"/>
                    <a:pt x="644" y="498"/>
                  </a:cubicBezTo>
                  <a:cubicBezTo>
                    <a:pt x="669" y="490"/>
                    <a:pt x="692" y="487"/>
                    <a:pt x="718" y="487"/>
                  </a:cubicBezTo>
                  <a:cubicBezTo>
                    <a:pt x="753" y="487"/>
                    <a:pt x="783" y="493"/>
                    <a:pt x="816" y="506"/>
                  </a:cubicBezTo>
                  <a:cubicBezTo>
                    <a:pt x="816" y="429"/>
                    <a:pt x="816" y="352"/>
                    <a:pt x="816" y="276"/>
                  </a:cubicBezTo>
                  <a:cubicBezTo>
                    <a:pt x="748" y="276"/>
                    <a:pt x="680" y="276"/>
                    <a:pt x="611" y="276"/>
                  </a:cubicBezTo>
                  <a:cubicBezTo>
                    <a:pt x="611" y="207"/>
                    <a:pt x="611" y="139"/>
                    <a:pt x="611" y="71"/>
                  </a:cubicBezTo>
                  <a:cubicBezTo>
                    <a:pt x="492" y="71"/>
                    <a:pt x="373" y="71"/>
                    <a:pt x="254" y="71"/>
                  </a:cubicBezTo>
                  <a:cubicBezTo>
                    <a:pt x="254" y="343"/>
                    <a:pt x="254" y="616"/>
                    <a:pt x="254" y="888"/>
                  </a:cubicBezTo>
                  <a:close/>
                  <a:moveTo>
                    <a:pt x="704" y="1071"/>
                  </a:moveTo>
                  <a:cubicBezTo>
                    <a:pt x="704" y="1055"/>
                    <a:pt x="704" y="1038"/>
                    <a:pt x="704" y="1021"/>
                  </a:cubicBezTo>
                  <a:cubicBezTo>
                    <a:pt x="659" y="1019"/>
                    <a:pt x="622" y="1008"/>
                    <a:pt x="584" y="986"/>
                  </a:cubicBezTo>
                  <a:cubicBezTo>
                    <a:pt x="569" y="977"/>
                    <a:pt x="558" y="969"/>
                    <a:pt x="545" y="959"/>
                  </a:cubicBezTo>
                  <a:cubicBezTo>
                    <a:pt x="424" y="959"/>
                    <a:pt x="303" y="959"/>
                    <a:pt x="182" y="959"/>
                  </a:cubicBezTo>
                  <a:cubicBezTo>
                    <a:pt x="182" y="700"/>
                    <a:pt x="182" y="442"/>
                    <a:pt x="182" y="183"/>
                  </a:cubicBezTo>
                  <a:cubicBezTo>
                    <a:pt x="144" y="183"/>
                    <a:pt x="107" y="183"/>
                    <a:pt x="70" y="183"/>
                  </a:cubicBezTo>
                  <a:cubicBezTo>
                    <a:pt x="70" y="479"/>
                    <a:pt x="70" y="775"/>
                    <a:pt x="70" y="1071"/>
                  </a:cubicBezTo>
                  <a:cubicBezTo>
                    <a:pt x="281" y="1071"/>
                    <a:pt x="493" y="1071"/>
                    <a:pt x="704" y="10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8EFC86-8ED1-4718-BC60-6202C93E4355}"/>
              </a:ext>
            </a:extLst>
          </p:cNvPr>
          <p:cNvGrpSpPr/>
          <p:nvPr/>
        </p:nvGrpSpPr>
        <p:grpSpPr>
          <a:xfrm>
            <a:off x="9319364" y="4201861"/>
            <a:ext cx="743940" cy="743940"/>
            <a:chOff x="9319364" y="4201861"/>
            <a:chExt cx="743940" cy="74394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7ACD05D-FB20-4493-80CE-072306209EC2}"/>
                </a:ext>
              </a:extLst>
            </p:cNvPr>
            <p:cNvSpPr/>
            <p:nvPr/>
          </p:nvSpPr>
          <p:spPr>
            <a:xfrm>
              <a:off x="9319364" y="4201861"/>
              <a:ext cx="743940" cy="74394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34637D72-2B11-4842-9684-299A0EAE71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496290" y="4368091"/>
              <a:ext cx="390088" cy="411480"/>
            </a:xfrm>
            <a:custGeom>
              <a:avLst/>
              <a:gdLst>
                <a:gd name="T0" fmla="*/ 520 w 1371"/>
                <a:gd name="T1" fmla="*/ 1363 h 1446"/>
                <a:gd name="T2" fmla="*/ 438 w 1371"/>
                <a:gd name="T3" fmla="*/ 1445 h 1446"/>
                <a:gd name="T4" fmla="*/ 356 w 1371"/>
                <a:gd name="T5" fmla="*/ 1363 h 1446"/>
                <a:gd name="T6" fmla="*/ 433 w 1371"/>
                <a:gd name="T7" fmla="*/ 1281 h 1446"/>
                <a:gd name="T8" fmla="*/ 268 w 1371"/>
                <a:gd name="T9" fmla="*/ 1163 h 1446"/>
                <a:gd name="T10" fmla="*/ 305 w 1371"/>
                <a:gd name="T11" fmla="*/ 1321 h 1446"/>
                <a:gd name="T12" fmla="*/ 275 w 1371"/>
                <a:gd name="T13" fmla="*/ 1433 h 1446"/>
                <a:gd name="T14" fmla="*/ 164 w 1371"/>
                <a:gd name="T15" fmla="*/ 1403 h 1446"/>
                <a:gd name="T16" fmla="*/ 193 w 1371"/>
                <a:gd name="T17" fmla="*/ 1291 h 1446"/>
                <a:gd name="T18" fmla="*/ 203 w 1371"/>
                <a:gd name="T19" fmla="*/ 1142 h 1446"/>
                <a:gd name="T20" fmla="*/ 65 w 1371"/>
                <a:gd name="T21" fmla="*/ 817 h 1446"/>
                <a:gd name="T22" fmla="*/ 48 w 1371"/>
                <a:gd name="T23" fmla="*/ 605 h 1446"/>
                <a:gd name="T24" fmla="*/ 0 w 1371"/>
                <a:gd name="T25" fmla="*/ 531 h 1446"/>
                <a:gd name="T26" fmla="*/ 82 w 1371"/>
                <a:gd name="T27" fmla="*/ 449 h 1446"/>
                <a:gd name="T28" fmla="*/ 164 w 1371"/>
                <a:gd name="T29" fmla="*/ 531 h 1446"/>
                <a:gd name="T30" fmla="*/ 116 w 1371"/>
                <a:gd name="T31" fmla="*/ 605 h 1446"/>
                <a:gd name="T32" fmla="*/ 489 w 1371"/>
                <a:gd name="T33" fmla="*/ 496 h 1446"/>
                <a:gd name="T34" fmla="*/ 166 w 1371"/>
                <a:gd name="T35" fmla="*/ 154 h 1446"/>
                <a:gd name="T36" fmla="*/ 136 w 1371"/>
                <a:gd name="T37" fmla="*/ 43 h 1446"/>
                <a:gd name="T38" fmla="*/ 248 w 1371"/>
                <a:gd name="T39" fmla="*/ 13 h 1446"/>
                <a:gd name="T40" fmla="*/ 279 w 1371"/>
                <a:gd name="T41" fmla="*/ 120 h 1446"/>
                <a:gd name="T42" fmla="*/ 734 w 1371"/>
                <a:gd name="T43" fmla="*/ 713 h 1446"/>
                <a:gd name="T44" fmla="*/ 938 w 1371"/>
                <a:gd name="T45" fmla="*/ 725 h 1446"/>
                <a:gd name="T46" fmla="*/ 933 w 1371"/>
                <a:gd name="T47" fmla="*/ 692 h 1446"/>
                <a:gd name="T48" fmla="*/ 482 w 1371"/>
                <a:gd name="T49" fmla="*/ 41 h 1446"/>
                <a:gd name="T50" fmla="*/ 370 w 1371"/>
                <a:gd name="T51" fmla="*/ 11 h 1446"/>
                <a:gd name="T52" fmla="*/ 340 w 1371"/>
                <a:gd name="T53" fmla="*/ 123 h 1446"/>
                <a:gd name="T54" fmla="*/ 429 w 1371"/>
                <a:gd name="T55" fmla="*/ 161 h 1446"/>
                <a:gd name="T56" fmla="*/ 601 w 1371"/>
                <a:gd name="T57" fmla="*/ 1292 h 1446"/>
                <a:gd name="T58" fmla="*/ 571 w 1371"/>
                <a:gd name="T59" fmla="*/ 1404 h 1446"/>
                <a:gd name="T60" fmla="*/ 683 w 1371"/>
                <a:gd name="T61" fmla="*/ 1434 h 1446"/>
                <a:gd name="T62" fmla="*/ 711 w 1371"/>
                <a:gd name="T63" fmla="*/ 1322 h 1446"/>
                <a:gd name="T64" fmla="*/ 1247 w 1371"/>
                <a:gd name="T65" fmla="*/ 1024 h 1446"/>
                <a:gd name="T66" fmla="*/ 1004 w 1371"/>
                <a:gd name="T67" fmla="*/ 1061 h 1446"/>
                <a:gd name="T68" fmla="*/ 1139 w 1371"/>
                <a:gd name="T69" fmla="*/ 695 h 1446"/>
                <a:gd name="T70" fmla="*/ 1072 w 1371"/>
                <a:gd name="T71" fmla="*/ 228 h 1446"/>
                <a:gd name="T72" fmla="*/ 1247 w 1371"/>
                <a:gd name="T73" fmla="*/ 265 h 1446"/>
                <a:gd name="T74" fmla="*/ 1359 w 1371"/>
                <a:gd name="T75" fmla="*/ 235 h 1446"/>
                <a:gd name="T76" fmla="*/ 1329 w 1371"/>
                <a:gd name="T77" fmla="*/ 123 h 1446"/>
                <a:gd name="T78" fmla="*/ 1217 w 1371"/>
                <a:gd name="T79" fmla="*/ 153 h 1446"/>
                <a:gd name="T80" fmla="*/ 1031 w 1371"/>
                <a:gd name="T81" fmla="*/ 165 h 1446"/>
                <a:gd name="T82" fmla="*/ 915 w 1371"/>
                <a:gd name="T83" fmla="*/ 409 h 1446"/>
                <a:gd name="T84" fmla="*/ 684 w 1371"/>
                <a:gd name="T85" fmla="*/ 41 h 1446"/>
                <a:gd name="T86" fmla="*/ 573 w 1371"/>
                <a:gd name="T87" fmla="*/ 11 h 1446"/>
                <a:gd name="T88" fmla="*/ 543 w 1371"/>
                <a:gd name="T89" fmla="*/ 122 h 1446"/>
                <a:gd name="T90" fmla="*/ 631 w 1371"/>
                <a:gd name="T91" fmla="*/ 158 h 1446"/>
                <a:gd name="T92" fmla="*/ 803 w 1371"/>
                <a:gd name="T93" fmla="*/ 1292 h 1446"/>
                <a:gd name="T94" fmla="*/ 773 w 1371"/>
                <a:gd name="T95" fmla="*/ 1404 h 1446"/>
                <a:gd name="T96" fmla="*/ 885 w 1371"/>
                <a:gd name="T97" fmla="*/ 1434 h 1446"/>
                <a:gd name="T98" fmla="*/ 915 w 1371"/>
                <a:gd name="T99" fmla="*/ 1322 h 1446"/>
                <a:gd name="T100" fmla="*/ 1214 w 1371"/>
                <a:gd name="T101" fmla="*/ 1130 h 1446"/>
                <a:gd name="T102" fmla="*/ 1287 w 1371"/>
                <a:gd name="T103" fmla="*/ 1176 h 1446"/>
                <a:gd name="T104" fmla="*/ 1369 w 1371"/>
                <a:gd name="T105" fmla="*/ 1094 h 1446"/>
                <a:gd name="T106" fmla="*/ 1287 w 1371"/>
                <a:gd name="T107" fmla="*/ 1013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71" h="1446">
                  <a:moveTo>
                    <a:pt x="497" y="1306"/>
                  </a:moveTo>
                  <a:cubicBezTo>
                    <a:pt x="502" y="1311"/>
                    <a:pt x="505" y="1316"/>
                    <a:pt x="509" y="1322"/>
                  </a:cubicBezTo>
                  <a:cubicBezTo>
                    <a:pt x="516" y="1335"/>
                    <a:pt x="520" y="1348"/>
                    <a:pt x="520" y="1363"/>
                  </a:cubicBezTo>
                  <a:cubicBezTo>
                    <a:pt x="520" y="1378"/>
                    <a:pt x="516" y="1391"/>
                    <a:pt x="509" y="1404"/>
                  </a:cubicBezTo>
                  <a:cubicBezTo>
                    <a:pt x="501" y="1417"/>
                    <a:pt x="492" y="1427"/>
                    <a:pt x="479" y="1434"/>
                  </a:cubicBezTo>
                  <a:cubicBezTo>
                    <a:pt x="466" y="1442"/>
                    <a:pt x="453" y="1445"/>
                    <a:pt x="438" y="1445"/>
                  </a:cubicBezTo>
                  <a:cubicBezTo>
                    <a:pt x="423" y="1445"/>
                    <a:pt x="410" y="1442"/>
                    <a:pt x="397" y="1434"/>
                  </a:cubicBezTo>
                  <a:cubicBezTo>
                    <a:pt x="384" y="1427"/>
                    <a:pt x="374" y="1417"/>
                    <a:pt x="367" y="1404"/>
                  </a:cubicBezTo>
                  <a:cubicBezTo>
                    <a:pt x="359" y="1391"/>
                    <a:pt x="356" y="1378"/>
                    <a:pt x="356" y="1363"/>
                  </a:cubicBezTo>
                  <a:cubicBezTo>
                    <a:pt x="356" y="1348"/>
                    <a:pt x="359" y="1335"/>
                    <a:pt x="367" y="1322"/>
                  </a:cubicBezTo>
                  <a:cubicBezTo>
                    <a:pt x="374" y="1309"/>
                    <a:pt x="384" y="1299"/>
                    <a:pt x="397" y="1292"/>
                  </a:cubicBezTo>
                  <a:cubicBezTo>
                    <a:pt x="409" y="1285"/>
                    <a:pt x="420" y="1282"/>
                    <a:pt x="433" y="1281"/>
                  </a:cubicBezTo>
                  <a:cubicBezTo>
                    <a:pt x="509" y="1094"/>
                    <a:pt x="586" y="906"/>
                    <a:pt x="663" y="719"/>
                  </a:cubicBezTo>
                  <a:cubicBezTo>
                    <a:pt x="620" y="665"/>
                    <a:pt x="577" y="611"/>
                    <a:pt x="534" y="557"/>
                  </a:cubicBezTo>
                  <a:cubicBezTo>
                    <a:pt x="445" y="759"/>
                    <a:pt x="356" y="961"/>
                    <a:pt x="268" y="1163"/>
                  </a:cubicBezTo>
                  <a:cubicBezTo>
                    <a:pt x="268" y="1205"/>
                    <a:pt x="268" y="1247"/>
                    <a:pt x="268" y="1288"/>
                  </a:cubicBezTo>
                  <a:cubicBezTo>
                    <a:pt x="271" y="1289"/>
                    <a:pt x="273" y="1290"/>
                    <a:pt x="275" y="1291"/>
                  </a:cubicBezTo>
                  <a:cubicBezTo>
                    <a:pt x="288" y="1299"/>
                    <a:pt x="297" y="1308"/>
                    <a:pt x="305" y="1321"/>
                  </a:cubicBezTo>
                  <a:cubicBezTo>
                    <a:pt x="312" y="1334"/>
                    <a:pt x="316" y="1347"/>
                    <a:pt x="316" y="1362"/>
                  </a:cubicBezTo>
                  <a:cubicBezTo>
                    <a:pt x="316" y="1377"/>
                    <a:pt x="312" y="1390"/>
                    <a:pt x="305" y="1403"/>
                  </a:cubicBezTo>
                  <a:cubicBezTo>
                    <a:pt x="297" y="1416"/>
                    <a:pt x="288" y="1426"/>
                    <a:pt x="275" y="1433"/>
                  </a:cubicBezTo>
                  <a:cubicBezTo>
                    <a:pt x="262" y="1441"/>
                    <a:pt x="249" y="1444"/>
                    <a:pt x="234" y="1444"/>
                  </a:cubicBezTo>
                  <a:cubicBezTo>
                    <a:pt x="219" y="1444"/>
                    <a:pt x="206" y="1441"/>
                    <a:pt x="193" y="1433"/>
                  </a:cubicBezTo>
                  <a:cubicBezTo>
                    <a:pt x="179" y="1426"/>
                    <a:pt x="171" y="1416"/>
                    <a:pt x="164" y="1403"/>
                  </a:cubicBezTo>
                  <a:cubicBezTo>
                    <a:pt x="156" y="1390"/>
                    <a:pt x="153" y="1377"/>
                    <a:pt x="153" y="1362"/>
                  </a:cubicBezTo>
                  <a:cubicBezTo>
                    <a:pt x="153" y="1347"/>
                    <a:pt x="156" y="1334"/>
                    <a:pt x="164" y="1321"/>
                  </a:cubicBezTo>
                  <a:cubicBezTo>
                    <a:pt x="171" y="1308"/>
                    <a:pt x="180" y="1299"/>
                    <a:pt x="193" y="1291"/>
                  </a:cubicBezTo>
                  <a:cubicBezTo>
                    <a:pt x="196" y="1290"/>
                    <a:pt x="198" y="1289"/>
                    <a:pt x="200" y="1288"/>
                  </a:cubicBezTo>
                  <a:cubicBezTo>
                    <a:pt x="200" y="1244"/>
                    <a:pt x="200" y="1200"/>
                    <a:pt x="200" y="1156"/>
                  </a:cubicBezTo>
                  <a:cubicBezTo>
                    <a:pt x="200" y="1151"/>
                    <a:pt x="201" y="1146"/>
                    <a:pt x="203" y="1142"/>
                  </a:cubicBezTo>
                  <a:cubicBezTo>
                    <a:pt x="250" y="1036"/>
                    <a:pt x="297" y="929"/>
                    <a:pt x="345" y="822"/>
                  </a:cubicBezTo>
                  <a:cubicBezTo>
                    <a:pt x="257" y="822"/>
                    <a:pt x="169" y="822"/>
                    <a:pt x="82" y="822"/>
                  </a:cubicBezTo>
                  <a:cubicBezTo>
                    <a:pt x="76" y="822"/>
                    <a:pt x="70" y="820"/>
                    <a:pt x="65" y="817"/>
                  </a:cubicBezTo>
                  <a:cubicBezTo>
                    <a:pt x="59" y="814"/>
                    <a:pt x="55" y="811"/>
                    <a:pt x="52" y="805"/>
                  </a:cubicBezTo>
                  <a:cubicBezTo>
                    <a:pt x="48" y="800"/>
                    <a:pt x="48" y="794"/>
                    <a:pt x="48" y="788"/>
                  </a:cubicBezTo>
                  <a:cubicBezTo>
                    <a:pt x="48" y="727"/>
                    <a:pt x="48" y="666"/>
                    <a:pt x="48" y="605"/>
                  </a:cubicBezTo>
                  <a:cubicBezTo>
                    <a:pt x="45" y="604"/>
                    <a:pt x="43" y="603"/>
                    <a:pt x="41" y="602"/>
                  </a:cubicBezTo>
                  <a:cubicBezTo>
                    <a:pt x="28" y="594"/>
                    <a:pt x="18" y="585"/>
                    <a:pt x="11" y="572"/>
                  </a:cubicBezTo>
                  <a:cubicBezTo>
                    <a:pt x="3" y="559"/>
                    <a:pt x="0" y="546"/>
                    <a:pt x="0" y="531"/>
                  </a:cubicBezTo>
                  <a:cubicBezTo>
                    <a:pt x="0" y="516"/>
                    <a:pt x="3" y="503"/>
                    <a:pt x="11" y="490"/>
                  </a:cubicBezTo>
                  <a:cubicBezTo>
                    <a:pt x="18" y="477"/>
                    <a:pt x="28" y="467"/>
                    <a:pt x="41" y="460"/>
                  </a:cubicBezTo>
                  <a:cubicBezTo>
                    <a:pt x="54" y="452"/>
                    <a:pt x="67" y="449"/>
                    <a:pt x="82" y="449"/>
                  </a:cubicBezTo>
                  <a:cubicBezTo>
                    <a:pt x="97" y="449"/>
                    <a:pt x="110" y="452"/>
                    <a:pt x="123" y="460"/>
                  </a:cubicBezTo>
                  <a:cubicBezTo>
                    <a:pt x="136" y="467"/>
                    <a:pt x="145" y="477"/>
                    <a:pt x="153" y="490"/>
                  </a:cubicBezTo>
                  <a:cubicBezTo>
                    <a:pt x="160" y="503"/>
                    <a:pt x="164" y="516"/>
                    <a:pt x="164" y="531"/>
                  </a:cubicBezTo>
                  <a:cubicBezTo>
                    <a:pt x="164" y="546"/>
                    <a:pt x="160" y="559"/>
                    <a:pt x="153" y="572"/>
                  </a:cubicBezTo>
                  <a:cubicBezTo>
                    <a:pt x="145" y="585"/>
                    <a:pt x="136" y="594"/>
                    <a:pt x="123" y="602"/>
                  </a:cubicBezTo>
                  <a:cubicBezTo>
                    <a:pt x="120" y="603"/>
                    <a:pt x="118" y="604"/>
                    <a:pt x="116" y="605"/>
                  </a:cubicBezTo>
                  <a:cubicBezTo>
                    <a:pt x="116" y="654"/>
                    <a:pt x="116" y="704"/>
                    <a:pt x="116" y="753"/>
                  </a:cubicBezTo>
                  <a:cubicBezTo>
                    <a:pt x="202" y="753"/>
                    <a:pt x="288" y="753"/>
                    <a:pt x="374" y="753"/>
                  </a:cubicBezTo>
                  <a:cubicBezTo>
                    <a:pt x="412" y="668"/>
                    <a:pt x="450" y="582"/>
                    <a:pt x="489" y="496"/>
                  </a:cubicBezTo>
                  <a:cubicBezTo>
                    <a:pt x="401" y="384"/>
                    <a:pt x="313" y="273"/>
                    <a:pt x="225" y="162"/>
                  </a:cubicBezTo>
                  <a:cubicBezTo>
                    <a:pt x="219" y="164"/>
                    <a:pt x="213" y="165"/>
                    <a:pt x="207" y="165"/>
                  </a:cubicBezTo>
                  <a:cubicBezTo>
                    <a:pt x="192" y="165"/>
                    <a:pt x="179" y="161"/>
                    <a:pt x="166" y="154"/>
                  </a:cubicBezTo>
                  <a:cubicBezTo>
                    <a:pt x="153" y="146"/>
                    <a:pt x="143" y="138"/>
                    <a:pt x="136" y="125"/>
                  </a:cubicBezTo>
                  <a:cubicBezTo>
                    <a:pt x="128" y="111"/>
                    <a:pt x="125" y="99"/>
                    <a:pt x="125" y="84"/>
                  </a:cubicBezTo>
                  <a:cubicBezTo>
                    <a:pt x="125" y="69"/>
                    <a:pt x="128" y="56"/>
                    <a:pt x="136" y="43"/>
                  </a:cubicBezTo>
                  <a:cubicBezTo>
                    <a:pt x="143" y="30"/>
                    <a:pt x="153" y="20"/>
                    <a:pt x="166" y="13"/>
                  </a:cubicBezTo>
                  <a:cubicBezTo>
                    <a:pt x="179" y="5"/>
                    <a:pt x="192" y="2"/>
                    <a:pt x="207" y="2"/>
                  </a:cubicBezTo>
                  <a:cubicBezTo>
                    <a:pt x="222" y="2"/>
                    <a:pt x="235" y="5"/>
                    <a:pt x="248" y="13"/>
                  </a:cubicBezTo>
                  <a:cubicBezTo>
                    <a:pt x="261" y="20"/>
                    <a:pt x="270" y="30"/>
                    <a:pt x="278" y="43"/>
                  </a:cubicBezTo>
                  <a:cubicBezTo>
                    <a:pt x="285" y="56"/>
                    <a:pt x="289" y="69"/>
                    <a:pt x="289" y="84"/>
                  </a:cubicBezTo>
                  <a:cubicBezTo>
                    <a:pt x="288" y="97"/>
                    <a:pt x="286" y="108"/>
                    <a:pt x="279" y="120"/>
                  </a:cubicBezTo>
                  <a:cubicBezTo>
                    <a:pt x="428" y="310"/>
                    <a:pt x="578" y="501"/>
                    <a:pt x="727" y="692"/>
                  </a:cubicBezTo>
                  <a:cubicBezTo>
                    <a:pt x="728" y="694"/>
                    <a:pt x="729" y="695"/>
                    <a:pt x="730" y="696"/>
                  </a:cubicBezTo>
                  <a:cubicBezTo>
                    <a:pt x="733" y="702"/>
                    <a:pt x="734" y="707"/>
                    <a:pt x="734" y="713"/>
                  </a:cubicBezTo>
                  <a:cubicBezTo>
                    <a:pt x="734" y="718"/>
                    <a:pt x="734" y="722"/>
                    <a:pt x="732" y="725"/>
                  </a:cubicBezTo>
                  <a:cubicBezTo>
                    <a:pt x="654" y="919"/>
                    <a:pt x="575" y="1113"/>
                    <a:pt x="497" y="1306"/>
                  </a:cubicBezTo>
                  <a:close/>
                  <a:moveTo>
                    <a:pt x="938" y="725"/>
                  </a:moveTo>
                  <a:cubicBezTo>
                    <a:pt x="940" y="722"/>
                    <a:pt x="940" y="718"/>
                    <a:pt x="940" y="713"/>
                  </a:cubicBezTo>
                  <a:cubicBezTo>
                    <a:pt x="940" y="707"/>
                    <a:pt x="939" y="702"/>
                    <a:pt x="936" y="696"/>
                  </a:cubicBezTo>
                  <a:cubicBezTo>
                    <a:pt x="935" y="695"/>
                    <a:pt x="934" y="694"/>
                    <a:pt x="933" y="692"/>
                  </a:cubicBezTo>
                  <a:cubicBezTo>
                    <a:pt x="783" y="501"/>
                    <a:pt x="633" y="310"/>
                    <a:pt x="483" y="119"/>
                  </a:cubicBezTo>
                  <a:cubicBezTo>
                    <a:pt x="489" y="107"/>
                    <a:pt x="493" y="96"/>
                    <a:pt x="493" y="82"/>
                  </a:cubicBezTo>
                  <a:cubicBezTo>
                    <a:pt x="493" y="67"/>
                    <a:pt x="489" y="54"/>
                    <a:pt x="482" y="41"/>
                  </a:cubicBezTo>
                  <a:cubicBezTo>
                    <a:pt x="474" y="28"/>
                    <a:pt x="465" y="18"/>
                    <a:pt x="452" y="11"/>
                  </a:cubicBezTo>
                  <a:cubicBezTo>
                    <a:pt x="439" y="3"/>
                    <a:pt x="426" y="0"/>
                    <a:pt x="411" y="0"/>
                  </a:cubicBezTo>
                  <a:cubicBezTo>
                    <a:pt x="396" y="0"/>
                    <a:pt x="383" y="3"/>
                    <a:pt x="370" y="11"/>
                  </a:cubicBezTo>
                  <a:cubicBezTo>
                    <a:pt x="357" y="18"/>
                    <a:pt x="348" y="28"/>
                    <a:pt x="340" y="41"/>
                  </a:cubicBezTo>
                  <a:cubicBezTo>
                    <a:pt x="333" y="54"/>
                    <a:pt x="329" y="67"/>
                    <a:pt x="329" y="82"/>
                  </a:cubicBezTo>
                  <a:cubicBezTo>
                    <a:pt x="329" y="97"/>
                    <a:pt x="332" y="110"/>
                    <a:pt x="340" y="123"/>
                  </a:cubicBezTo>
                  <a:cubicBezTo>
                    <a:pt x="347" y="136"/>
                    <a:pt x="357" y="145"/>
                    <a:pt x="370" y="153"/>
                  </a:cubicBezTo>
                  <a:cubicBezTo>
                    <a:pt x="383" y="160"/>
                    <a:pt x="396" y="164"/>
                    <a:pt x="411" y="164"/>
                  </a:cubicBezTo>
                  <a:cubicBezTo>
                    <a:pt x="418" y="164"/>
                    <a:pt x="423" y="163"/>
                    <a:pt x="429" y="161"/>
                  </a:cubicBezTo>
                  <a:cubicBezTo>
                    <a:pt x="575" y="347"/>
                    <a:pt x="721" y="534"/>
                    <a:pt x="867" y="721"/>
                  </a:cubicBezTo>
                  <a:cubicBezTo>
                    <a:pt x="791" y="907"/>
                    <a:pt x="714" y="1094"/>
                    <a:pt x="638" y="1281"/>
                  </a:cubicBezTo>
                  <a:cubicBezTo>
                    <a:pt x="624" y="1282"/>
                    <a:pt x="613" y="1285"/>
                    <a:pt x="601" y="1292"/>
                  </a:cubicBezTo>
                  <a:cubicBezTo>
                    <a:pt x="588" y="1299"/>
                    <a:pt x="578" y="1309"/>
                    <a:pt x="571" y="1322"/>
                  </a:cubicBezTo>
                  <a:cubicBezTo>
                    <a:pt x="563" y="1335"/>
                    <a:pt x="560" y="1348"/>
                    <a:pt x="560" y="1363"/>
                  </a:cubicBezTo>
                  <a:cubicBezTo>
                    <a:pt x="560" y="1378"/>
                    <a:pt x="563" y="1391"/>
                    <a:pt x="571" y="1404"/>
                  </a:cubicBezTo>
                  <a:cubicBezTo>
                    <a:pt x="578" y="1417"/>
                    <a:pt x="588" y="1427"/>
                    <a:pt x="601" y="1434"/>
                  </a:cubicBezTo>
                  <a:cubicBezTo>
                    <a:pt x="614" y="1442"/>
                    <a:pt x="627" y="1445"/>
                    <a:pt x="642" y="1445"/>
                  </a:cubicBezTo>
                  <a:cubicBezTo>
                    <a:pt x="657" y="1445"/>
                    <a:pt x="669" y="1442"/>
                    <a:pt x="683" y="1434"/>
                  </a:cubicBezTo>
                  <a:cubicBezTo>
                    <a:pt x="696" y="1427"/>
                    <a:pt x="704" y="1417"/>
                    <a:pt x="711" y="1404"/>
                  </a:cubicBezTo>
                  <a:cubicBezTo>
                    <a:pt x="719" y="1391"/>
                    <a:pt x="722" y="1378"/>
                    <a:pt x="722" y="1363"/>
                  </a:cubicBezTo>
                  <a:cubicBezTo>
                    <a:pt x="722" y="1348"/>
                    <a:pt x="719" y="1335"/>
                    <a:pt x="711" y="1322"/>
                  </a:cubicBezTo>
                  <a:cubicBezTo>
                    <a:pt x="708" y="1316"/>
                    <a:pt x="705" y="1311"/>
                    <a:pt x="700" y="1306"/>
                  </a:cubicBezTo>
                  <a:cubicBezTo>
                    <a:pt x="780" y="1113"/>
                    <a:pt x="859" y="919"/>
                    <a:pt x="938" y="725"/>
                  </a:cubicBezTo>
                  <a:close/>
                  <a:moveTo>
                    <a:pt x="1247" y="1024"/>
                  </a:moveTo>
                  <a:cubicBezTo>
                    <a:pt x="1234" y="1031"/>
                    <a:pt x="1225" y="1041"/>
                    <a:pt x="1217" y="1054"/>
                  </a:cubicBezTo>
                  <a:cubicBezTo>
                    <a:pt x="1216" y="1056"/>
                    <a:pt x="1215" y="1058"/>
                    <a:pt x="1213" y="1061"/>
                  </a:cubicBezTo>
                  <a:cubicBezTo>
                    <a:pt x="1144" y="1061"/>
                    <a:pt x="1074" y="1061"/>
                    <a:pt x="1004" y="1061"/>
                  </a:cubicBezTo>
                  <a:cubicBezTo>
                    <a:pt x="1050" y="949"/>
                    <a:pt x="1096" y="837"/>
                    <a:pt x="1141" y="724"/>
                  </a:cubicBezTo>
                  <a:cubicBezTo>
                    <a:pt x="1143" y="721"/>
                    <a:pt x="1144" y="717"/>
                    <a:pt x="1144" y="713"/>
                  </a:cubicBezTo>
                  <a:cubicBezTo>
                    <a:pt x="1144" y="706"/>
                    <a:pt x="1142" y="701"/>
                    <a:pt x="1139" y="695"/>
                  </a:cubicBezTo>
                  <a:cubicBezTo>
                    <a:pt x="1138" y="694"/>
                    <a:pt x="1137" y="693"/>
                    <a:pt x="1136" y="691"/>
                  </a:cubicBezTo>
                  <a:cubicBezTo>
                    <a:pt x="1079" y="617"/>
                    <a:pt x="1022" y="543"/>
                    <a:pt x="964" y="470"/>
                  </a:cubicBezTo>
                  <a:cubicBezTo>
                    <a:pt x="1000" y="389"/>
                    <a:pt x="1036" y="308"/>
                    <a:pt x="1072" y="228"/>
                  </a:cubicBezTo>
                  <a:cubicBezTo>
                    <a:pt x="1120" y="228"/>
                    <a:pt x="1167" y="228"/>
                    <a:pt x="1214" y="228"/>
                  </a:cubicBezTo>
                  <a:cubicBezTo>
                    <a:pt x="1215" y="231"/>
                    <a:pt x="1216" y="233"/>
                    <a:pt x="1217" y="235"/>
                  </a:cubicBezTo>
                  <a:cubicBezTo>
                    <a:pt x="1225" y="248"/>
                    <a:pt x="1234" y="257"/>
                    <a:pt x="1247" y="265"/>
                  </a:cubicBezTo>
                  <a:cubicBezTo>
                    <a:pt x="1260" y="272"/>
                    <a:pt x="1273" y="276"/>
                    <a:pt x="1288" y="276"/>
                  </a:cubicBezTo>
                  <a:cubicBezTo>
                    <a:pt x="1303" y="276"/>
                    <a:pt x="1316" y="272"/>
                    <a:pt x="1329" y="265"/>
                  </a:cubicBezTo>
                  <a:cubicBezTo>
                    <a:pt x="1342" y="257"/>
                    <a:pt x="1352" y="248"/>
                    <a:pt x="1359" y="235"/>
                  </a:cubicBezTo>
                  <a:cubicBezTo>
                    <a:pt x="1367" y="222"/>
                    <a:pt x="1370" y="209"/>
                    <a:pt x="1370" y="194"/>
                  </a:cubicBezTo>
                  <a:cubicBezTo>
                    <a:pt x="1370" y="179"/>
                    <a:pt x="1367" y="166"/>
                    <a:pt x="1359" y="153"/>
                  </a:cubicBezTo>
                  <a:cubicBezTo>
                    <a:pt x="1352" y="140"/>
                    <a:pt x="1342" y="130"/>
                    <a:pt x="1329" y="123"/>
                  </a:cubicBezTo>
                  <a:cubicBezTo>
                    <a:pt x="1316" y="115"/>
                    <a:pt x="1303" y="112"/>
                    <a:pt x="1288" y="112"/>
                  </a:cubicBezTo>
                  <a:cubicBezTo>
                    <a:pt x="1273" y="112"/>
                    <a:pt x="1260" y="115"/>
                    <a:pt x="1247" y="123"/>
                  </a:cubicBezTo>
                  <a:cubicBezTo>
                    <a:pt x="1234" y="130"/>
                    <a:pt x="1225" y="140"/>
                    <a:pt x="1217" y="153"/>
                  </a:cubicBezTo>
                  <a:cubicBezTo>
                    <a:pt x="1216" y="156"/>
                    <a:pt x="1215" y="158"/>
                    <a:pt x="1214" y="160"/>
                  </a:cubicBezTo>
                  <a:cubicBezTo>
                    <a:pt x="1159" y="160"/>
                    <a:pt x="1104" y="160"/>
                    <a:pt x="1048" y="160"/>
                  </a:cubicBezTo>
                  <a:cubicBezTo>
                    <a:pt x="1041" y="160"/>
                    <a:pt x="1036" y="162"/>
                    <a:pt x="1031" y="165"/>
                  </a:cubicBezTo>
                  <a:cubicBezTo>
                    <a:pt x="1025" y="168"/>
                    <a:pt x="1021" y="172"/>
                    <a:pt x="1018" y="177"/>
                  </a:cubicBezTo>
                  <a:cubicBezTo>
                    <a:pt x="1018" y="178"/>
                    <a:pt x="1017" y="179"/>
                    <a:pt x="1017" y="181"/>
                  </a:cubicBezTo>
                  <a:cubicBezTo>
                    <a:pt x="983" y="257"/>
                    <a:pt x="949" y="333"/>
                    <a:pt x="915" y="409"/>
                  </a:cubicBezTo>
                  <a:cubicBezTo>
                    <a:pt x="838" y="312"/>
                    <a:pt x="761" y="215"/>
                    <a:pt x="685" y="119"/>
                  </a:cubicBezTo>
                  <a:cubicBezTo>
                    <a:pt x="690" y="107"/>
                    <a:pt x="693" y="95"/>
                    <a:pt x="693" y="81"/>
                  </a:cubicBezTo>
                  <a:cubicBezTo>
                    <a:pt x="693" y="66"/>
                    <a:pt x="690" y="53"/>
                    <a:pt x="684" y="41"/>
                  </a:cubicBezTo>
                  <a:cubicBezTo>
                    <a:pt x="676" y="28"/>
                    <a:pt x="667" y="18"/>
                    <a:pt x="654" y="11"/>
                  </a:cubicBezTo>
                  <a:cubicBezTo>
                    <a:pt x="641" y="3"/>
                    <a:pt x="627" y="0"/>
                    <a:pt x="613" y="0"/>
                  </a:cubicBezTo>
                  <a:cubicBezTo>
                    <a:pt x="598" y="0"/>
                    <a:pt x="586" y="3"/>
                    <a:pt x="573" y="11"/>
                  </a:cubicBezTo>
                  <a:cubicBezTo>
                    <a:pt x="560" y="18"/>
                    <a:pt x="551" y="28"/>
                    <a:pt x="543" y="41"/>
                  </a:cubicBezTo>
                  <a:cubicBezTo>
                    <a:pt x="536" y="53"/>
                    <a:pt x="532" y="66"/>
                    <a:pt x="532" y="81"/>
                  </a:cubicBezTo>
                  <a:cubicBezTo>
                    <a:pt x="532" y="96"/>
                    <a:pt x="535" y="109"/>
                    <a:pt x="543" y="122"/>
                  </a:cubicBezTo>
                  <a:cubicBezTo>
                    <a:pt x="550" y="134"/>
                    <a:pt x="560" y="144"/>
                    <a:pt x="573" y="151"/>
                  </a:cubicBezTo>
                  <a:cubicBezTo>
                    <a:pt x="586" y="158"/>
                    <a:pt x="598" y="162"/>
                    <a:pt x="613" y="162"/>
                  </a:cubicBezTo>
                  <a:cubicBezTo>
                    <a:pt x="619" y="161"/>
                    <a:pt x="625" y="160"/>
                    <a:pt x="631" y="158"/>
                  </a:cubicBezTo>
                  <a:cubicBezTo>
                    <a:pt x="778" y="344"/>
                    <a:pt x="925" y="531"/>
                    <a:pt x="1072" y="718"/>
                  </a:cubicBezTo>
                  <a:cubicBezTo>
                    <a:pt x="995" y="905"/>
                    <a:pt x="918" y="1093"/>
                    <a:pt x="840" y="1281"/>
                  </a:cubicBezTo>
                  <a:cubicBezTo>
                    <a:pt x="827" y="1282"/>
                    <a:pt x="815" y="1285"/>
                    <a:pt x="803" y="1292"/>
                  </a:cubicBezTo>
                  <a:cubicBezTo>
                    <a:pt x="790" y="1299"/>
                    <a:pt x="781" y="1309"/>
                    <a:pt x="773" y="1322"/>
                  </a:cubicBezTo>
                  <a:cubicBezTo>
                    <a:pt x="765" y="1335"/>
                    <a:pt x="762" y="1348"/>
                    <a:pt x="762" y="1363"/>
                  </a:cubicBezTo>
                  <a:cubicBezTo>
                    <a:pt x="762" y="1378"/>
                    <a:pt x="765" y="1391"/>
                    <a:pt x="773" y="1404"/>
                  </a:cubicBezTo>
                  <a:cubicBezTo>
                    <a:pt x="781" y="1417"/>
                    <a:pt x="790" y="1427"/>
                    <a:pt x="803" y="1434"/>
                  </a:cubicBezTo>
                  <a:cubicBezTo>
                    <a:pt x="816" y="1442"/>
                    <a:pt x="829" y="1445"/>
                    <a:pt x="844" y="1445"/>
                  </a:cubicBezTo>
                  <a:cubicBezTo>
                    <a:pt x="859" y="1445"/>
                    <a:pt x="872" y="1442"/>
                    <a:pt x="885" y="1434"/>
                  </a:cubicBezTo>
                  <a:cubicBezTo>
                    <a:pt x="898" y="1427"/>
                    <a:pt x="908" y="1417"/>
                    <a:pt x="915" y="1404"/>
                  </a:cubicBezTo>
                  <a:cubicBezTo>
                    <a:pt x="923" y="1391"/>
                    <a:pt x="926" y="1378"/>
                    <a:pt x="926" y="1363"/>
                  </a:cubicBezTo>
                  <a:cubicBezTo>
                    <a:pt x="926" y="1348"/>
                    <a:pt x="922" y="1335"/>
                    <a:pt x="915" y="1322"/>
                  </a:cubicBezTo>
                  <a:cubicBezTo>
                    <a:pt x="911" y="1316"/>
                    <a:pt x="908" y="1311"/>
                    <a:pt x="903" y="1306"/>
                  </a:cubicBezTo>
                  <a:cubicBezTo>
                    <a:pt x="928" y="1248"/>
                    <a:pt x="952" y="1189"/>
                    <a:pt x="976" y="1130"/>
                  </a:cubicBezTo>
                  <a:cubicBezTo>
                    <a:pt x="1056" y="1130"/>
                    <a:pt x="1135" y="1130"/>
                    <a:pt x="1214" y="1130"/>
                  </a:cubicBezTo>
                  <a:cubicBezTo>
                    <a:pt x="1215" y="1132"/>
                    <a:pt x="1216" y="1133"/>
                    <a:pt x="1217" y="1135"/>
                  </a:cubicBezTo>
                  <a:cubicBezTo>
                    <a:pt x="1224" y="1148"/>
                    <a:pt x="1234" y="1158"/>
                    <a:pt x="1246" y="1165"/>
                  </a:cubicBezTo>
                  <a:cubicBezTo>
                    <a:pt x="1259" y="1173"/>
                    <a:pt x="1272" y="1176"/>
                    <a:pt x="1287" y="1176"/>
                  </a:cubicBezTo>
                  <a:cubicBezTo>
                    <a:pt x="1302" y="1176"/>
                    <a:pt x="1315" y="1173"/>
                    <a:pt x="1328" y="1165"/>
                  </a:cubicBezTo>
                  <a:cubicBezTo>
                    <a:pt x="1341" y="1158"/>
                    <a:pt x="1351" y="1148"/>
                    <a:pt x="1358" y="1135"/>
                  </a:cubicBezTo>
                  <a:cubicBezTo>
                    <a:pt x="1366" y="1122"/>
                    <a:pt x="1369" y="1109"/>
                    <a:pt x="1369" y="1094"/>
                  </a:cubicBezTo>
                  <a:cubicBezTo>
                    <a:pt x="1369" y="1079"/>
                    <a:pt x="1366" y="1067"/>
                    <a:pt x="1358" y="1054"/>
                  </a:cubicBezTo>
                  <a:cubicBezTo>
                    <a:pt x="1351" y="1041"/>
                    <a:pt x="1341" y="1032"/>
                    <a:pt x="1328" y="1024"/>
                  </a:cubicBezTo>
                  <a:cubicBezTo>
                    <a:pt x="1315" y="1017"/>
                    <a:pt x="1302" y="1013"/>
                    <a:pt x="1287" y="1013"/>
                  </a:cubicBezTo>
                  <a:lnTo>
                    <a:pt x="1287" y="1013"/>
                  </a:lnTo>
                  <a:cubicBezTo>
                    <a:pt x="1272" y="1013"/>
                    <a:pt x="1260" y="1017"/>
                    <a:pt x="1247" y="10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6CFBB8-D54E-47F5-8D75-D4E895CC87CB}"/>
              </a:ext>
            </a:extLst>
          </p:cNvPr>
          <p:cNvGrpSpPr/>
          <p:nvPr/>
        </p:nvGrpSpPr>
        <p:grpSpPr>
          <a:xfrm>
            <a:off x="2128696" y="3317326"/>
            <a:ext cx="743940" cy="743940"/>
            <a:chOff x="2128696" y="3317326"/>
            <a:chExt cx="743940" cy="7439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DBDF4E7-35B7-4AD5-9AFE-7AB0BD78A6F8}"/>
                </a:ext>
              </a:extLst>
            </p:cNvPr>
            <p:cNvSpPr/>
            <p:nvPr/>
          </p:nvSpPr>
          <p:spPr>
            <a:xfrm>
              <a:off x="2128696" y="3317326"/>
              <a:ext cx="743940" cy="74394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 w="25400">
              <a:solidFill>
                <a:schemeClr val="bg1"/>
              </a:solidFill>
            </a:ln>
            <a:effectLst>
              <a:outerShdw blurRad="3175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54" name="Freeform 28">
              <a:extLst>
                <a:ext uri="{FF2B5EF4-FFF2-40B4-BE49-F238E27FC236}">
                  <a16:creationId xmlns:a16="http://schemas.microsoft.com/office/drawing/2014/main" id="{C82856FC-B2EC-4EDA-9995-DC198137D64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72651" y="3460696"/>
              <a:ext cx="456030" cy="457200"/>
            </a:xfrm>
            <a:custGeom>
              <a:avLst/>
              <a:gdLst>
                <a:gd name="T0" fmla="*/ 1152 w 1725"/>
                <a:gd name="T1" fmla="*/ 1262 h 1727"/>
                <a:gd name="T2" fmla="*/ 1260 w 1725"/>
                <a:gd name="T3" fmla="*/ 1252 h 1727"/>
                <a:gd name="T4" fmla="*/ 1335 w 1725"/>
                <a:gd name="T5" fmla="*/ 1209 h 1727"/>
                <a:gd name="T6" fmla="*/ 1410 w 1725"/>
                <a:gd name="T7" fmla="*/ 1252 h 1727"/>
                <a:gd name="T8" fmla="*/ 1410 w 1725"/>
                <a:gd name="T9" fmla="*/ 1338 h 1727"/>
                <a:gd name="T10" fmla="*/ 1335 w 1725"/>
                <a:gd name="T11" fmla="*/ 1381 h 1727"/>
                <a:gd name="T12" fmla="*/ 1260 w 1725"/>
                <a:gd name="T13" fmla="*/ 1338 h 1727"/>
                <a:gd name="T14" fmla="*/ 1087 w 1725"/>
                <a:gd name="T15" fmla="*/ 1327 h 1727"/>
                <a:gd name="T16" fmla="*/ 936 w 1725"/>
                <a:gd name="T17" fmla="*/ 1079 h 1727"/>
                <a:gd name="T18" fmla="*/ 947 w 1725"/>
                <a:gd name="T19" fmla="*/ 1565 h 1727"/>
                <a:gd name="T20" fmla="*/ 990 w 1725"/>
                <a:gd name="T21" fmla="*/ 1639 h 1727"/>
                <a:gd name="T22" fmla="*/ 947 w 1725"/>
                <a:gd name="T23" fmla="*/ 1714 h 1727"/>
                <a:gd name="T24" fmla="*/ 862 w 1725"/>
                <a:gd name="T25" fmla="*/ 1714 h 1727"/>
                <a:gd name="T26" fmla="*/ 819 w 1725"/>
                <a:gd name="T27" fmla="*/ 1639 h 1727"/>
                <a:gd name="T28" fmla="*/ 862 w 1725"/>
                <a:gd name="T29" fmla="*/ 1565 h 1727"/>
                <a:gd name="T30" fmla="*/ 872 w 1725"/>
                <a:gd name="T31" fmla="*/ 1079 h 1727"/>
                <a:gd name="T32" fmla="*/ 722 w 1725"/>
                <a:gd name="T33" fmla="*/ 1327 h 1727"/>
                <a:gd name="T34" fmla="*/ 463 w 1725"/>
                <a:gd name="T35" fmla="*/ 1338 h 1727"/>
                <a:gd name="T36" fmla="*/ 388 w 1725"/>
                <a:gd name="T37" fmla="*/ 1381 h 1727"/>
                <a:gd name="T38" fmla="*/ 313 w 1725"/>
                <a:gd name="T39" fmla="*/ 1338 h 1727"/>
                <a:gd name="T40" fmla="*/ 313 w 1725"/>
                <a:gd name="T41" fmla="*/ 1252 h 1727"/>
                <a:gd name="T42" fmla="*/ 388 w 1725"/>
                <a:gd name="T43" fmla="*/ 1209 h 1727"/>
                <a:gd name="T44" fmla="*/ 463 w 1725"/>
                <a:gd name="T45" fmla="*/ 1252 h 1727"/>
                <a:gd name="T46" fmla="*/ 657 w 1725"/>
                <a:gd name="T47" fmla="*/ 1262 h 1727"/>
                <a:gd name="T48" fmla="*/ 345 w 1725"/>
                <a:gd name="T49" fmla="*/ 1079 h 1727"/>
                <a:gd name="T50" fmla="*/ 162 w 1725"/>
                <a:gd name="T51" fmla="*/ 1036 h 1727"/>
                <a:gd name="T52" fmla="*/ 0 w 1725"/>
                <a:gd name="T53" fmla="*/ 757 h 1727"/>
                <a:gd name="T54" fmla="*/ 162 w 1725"/>
                <a:gd name="T55" fmla="*/ 477 h 1727"/>
                <a:gd name="T56" fmla="*/ 345 w 1725"/>
                <a:gd name="T57" fmla="*/ 434 h 1727"/>
                <a:gd name="T58" fmla="*/ 580 w 1725"/>
                <a:gd name="T59" fmla="*/ 64 h 1727"/>
                <a:gd name="T60" fmla="*/ 1053 w 1725"/>
                <a:gd name="T61" fmla="*/ 64 h 1727"/>
                <a:gd name="T62" fmla="*/ 1262 w 1725"/>
                <a:gd name="T63" fmla="*/ 312 h 1727"/>
                <a:gd name="T64" fmla="*/ 1530 w 1725"/>
                <a:gd name="T65" fmla="*/ 357 h 1727"/>
                <a:gd name="T66" fmla="*/ 1724 w 1725"/>
                <a:gd name="T67" fmla="*/ 693 h 1727"/>
                <a:gd name="T68" fmla="*/ 1530 w 1725"/>
                <a:gd name="T69" fmla="*/ 1027 h 1727"/>
                <a:gd name="T70" fmla="*/ 1335 w 1725"/>
                <a:gd name="T71" fmla="*/ 107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5" h="1727">
                  <a:moveTo>
                    <a:pt x="1152" y="1079"/>
                  </a:moveTo>
                  <a:cubicBezTo>
                    <a:pt x="1152" y="1140"/>
                    <a:pt x="1152" y="1201"/>
                    <a:pt x="1152" y="1262"/>
                  </a:cubicBezTo>
                  <a:cubicBezTo>
                    <a:pt x="1187" y="1262"/>
                    <a:pt x="1221" y="1262"/>
                    <a:pt x="1255" y="1262"/>
                  </a:cubicBezTo>
                  <a:cubicBezTo>
                    <a:pt x="1257" y="1258"/>
                    <a:pt x="1258" y="1255"/>
                    <a:pt x="1260" y="1252"/>
                  </a:cubicBezTo>
                  <a:cubicBezTo>
                    <a:pt x="1268" y="1238"/>
                    <a:pt x="1278" y="1228"/>
                    <a:pt x="1292" y="1220"/>
                  </a:cubicBezTo>
                  <a:cubicBezTo>
                    <a:pt x="1306" y="1212"/>
                    <a:pt x="1319" y="1209"/>
                    <a:pt x="1335" y="1209"/>
                  </a:cubicBezTo>
                  <a:cubicBezTo>
                    <a:pt x="1351" y="1209"/>
                    <a:pt x="1364" y="1212"/>
                    <a:pt x="1378" y="1220"/>
                  </a:cubicBezTo>
                  <a:cubicBezTo>
                    <a:pt x="1392" y="1228"/>
                    <a:pt x="1402" y="1239"/>
                    <a:pt x="1410" y="1252"/>
                  </a:cubicBezTo>
                  <a:cubicBezTo>
                    <a:pt x="1418" y="1266"/>
                    <a:pt x="1421" y="1279"/>
                    <a:pt x="1421" y="1295"/>
                  </a:cubicBezTo>
                  <a:cubicBezTo>
                    <a:pt x="1421" y="1311"/>
                    <a:pt x="1418" y="1324"/>
                    <a:pt x="1410" y="1338"/>
                  </a:cubicBezTo>
                  <a:cubicBezTo>
                    <a:pt x="1402" y="1352"/>
                    <a:pt x="1392" y="1361"/>
                    <a:pt x="1378" y="1369"/>
                  </a:cubicBezTo>
                  <a:cubicBezTo>
                    <a:pt x="1364" y="1377"/>
                    <a:pt x="1351" y="1381"/>
                    <a:pt x="1335" y="1381"/>
                  </a:cubicBezTo>
                  <a:cubicBezTo>
                    <a:pt x="1319" y="1381"/>
                    <a:pt x="1306" y="1377"/>
                    <a:pt x="1292" y="1369"/>
                  </a:cubicBezTo>
                  <a:cubicBezTo>
                    <a:pt x="1278" y="1361"/>
                    <a:pt x="1268" y="1352"/>
                    <a:pt x="1260" y="1338"/>
                  </a:cubicBezTo>
                  <a:cubicBezTo>
                    <a:pt x="1258" y="1334"/>
                    <a:pt x="1257" y="1331"/>
                    <a:pt x="1255" y="1327"/>
                  </a:cubicBezTo>
                  <a:cubicBezTo>
                    <a:pt x="1199" y="1327"/>
                    <a:pt x="1143" y="1327"/>
                    <a:pt x="1087" y="1327"/>
                  </a:cubicBezTo>
                  <a:cubicBezTo>
                    <a:pt x="1087" y="1245"/>
                    <a:pt x="1087" y="1162"/>
                    <a:pt x="1087" y="1079"/>
                  </a:cubicBezTo>
                  <a:cubicBezTo>
                    <a:pt x="1037" y="1079"/>
                    <a:pt x="987" y="1079"/>
                    <a:pt x="936" y="1079"/>
                  </a:cubicBezTo>
                  <a:cubicBezTo>
                    <a:pt x="936" y="1240"/>
                    <a:pt x="936" y="1400"/>
                    <a:pt x="936" y="1560"/>
                  </a:cubicBezTo>
                  <a:cubicBezTo>
                    <a:pt x="940" y="1561"/>
                    <a:pt x="944" y="1563"/>
                    <a:pt x="947" y="1565"/>
                  </a:cubicBezTo>
                  <a:cubicBezTo>
                    <a:pt x="961" y="1573"/>
                    <a:pt x="971" y="1583"/>
                    <a:pt x="979" y="1596"/>
                  </a:cubicBezTo>
                  <a:cubicBezTo>
                    <a:pt x="987" y="1610"/>
                    <a:pt x="990" y="1624"/>
                    <a:pt x="990" y="1639"/>
                  </a:cubicBezTo>
                  <a:cubicBezTo>
                    <a:pt x="990" y="1655"/>
                    <a:pt x="987" y="1670"/>
                    <a:pt x="979" y="1683"/>
                  </a:cubicBezTo>
                  <a:cubicBezTo>
                    <a:pt x="971" y="1697"/>
                    <a:pt x="961" y="1706"/>
                    <a:pt x="947" y="1714"/>
                  </a:cubicBezTo>
                  <a:cubicBezTo>
                    <a:pt x="933" y="1722"/>
                    <a:pt x="920" y="1726"/>
                    <a:pt x="904" y="1726"/>
                  </a:cubicBezTo>
                  <a:cubicBezTo>
                    <a:pt x="888" y="1726"/>
                    <a:pt x="875" y="1722"/>
                    <a:pt x="862" y="1714"/>
                  </a:cubicBezTo>
                  <a:cubicBezTo>
                    <a:pt x="848" y="1706"/>
                    <a:pt x="837" y="1697"/>
                    <a:pt x="830" y="1683"/>
                  </a:cubicBezTo>
                  <a:cubicBezTo>
                    <a:pt x="822" y="1670"/>
                    <a:pt x="819" y="1655"/>
                    <a:pt x="819" y="1639"/>
                  </a:cubicBezTo>
                  <a:cubicBezTo>
                    <a:pt x="819" y="1624"/>
                    <a:pt x="822" y="1610"/>
                    <a:pt x="830" y="1596"/>
                  </a:cubicBezTo>
                  <a:cubicBezTo>
                    <a:pt x="837" y="1583"/>
                    <a:pt x="848" y="1573"/>
                    <a:pt x="862" y="1565"/>
                  </a:cubicBezTo>
                  <a:cubicBezTo>
                    <a:pt x="865" y="1563"/>
                    <a:pt x="868" y="1561"/>
                    <a:pt x="872" y="1560"/>
                  </a:cubicBezTo>
                  <a:cubicBezTo>
                    <a:pt x="872" y="1400"/>
                    <a:pt x="872" y="1240"/>
                    <a:pt x="872" y="1079"/>
                  </a:cubicBezTo>
                  <a:cubicBezTo>
                    <a:pt x="822" y="1079"/>
                    <a:pt x="772" y="1079"/>
                    <a:pt x="722" y="1079"/>
                  </a:cubicBezTo>
                  <a:cubicBezTo>
                    <a:pt x="722" y="1162"/>
                    <a:pt x="722" y="1245"/>
                    <a:pt x="722" y="1327"/>
                  </a:cubicBezTo>
                  <a:cubicBezTo>
                    <a:pt x="637" y="1327"/>
                    <a:pt x="552" y="1327"/>
                    <a:pt x="468" y="1327"/>
                  </a:cubicBezTo>
                  <a:cubicBezTo>
                    <a:pt x="466" y="1331"/>
                    <a:pt x="465" y="1334"/>
                    <a:pt x="463" y="1338"/>
                  </a:cubicBezTo>
                  <a:cubicBezTo>
                    <a:pt x="455" y="1352"/>
                    <a:pt x="445" y="1361"/>
                    <a:pt x="431" y="1369"/>
                  </a:cubicBezTo>
                  <a:cubicBezTo>
                    <a:pt x="417" y="1377"/>
                    <a:pt x="404" y="1381"/>
                    <a:pt x="388" y="1381"/>
                  </a:cubicBezTo>
                  <a:cubicBezTo>
                    <a:pt x="372" y="1381"/>
                    <a:pt x="359" y="1377"/>
                    <a:pt x="345" y="1369"/>
                  </a:cubicBezTo>
                  <a:cubicBezTo>
                    <a:pt x="331" y="1361"/>
                    <a:pt x="321" y="1352"/>
                    <a:pt x="313" y="1338"/>
                  </a:cubicBezTo>
                  <a:cubicBezTo>
                    <a:pt x="305" y="1324"/>
                    <a:pt x="302" y="1311"/>
                    <a:pt x="302" y="1295"/>
                  </a:cubicBezTo>
                  <a:cubicBezTo>
                    <a:pt x="302" y="1279"/>
                    <a:pt x="305" y="1266"/>
                    <a:pt x="313" y="1252"/>
                  </a:cubicBezTo>
                  <a:cubicBezTo>
                    <a:pt x="321" y="1239"/>
                    <a:pt x="331" y="1228"/>
                    <a:pt x="345" y="1220"/>
                  </a:cubicBezTo>
                  <a:cubicBezTo>
                    <a:pt x="359" y="1212"/>
                    <a:pt x="372" y="1209"/>
                    <a:pt x="388" y="1209"/>
                  </a:cubicBezTo>
                  <a:cubicBezTo>
                    <a:pt x="404" y="1209"/>
                    <a:pt x="417" y="1212"/>
                    <a:pt x="431" y="1220"/>
                  </a:cubicBezTo>
                  <a:cubicBezTo>
                    <a:pt x="445" y="1228"/>
                    <a:pt x="454" y="1238"/>
                    <a:pt x="463" y="1252"/>
                  </a:cubicBezTo>
                  <a:cubicBezTo>
                    <a:pt x="464" y="1255"/>
                    <a:pt x="466" y="1258"/>
                    <a:pt x="468" y="1262"/>
                  </a:cubicBezTo>
                  <a:cubicBezTo>
                    <a:pt x="531" y="1262"/>
                    <a:pt x="594" y="1262"/>
                    <a:pt x="657" y="1262"/>
                  </a:cubicBezTo>
                  <a:cubicBezTo>
                    <a:pt x="657" y="1201"/>
                    <a:pt x="657" y="1140"/>
                    <a:pt x="657" y="1079"/>
                  </a:cubicBezTo>
                  <a:cubicBezTo>
                    <a:pt x="553" y="1079"/>
                    <a:pt x="449" y="1079"/>
                    <a:pt x="345" y="1079"/>
                  </a:cubicBezTo>
                  <a:cubicBezTo>
                    <a:pt x="338" y="1079"/>
                    <a:pt x="331" y="1079"/>
                    <a:pt x="324" y="1079"/>
                  </a:cubicBezTo>
                  <a:cubicBezTo>
                    <a:pt x="264" y="1079"/>
                    <a:pt x="214" y="1066"/>
                    <a:pt x="162" y="1036"/>
                  </a:cubicBezTo>
                  <a:cubicBezTo>
                    <a:pt x="110" y="1006"/>
                    <a:pt x="73" y="970"/>
                    <a:pt x="44" y="918"/>
                  </a:cubicBezTo>
                  <a:cubicBezTo>
                    <a:pt x="14" y="867"/>
                    <a:pt x="0" y="816"/>
                    <a:pt x="0" y="757"/>
                  </a:cubicBezTo>
                  <a:cubicBezTo>
                    <a:pt x="0" y="697"/>
                    <a:pt x="14" y="647"/>
                    <a:pt x="44" y="596"/>
                  </a:cubicBezTo>
                  <a:cubicBezTo>
                    <a:pt x="73" y="544"/>
                    <a:pt x="110" y="506"/>
                    <a:pt x="162" y="477"/>
                  </a:cubicBezTo>
                  <a:cubicBezTo>
                    <a:pt x="214" y="447"/>
                    <a:pt x="264" y="434"/>
                    <a:pt x="324" y="434"/>
                  </a:cubicBezTo>
                  <a:cubicBezTo>
                    <a:pt x="331" y="434"/>
                    <a:pt x="338" y="434"/>
                    <a:pt x="345" y="434"/>
                  </a:cubicBezTo>
                  <a:cubicBezTo>
                    <a:pt x="351" y="361"/>
                    <a:pt x="370" y="300"/>
                    <a:pt x="407" y="237"/>
                  </a:cubicBezTo>
                  <a:cubicBezTo>
                    <a:pt x="450" y="162"/>
                    <a:pt x="504" y="107"/>
                    <a:pt x="580" y="64"/>
                  </a:cubicBezTo>
                  <a:cubicBezTo>
                    <a:pt x="655" y="20"/>
                    <a:pt x="730" y="0"/>
                    <a:pt x="817" y="0"/>
                  </a:cubicBezTo>
                  <a:cubicBezTo>
                    <a:pt x="903" y="0"/>
                    <a:pt x="978" y="20"/>
                    <a:pt x="1053" y="64"/>
                  </a:cubicBezTo>
                  <a:cubicBezTo>
                    <a:pt x="1129" y="107"/>
                    <a:pt x="1183" y="162"/>
                    <a:pt x="1227" y="237"/>
                  </a:cubicBezTo>
                  <a:cubicBezTo>
                    <a:pt x="1241" y="262"/>
                    <a:pt x="1252" y="285"/>
                    <a:pt x="1262" y="312"/>
                  </a:cubicBezTo>
                  <a:cubicBezTo>
                    <a:pt x="1288" y="307"/>
                    <a:pt x="1310" y="305"/>
                    <a:pt x="1337" y="305"/>
                  </a:cubicBezTo>
                  <a:cubicBezTo>
                    <a:pt x="1408" y="305"/>
                    <a:pt x="1469" y="321"/>
                    <a:pt x="1530" y="357"/>
                  </a:cubicBezTo>
                  <a:cubicBezTo>
                    <a:pt x="1592" y="393"/>
                    <a:pt x="1637" y="437"/>
                    <a:pt x="1672" y="499"/>
                  </a:cubicBezTo>
                  <a:cubicBezTo>
                    <a:pt x="1708" y="561"/>
                    <a:pt x="1724" y="621"/>
                    <a:pt x="1724" y="693"/>
                  </a:cubicBezTo>
                  <a:cubicBezTo>
                    <a:pt x="1724" y="764"/>
                    <a:pt x="1708" y="824"/>
                    <a:pt x="1672" y="886"/>
                  </a:cubicBezTo>
                  <a:cubicBezTo>
                    <a:pt x="1637" y="947"/>
                    <a:pt x="1592" y="992"/>
                    <a:pt x="1530" y="1027"/>
                  </a:cubicBezTo>
                  <a:cubicBezTo>
                    <a:pt x="1469" y="1063"/>
                    <a:pt x="1408" y="1079"/>
                    <a:pt x="1337" y="1079"/>
                  </a:cubicBezTo>
                  <a:cubicBezTo>
                    <a:pt x="1336" y="1079"/>
                    <a:pt x="1336" y="1079"/>
                    <a:pt x="1335" y="1079"/>
                  </a:cubicBezTo>
                  <a:cubicBezTo>
                    <a:pt x="1274" y="1079"/>
                    <a:pt x="1213" y="1079"/>
                    <a:pt x="1152" y="107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4149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5E39E4-6E9A-4573-9CA2-B31228A8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t>55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6812CC-1B26-46D2-9800-D980D0EC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D4E198-6156-4A91-91ED-38F2BE2A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rules proposed for Emirates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04CD4-5E9C-453A-B2F9-DDC51014DBE2}"/>
              </a:ext>
            </a:extLst>
          </p:cNvPr>
          <p:cNvSpPr/>
          <p:nvPr/>
        </p:nvSpPr>
        <p:spPr>
          <a:xfrm>
            <a:off x="838800" y="1422694"/>
            <a:ext cx="10515000" cy="418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Based on project delivering strong Data Mapping to fraud engine (DMD)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EDEE00-646C-46E3-9240-AAD406B4252A}"/>
              </a:ext>
            </a:extLst>
          </p:cNvPr>
          <p:cNvSpPr txBox="1"/>
          <p:nvPr/>
        </p:nvSpPr>
        <p:spPr>
          <a:xfrm>
            <a:off x="4008861" y="2358485"/>
            <a:ext cx="37635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CRAIG JONES TO SHOW STRONG AIRLINE SECTOR RULES FOR INTERNATIONAL AIRLINE</a:t>
            </a:r>
          </a:p>
          <a:p>
            <a:pPr algn="ctr"/>
            <a:endParaRPr lang="en-GB" sz="2400" dirty="0">
              <a:solidFill>
                <a:srgbClr val="FF0000"/>
              </a:solidFill>
            </a:endParaRPr>
          </a:p>
          <a:p>
            <a:pPr algn="ctr"/>
            <a:r>
              <a:rPr lang="en-GB" sz="2400" dirty="0">
                <a:solidFill>
                  <a:srgbClr val="FF0000"/>
                </a:solidFill>
              </a:rPr>
              <a:t>Should we use Features, Lists and New Rules in TRE OR Older DVE</a:t>
            </a:r>
          </a:p>
        </p:txBody>
      </p:sp>
    </p:spTree>
    <p:extLst>
      <p:ext uri="{BB962C8B-B14F-4D97-AF65-F5344CB8AC3E}">
        <p14:creationId xmlns:p14="http://schemas.microsoft.com/office/powerpoint/2010/main" val="161469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5E39E4-6E9A-4573-9CA2-B31228A8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t>56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6812CC-1B26-46D2-9800-D980D0EC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D4E198-6156-4A91-91ED-38F2BE2A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service review for Airline customers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04CD4-5E9C-453A-B2F9-DDC51014DBE2}"/>
              </a:ext>
            </a:extLst>
          </p:cNvPr>
          <p:cNvSpPr/>
          <p:nvPr/>
        </p:nvSpPr>
        <p:spPr>
          <a:xfrm>
            <a:off x="838800" y="1422694"/>
            <a:ext cx="10515000" cy="418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chemeClr val="bg1"/>
                </a:solidFill>
              </a:rPr>
              <a:t>Anonoymised</a:t>
            </a:r>
            <a:r>
              <a:rPr lang="en-GB" b="1" dirty="0">
                <a:solidFill>
                  <a:schemeClr val="bg1"/>
                </a:solidFill>
              </a:rPr>
              <a:t> monthly review for Travel Sector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4E4C54-0732-4B41-B8B8-C51D23CEE147}"/>
              </a:ext>
            </a:extLst>
          </p:cNvPr>
          <p:cNvSpPr txBox="1"/>
          <p:nvPr/>
        </p:nvSpPr>
        <p:spPr>
          <a:xfrm>
            <a:off x="3897351" y="2659567"/>
            <a:ext cx="37635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CRAIG JONES TO SHOW SLIDES OF STRONG SERVICE REVIEW</a:t>
            </a:r>
          </a:p>
          <a:p>
            <a:pPr algn="ctr"/>
            <a:endParaRPr lang="en-GB" sz="2400" dirty="0">
              <a:solidFill>
                <a:srgbClr val="FF0000"/>
              </a:solidFill>
            </a:endParaRPr>
          </a:p>
          <a:p>
            <a:pPr algn="ctr"/>
            <a:r>
              <a:rPr lang="en-GB" sz="2400" dirty="0">
                <a:solidFill>
                  <a:srgbClr val="FF0000"/>
                </a:solidFill>
              </a:rPr>
              <a:t>SHOW MARKET LEADING KPIS AND TRENDS ON FRAUD</a:t>
            </a:r>
          </a:p>
        </p:txBody>
      </p:sp>
    </p:spTree>
    <p:extLst>
      <p:ext uri="{BB962C8B-B14F-4D97-AF65-F5344CB8AC3E}">
        <p14:creationId xmlns:p14="http://schemas.microsoft.com/office/powerpoint/2010/main" val="276125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BE8F6C-0462-438A-92EC-9C1B6AC3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74905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CEC113-7CAA-4A36-8035-B20A9096278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t>58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9638AA-D973-4858-9E3E-5AE8EC5AB21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D09900-B464-408C-A85D-6FA09942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Next Steps </a:t>
            </a:r>
          </a:p>
        </p:txBody>
      </p:sp>
    </p:spTree>
    <p:extLst>
      <p:ext uri="{BB962C8B-B14F-4D97-AF65-F5344CB8AC3E}">
        <p14:creationId xmlns:p14="http://schemas.microsoft.com/office/powerpoint/2010/main" val="559061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610C18-94BD-7C4E-A0CE-A0FCE8553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Why ACI can deliver for Emirates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F0410-2F79-40D9-964C-0487FCE7A2FB}"/>
              </a:ext>
            </a:extLst>
          </p:cNvPr>
          <p:cNvSpPr txBox="1"/>
          <p:nvPr/>
        </p:nvSpPr>
        <p:spPr>
          <a:xfrm>
            <a:off x="838200" y="1773044"/>
            <a:ext cx="106364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Experience with </a:t>
            </a:r>
            <a:r>
              <a:rPr lang="en-GB" dirty="0" err="1"/>
              <a:t>xxxx</a:t>
            </a:r>
            <a:r>
              <a:rPr lang="en-GB" dirty="0"/>
              <a:t> travel merchants on </a:t>
            </a:r>
            <a:r>
              <a:rPr lang="en-GB" dirty="0" err="1"/>
              <a:t>platfrom</a:t>
            </a:r>
            <a:endParaRPr lang="en-GB" dirty="0"/>
          </a:p>
          <a:p>
            <a:endParaRPr lang="en-GB" dirty="0"/>
          </a:p>
          <a:p>
            <a:r>
              <a:rPr lang="en-GB" dirty="0"/>
              <a:t>NFRs with 99.999% uptime in 2019</a:t>
            </a:r>
          </a:p>
          <a:p>
            <a:endParaRPr lang="en-GB" dirty="0"/>
          </a:p>
          <a:p>
            <a:r>
              <a:rPr lang="en-GB" dirty="0"/>
              <a:t>Machine Learning with Continuous Learning Model deployment in Q1 2020</a:t>
            </a:r>
          </a:p>
          <a:p>
            <a:endParaRPr lang="en-GB" dirty="0"/>
          </a:p>
          <a:p>
            <a:r>
              <a:rPr lang="en-GB" dirty="0"/>
              <a:t>Flexibility with multi-layered approach to fraud management</a:t>
            </a:r>
          </a:p>
          <a:p>
            <a:endParaRPr lang="en-GB" dirty="0"/>
          </a:p>
          <a:p>
            <a:r>
              <a:rPr lang="en-GB" dirty="0"/>
              <a:t>Expertise through 17 certified risk analysts globally</a:t>
            </a:r>
          </a:p>
          <a:p>
            <a:endParaRPr lang="en-GB" dirty="0"/>
          </a:p>
          <a:p>
            <a:r>
              <a:rPr lang="en-GB" dirty="0"/>
              <a:t>Global Consortium fraud to…….</a:t>
            </a:r>
          </a:p>
          <a:p>
            <a:endParaRPr lang="en-GB" dirty="0"/>
          </a:p>
          <a:p>
            <a:r>
              <a:rPr lang="en-GB" dirty="0"/>
              <a:t>KPI Optimisation through Intuitive and Value-add User Interfaces for transaction review and business </a:t>
            </a:r>
            <a:r>
              <a:rPr lang="en-GB" dirty="0" err="1"/>
              <a:t>intellgence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9975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AE2F51B3-525C-FF4D-A0C3-DEDE1A25E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5" r="5435" b="8358"/>
          <a:stretch/>
        </p:blipFill>
        <p:spPr>
          <a:xfrm>
            <a:off x="1524000" y="4143521"/>
            <a:ext cx="9144000" cy="27144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0995B-F5B2-3743-A5B0-C2E4A5A9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E610C18-94BD-7C4E-A0CE-A0FCE8553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ACI’s Global presence &amp; ability to service Tier 1 companies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286144-7D1C-DE46-BC2C-751EA931E973}"/>
              </a:ext>
            </a:extLst>
          </p:cNvPr>
          <p:cNvGrpSpPr/>
          <p:nvPr/>
        </p:nvGrpSpPr>
        <p:grpSpPr>
          <a:xfrm>
            <a:off x="5473851" y="2713013"/>
            <a:ext cx="1244296" cy="1244296"/>
            <a:chOff x="4004565" y="2784766"/>
            <a:chExt cx="1244296" cy="124429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1EC475-143A-CA49-8E80-60F17D799102}"/>
                </a:ext>
              </a:extLst>
            </p:cNvPr>
            <p:cNvSpPr/>
            <p:nvPr/>
          </p:nvSpPr>
          <p:spPr>
            <a:xfrm>
              <a:off x="4004565" y="2784766"/>
              <a:ext cx="1244296" cy="1244296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Isosceles Triangle 6">
              <a:extLst>
                <a:ext uri="{FF2B5EF4-FFF2-40B4-BE49-F238E27FC236}">
                  <a16:creationId xmlns:a16="http://schemas.microsoft.com/office/drawing/2014/main" id="{D1D33562-6403-564A-8E64-FB212F5DBA32}"/>
                </a:ext>
              </a:extLst>
            </p:cNvPr>
            <p:cNvSpPr/>
            <p:nvPr/>
          </p:nvSpPr>
          <p:spPr>
            <a:xfrm rot="5400000">
              <a:off x="4415851" y="3116283"/>
              <a:ext cx="660261" cy="581263"/>
            </a:xfrm>
            <a:prstGeom prst="triangle">
              <a:avLst>
                <a:gd name="adj" fmla="val 5390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FE78CA-CA95-3040-B18A-A7B70C2FB18F}"/>
              </a:ext>
            </a:extLst>
          </p:cNvPr>
          <p:cNvGrpSpPr/>
          <p:nvPr/>
        </p:nvGrpSpPr>
        <p:grpSpPr>
          <a:xfrm>
            <a:off x="2568524" y="4182710"/>
            <a:ext cx="7054952" cy="1689340"/>
            <a:chOff x="1587198" y="4055009"/>
            <a:chExt cx="9406602" cy="2252453"/>
          </a:xfrm>
        </p:grpSpPr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D0C0ADB3-BD8E-9349-996F-AE2757574D40}"/>
                </a:ext>
              </a:extLst>
            </p:cNvPr>
            <p:cNvSpPr txBox="1">
              <a:spLocks/>
            </p:cNvSpPr>
            <p:nvPr/>
          </p:nvSpPr>
          <p:spPr>
            <a:xfrm>
              <a:off x="1587198" y="4055009"/>
              <a:ext cx="2252453" cy="2252453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rm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 cap="none" baseline="0">
                  <a:solidFill>
                    <a:srgbClr val="0A86C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algn="ctr"/>
              <a:r>
                <a:rPr lang="en-US" sz="1350" b="0" dirty="0">
                  <a:solidFill>
                    <a:schemeClr val="accent6">
                      <a:lumMod val="25000"/>
                    </a:schemeClr>
                  </a:solidFill>
                </a:rPr>
                <a:t>Americas</a:t>
              </a:r>
              <a:r>
                <a:rPr lang="en-US" sz="1350" b="0" dirty="0">
                  <a:solidFill>
                    <a:schemeClr val="accent3"/>
                  </a:solidFill>
                </a:rPr>
                <a:t> </a:t>
              </a:r>
              <a:endParaRPr lang="en-US" sz="1350" dirty="0">
                <a:solidFill>
                  <a:schemeClr val="accent3"/>
                </a:solidFill>
              </a:endParaRPr>
            </a:p>
            <a:p>
              <a:pPr algn="ctr"/>
              <a:r>
                <a:rPr lang="en-US" sz="3600" dirty="0">
                  <a:solidFill>
                    <a:srgbClr val="DB6026"/>
                  </a:solidFill>
                </a:rPr>
                <a:t>4,600+</a:t>
              </a:r>
            </a:p>
            <a:p>
              <a:pPr algn="ctr"/>
              <a:r>
                <a:rPr lang="en-US" sz="1800" dirty="0"/>
                <a:t>customers</a:t>
              </a:r>
            </a:p>
          </p:txBody>
        </p:sp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65ECA775-8222-B744-AFE8-53FC0332E54D}"/>
                </a:ext>
              </a:extLst>
            </p:cNvPr>
            <p:cNvSpPr txBox="1">
              <a:spLocks/>
            </p:cNvSpPr>
            <p:nvPr/>
          </p:nvSpPr>
          <p:spPr>
            <a:xfrm>
              <a:off x="5164273" y="4055009"/>
              <a:ext cx="2252453" cy="2252453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rm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 cap="none" baseline="0">
                  <a:solidFill>
                    <a:srgbClr val="0A86C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algn="ctr"/>
              <a:r>
                <a:rPr lang="en-US" sz="1350" b="0" dirty="0">
                  <a:solidFill>
                    <a:schemeClr val="accent6">
                      <a:lumMod val="25000"/>
                    </a:schemeClr>
                  </a:solidFill>
                </a:rPr>
                <a:t>EMEA</a:t>
              </a:r>
              <a:r>
                <a:rPr lang="en-US" sz="1350" b="0" dirty="0">
                  <a:solidFill>
                    <a:schemeClr val="accent3"/>
                  </a:solidFill>
                </a:rPr>
                <a:t> </a:t>
              </a:r>
              <a:endParaRPr lang="en-US" sz="1350" dirty="0">
                <a:solidFill>
                  <a:schemeClr val="accent3"/>
                </a:solidFill>
              </a:endParaRPr>
            </a:p>
            <a:p>
              <a:pPr algn="ctr"/>
              <a:r>
                <a:rPr lang="en-US" sz="3600" dirty="0">
                  <a:solidFill>
                    <a:srgbClr val="DB6026"/>
                  </a:solidFill>
                </a:rPr>
                <a:t>400+</a:t>
              </a:r>
            </a:p>
            <a:p>
              <a:pPr algn="ctr"/>
              <a:r>
                <a:rPr lang="en-US" sz="1800" dirty="0"/>
                <a:t>customers</a:t>
              </a:r>
            </a:p>
          </p:txBody>
        </p:sp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E5E2ABC-52AA-774D-BB33-215C3B0EE62E}"/>
                </a:ext>
              </a:extLst>
            </p:cNvPr>
            <p:cNvSpPr txBox="1">
              <a:spLocks/>
            </p:cNvSpPr>
            <p:nvPr/>
          </p:nvSpPr>
          <p:spPr>
            <a:xfrm>
              <a:off x="8741347" y="4055009"/>
              <a:ext cx="2252453" cy="2252453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rm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 cap="none" baseline="0">
                  <a:solidFill>
                    <a:srgbClr val="0A86C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algn="ctr"/>
              <a:r>
                <a:rPr lang="en-US" sz="1350" b="0" dirty="0">
                  <a:solidFill>
                    <a:schemeClr val="accent6">
                      <a:lumMod val="25000"/>
                    </a:schemeClr>
                  </a:solidFill>
                </a:rPr>
                <a:t>Asia/Pacific</a:t>
              </a:r>
              <a:r>
                <a:rPr lang="en-US" sz="1350" b="0" dirty="0">
                  <a:solidFill>
                    <a:schemeClr val="accent3"/>
                  </a:solidFill>
                </a:rPr>
                <a:t> </a:t>
              </a:r>
              <a:endParaRPr lang="en-US" sz="1350" dirty="0">
                <a:solidFill>
                  <a:schemeClr val="accent3"/>
                </a:solidFill>
              </a:endParaRPr>
            </a:p>
            <a:p>
              <a:pPr algn="ctr"/>
              <a:r>
                <a:rPr lang="en-US" sz="3600" dirty="0">
                  <a:solidFill>
                    <a:srgbClr val="DB6026"/>
                  </a:solidFill>
                </a:rPr>
                <a:t>200+</a:t>
              </a:r>
            </a:p>
            <a:p>
              <a:pPr algn="ctr"/>
              <a:r>
                <a:rPr lang="en-US" sz="1800" dirty="0"/>
                <a:t>customers</a:t>
              </a:r>
            </a:p>
          </p:txBody>
        </p:sp>
      </p:grpSp>
      <p:sp>
        <p:nvSpPr>
          <p:cNvPr id="18" name="Title 3">
            <a:extLst>
              <a:ext uri="{FF2B5EF4-FFF2-40B4-BE49-F238E27FC236}">
                <a16:creationId xmlns:a16="http://schemas.microsoft.com/office/drawing/2014/main" id="{824253D6-5928-7E43-9FDE-14A3E9E62960}"/>
              </a:ext>
            </a:extLst>
          </p:cNvPr>
          <p:cNvSpPr txBox="1">
            <a:spLocks/>
          </p:cNvSpPr>
          <p:nvPr/>
        </p:nvSpPr>
        <p:spPr>
          <a:xfrm>
            <a:off x="2730904" y="3048182"/>
            <a:ext cx="1670197" cy="4413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none" baseline="0">
                <a:solidFill>
                  <a:srgbClr val="0A86C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350" b="0" dirty="0">
                <a:solidFill>
                  <a:schemeClr val="accent6">
                    <a:lumMod val="25000"/>
                  </a:schemeClr>
                </a:solidFill>
              </a:rPr>
              <a:t>Serve</a:t>
            </a:r>
            <a:r>
              <a:rPr lang="en-US" sz="1350" b="0" dirty="0">
                <a:solidFill>
                  <a:schemeClr val="tx1"/>
                </a:solidFill>
              </a:rPr>
              <a:t> </a:t>
            </a:r>
            <a:r>
              <a:rPr lang="en-US" sz="1350" dirty="0"/>
              <a:t>thousands</a:t>
            </a:r>
            <a:r>
              <a:rPr lang="en-US" sz="1350" dirty="0">
                <a:solidFill>
                  <a:schemeClr val="tx1"/>
                </a:solidFill>
              </a:rPr>
              <a:t> </a:t>
            </a:r>
            <a:r>
              <a:rPr lang="en-US" sz="1350" b="0" dirty="0">
                <a:solidFill>
                  <a:schemeClr val="tx1"/>
                </a:solidFill>
              </a:rPr>
              <a:t>of </a:t>
            </a:r>
            <a:r>
              <a:rPr lang="en-US" sz="1350" b="0" dirty="0">
                <a:solidFill>
                  <a:schemeClr val="accent6">
                    <a:lumMod val="25000"/>
                  </a:schemeClr>
                </a:solidFill>
              </a:rPr>
              <a:t>merchants directly and through payment service providers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48DA1243-2E6A-2E42-950F-25641E4FEAD1}"/>
              </a:ext>
            </a:extLst>
          </p:cNvPr>
          <p:cNvSpPr txBox="1">
            <a:spLocks/>
          </p:cNvSpPr>
          <p:nvPr/>
        </p:nvSpPr>
        <p:spPr>
          <a:xfrm>
            <a:off x="5743345" y="3048182"/>
            <a:ext cx="2311146" cy="4413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none" baseline="0">
                <a:solidFill>
                  <a:srgbClr val="0A86C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350" b="0" dirty="0">
                <a:solidFill>
                  <a:schemeClr val="accent6">
                    <a:lumMod val="25000"/>
                  </a:schemeClr>
                </a:solidFill>
              </a:rPr>
              <a:t>Prevent fraud for </a:t>
            </a:r>
          </a:p>
          <a:p>
            <a:r>
              <a:rPr lang="en-US" sz="1350" dirty="0"/>
              <a:t>1,500+ </a:t>
            </a:r>
            <a:r>
              <a:rPr lang="en-US" sz="1350" b="0" dirty="0">
                <a:solidFill>
                  <a:schemeClr val="accent6">
                    <a:lumMod val="25000"/>
                  </a:schemeClr>
                </a:solidFill>
              </a:rPr>
              <a:t>banks, intermediaries and merchants</a:t>
            </a:r>
          </a:p>
        </p:txBody>
      </p:sp>
      <p:grpSp>
        <p:nvGrpSpPr>
          <p:cNvPr id="20" name="Group 17">
            <a:extLst>
              <a:ext uri="{FF2B5EF4-FFF2-40B4-BE49-F238E27FC236}">
                <a16:creationId xmlns:a16="http://schemas.microsoft.com/office/drawing/2014/main" id="{4795A2D5-3F36-A446-891B-6DAFDAFE10C8}"/>
              </a:ext>
            </a:extLst>
          </p:cNvPr>
          <p:cNvGrpSpPr>
            <a:grpSpLocks/>
          </p:cNvGrpSpPr>
          <p:nvPr/>
        </p:nvGrpSpPr>
        <p:grpSpPr bwMode="auto">
          <a:xfrm>
            <a:off x="5105169" y="3017932"/>
            <a:ext cx="502533" cy="405470"/>
            <a:chOff x="4238" y="1140"/>
            <a:chExt cx="321" cy="259"/>
          </a:xfrm>
          <a:solidFill>
            <a:schemeClr val="accent1"/>
          </a:solidFill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08332F24-6CFD-6D40-B04A-316D43918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" y="1140"/>
              <a:ext cx="321" cy="259"/>
            </a:xfrm>
            <a:custGeom>
              <a:avLst/>
              <a:gdLst>
                <a:gd name="T0" fmla="*/ 1421 w 1422"/>
                <a:gd name="T1" fmla="*/ 540 h 1147"/>
                <a:gd name="T2" fmla="*/ 1421 w 1422"/>
                <a:gd name="T3" fmla="*/ 575 h 1147"/>
                <a:gd name="T4" fmla="*/ 1421 w 1422"/>
                <a:gd name="T5" fmla="*/ 576 h 1147"/>
                <a:gd name="T6" fmla="*/ 1410 w 1422"/>
                <a:gd name="T7" fmla="*/ 618 h 1147"/>
                <a:gd name="T8" fmla="*/ 1379 w 1422"/>
                <a:gd name="T9" fmla="*/ 648 h 1147"/>
                <a:gd name="T10" fmla="*/ 1338 w 1422"/>
                <a:gd name="T11" fmla="*/ 659 h 1147"/>
                <a:gd name="T12" fmla="*/ 1338 w 1422"/>
                <a:gd name="T13" fmla="*/ 659 h 1147"/>
                <a:gd name="T14" fmla="*/ 83 w 1422"/>
                <a:gd name="T15" fmla="*/ 659 h 1147"/>
                <a:gd name="T16" fmla="*/ 42 w 1422"/>
                <a:gd name="T17" fmla="*/ 648 h 1147"/>
                <a:gd name="T18" fmla="*/ 11 w 1422"/>
                <a:gd name="T19" fmla="*/ 618 h 1147"/>
                <a:gd name="T20" fmla="*/ 0 w 1422"/>
                <a:gd name="T21" fmla="*/ 576 h 1147"/>
                <a:gd name="T22" fmla="*/ 0 w 1422"/>
                <a:gd name="T23" fmla="*/ 541 h 1147"/>
                <a:gd name="T24" fmla="*/ 0 w 1422"/>
                <a:gd name="T25" fmla="*/ 540 h 1147"/>
                <a:gd name="T26" fmla="*/ 11 w 1422"/>
                <a:gd name="T27" fmla="*/ 498 h 1147"/>
                <a:gd name="T28" fmla="*/ 42 w 1422"/>
                <a:gd name="T29" fmla="*/ 468 h 1147"/>
                <a:gd name="T30" fmla="*/ 65 w 1422"/>
                <a:gd name="T31" fmla="*/ 459 h 1147"/>
                <a:gd name="T32" fmla="*/ 713 w 1422"/>
                <a:gd name="T33" fmla="*/ 0 h 1147"/>
                <a:gd name="T34" fmla="*/ 1364 w 1422"/>
                <a:gd name="T35" fmla="*/ 462 h 1147"/>
                <a:gd name="T36" fmla="*/ 1379 w 1422"/>
                <a:gd name="T37" fmla="*/ 469 h 1147"/>
                <a:gd name="T38" fmla="*/ 1410 w 1422"/>
                <a:gd name="T39" fmla="*/ 500 h 1147"/>
                <a:gd name="T40" fmla="*/ 1421 w 1422"/>
                <a:gd name="T41" fmla="*/ 540 h 1147"/>
                <a:gd name="T42" fmla="*/ 1381 w 1422"/>
                <a:gd name="T43" fmla="*/ 748 h 1147"/>
                <a:gd name="T44" fmla="*/ 1381 w 1422"/>
                <a:gd name="T45" fmla="*/ 1007 h 1147"/>
                <a:gd name="T46" fmla="*/ 1134 w 1422"/>
                <a:gd name="T47" fmla="*/ 1114 h 1147"/>
                <a:gd name="T48" fmla="*/ 994 w 1422"/>
                <a:gd name="T49" fmla="*/ 1145 h 1147"/>
                <a:gd name="T50" fmla="*/ 976 w 1422"/>
                <a:gd name="T51" fmla="*/ 1146 h 1147"/>
                <a:gd name="T52" fmla="*/ 958 w 1422"/>
                <a:gd name="T53" fmla="*/ 1145 h 1147"/>
                <a:gd name="T54" fmla="*/ 715 w 1422"/>
                <a:gd name="T55" fmla="*/ 1041 h 1147"/>
                <a:gd name="T56" fmla="*/ 474 w 1422"/>
                <a:gd name="T57" fmla="*/ 1145 h 1147"/>
                <a:gd name="T58" fmla="*/ 456 w 1422"/>
                <a:gd name="T59" fmla="*/ 1146 h 1147"/>
                <a:gd name="T60" fmla="*/ 437 w 1422"/>
                <a:gd name="T61" fmla="*/ 1145 h 1147"/>
                <a:gd name="T62" fmla="*/ 297 w 1422"/>
                <a:gd name="T63" fmla="*/ 1114 h 1147"/>
                <a:gd name="T64" fmla="*/ 51 w 1422"/>
                <a:gd name="T65" fmla="*/ 1007 h 1147"/>
                <a:gd name="T66" fmla="*/ 51 w 1422"/>
                <a:gd name="T67" fmla="*/ 748 h 1147"/>
                <a:gd name="T68" fmla="*/ 350 w 1422"/>
                <a:gd name="T69" fmla="*/ 727 h 1147"/>
                <a:gd name="T70" fmla="*/ 425 w 1422"/>
                <a:gd name="T71" fmla="*/ 729 h 1147"/>
                <a:gd name="T72" fmla="*/ 449 w 1422"/>
                <a:gd name="T73" fmla="*/ 731 h 1147"/>
                <a:gd name="T74" fmla="*/ 715 w 1422"/>
                <a:gd name="T75" fmla="*/ 782 h 1147"/>
                <a:gd name="T76" fmla="*/ 981 w 1422"/>
                <a:gd name="T77" fmla="*/ 731 h 1147"/>
                <a:gd name="T78" fmla="*/ 1006 w 1422"/>
                <a:gd name="T79" fmla="*/ 729 h 1147"/>
                <a:gd name="T80" fmla="*/ 1079 w 1422"/>
                <a:gd name="T81" fmla="*/ 727 h 1147"/>
                <a:gd name="T82" fmla="*/ 1381 w 1422"/>
                <a:gd name="T83" fmla="*/ 749 h 1147"/>
                <a:gd name="T84" fmla="*/ 1381 w 1422"/>
                <a:gd name="T85" fmla="*/ 748 h 1147"/>
                <a:gd name="T86" fmla="*/ 443 w 1422"/>
                <a:gd name="T87" fmla="*/ 854 h 1147"/>
                <a:gd name="T88" fmla="*/ 271 w 1422"/>
                <a:gd name="T89" fmla="*/ 923 h 1147"/>
                <a:gd name="T90" fmla="*/ 409 w 1422"/>
                <a:gd name="T91" fmla="*/ 1047 h 1147"/>
                <a:gd name="T92" fmla="*/ 582 w 1422"/>
                <a:gd name="T93" fmla="*/ 977 h 1147"/>
                <a:gd name="T94" fmla="*/ 443 w 1422"/>
                <a:gd name="T95" fmla="*/ 854 h 1147"/>
                <a:gd name="T96" fmla="*/ 988 w 1422"/>
                <a:gd name="T97" fmla="*/ 854 h 1147"/>
                <a:gd name="T98" fmla="*/ 851 w 1422"/>
                <a:gd name="T99" fmla="*/ 979 h 1147"/>
                <a:gd name="T100" fmla="*/ 1023 w 1422"/>
                <a:gd name="T101" fmla="*/ 1048 h 1147"/>
                <a:gd name="T102" fmla="*/ 1160 w 1422"/>
                <a:gd name="T103" fmla="*/ 923 h 1147"/>
                <a:gd name="T104" fmla="*/ 988 w 1422"/>
                <a:gd name="T105" fmla="*/ 854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22" h="1147">
                  <a:moveTo>
                    <a:pt x="1421" y="540"/>
                  </a:moveTo>
                  <a:cubicBezTo>
                    <a:pt x="1421" y="552"/>
                    <a:pt x="1421" y="564"/>
                    <a:pt x="1421" y="575"/>
                  </a:cubicBezTo>
                  <a:cubicBezTo>
                    <a:pt x="1421" y="576"/>
                    <a:pt x="1421" y="576"/>
                    <a:pt x="1421" y="576"/>
                  </a:cubicBezTo>
                  <a:cubicBezTo>
                    <a:pt x="1421" y="591"/>
                    <a:pt x="1418" y="605"/>
                    <a:pt x="1410" y="618"/>
                  </a:cubicBezTo>
                  <a:cubicBezTo>
                    <a:pt x="1403" y="632"/>
                    <a:pt x="1392" y="640"/>
                    <a:pt x="1379" y="648"/>
                  </a:cubicBezTo>
                  <a:cubicBezTo>
                    <a:pt x="1366" y="656"/>
                    <a:pt x="1353" y="659"/>
                    <a:pt x="1338" y="659"/>
                  </a:cubicBezTo>
                  <a:lnTo>
                    <a:pt x="1338" y="659"/>
                  </a:lnTo>
                  <a:cubicBezTo>
                    <a:pt x="920" y="659"/>
                    <a:pt x="501" y="659"/>
                    <a:pt x="83" y="659"/>
                  </a:cubicBezTo>
                  <a:cubicBezTo>
                    <a:pt x="68" y="659"/>
                    <a:pt x="55" y="656"/>
                    <a:pt x="42" y="648"/>
                  </a:cubicBezTo>
                  <a:cubicBezTo>
                    <a:pt x="29" y="640"/>
                    <a:pt x="18" y="632"/>
                    <a:pt x="11" y="618"/>
                  </a:cubicBezTo>
                  <a:cubicBezTo>
                    <a:pt x="3" y="605"/>
                    <a:pt x="0" y="591"/>
                    <a:pt x="0" y="576"/>
                  </a:cubicBezTo>
                  <a:cubicBezTo>
                    <a:pt x="0" y="565"/>
                    <a:pt x="0" y="553"/>
                    <a:pt x="0" y="541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525"/>
                    <a:pt x="3" y="511"/>
                    <a:pt x="11" y="498"/>
                  </a:cubicBezTo>
                  <a:cubicBezTo>
                    <a:pt x="18" y="484"/>
                    <a:pt x="29" y="476"/>
                    <a:pt x="42" y="468"/>
                  </a:cubicBezTo>
                  <a:cubicBezTo>
                    <a:pt x="49" y="464"/>
                    <a:pt x="56" y="461"/>
                    <a:pt x="65" y="459"/>
                  </a:cubicBezTo>
                  <a:cubicBezTo>
                    <a:pt x="130" y="135"/>
                    <a:pt x="395" y="0"/>
                    <a:pt x="713" y="0"/>
                  </a:cubicBezTo>
                  <a:cubicBezTo>
                    <a:pt x="1032" y="0"/>
                    <a:pt x="1301" y="136"/>
                    <a:pt x="1364" y="462"/>
                  </a:cubicBezTo>
                  <a:cubicBezTo>
                    <a:pt x="1370" y="464"/>
                    <a:pt x="1374" y="466"/>
                    <a:pt x="1379" y="469"/>
                  </a:cubicBezTo>
                  <a:cubicBezTo>
                    <a:pt x="1392" y="477"/>
                    <a:pt x="1402" y="486"/>
                    <a:pt x="1410" y="500"/>
                  </a:cubicBezTo>
                  <a:cubicBezTo>
                    <a:pt x="1417" y="513"/>
                    <a:pt x="1421" y="525"/>
                    <a:pt x="1421" y="540"/>
                  </a:cubicBezTo>
                  <a:close/>
                  <a:moveTo>
                    <a:pt x="1381" y="748"/>
                  </a:moveTo>
                  <a:cubicBezTo>
                    <a:pt x="1381" y="835"/>
                    <a:pt x="1381" y="921"/>
                    <a:pt x="1381" y="1007"/>
                  </a:cubicBezTo>
                  <a:cubicBezTo>
                    <a:pt x="1297" y="1051"/>
                    <a:pt x="1223" y="1082"/>
                    <a:pt x="1134" y="1114"/>
                  </a:cubicBezTo>
                  <a:cubicBezTo>
                    <a:pt x="1087" y="1134"/>
                    <a:pt x="1045" y="1144"/>
                    <a:pt x="994" y="1145"/>
                  </a:cubicBezTo>
                  <a:cubicBezTo>
                    <a:pt x="988" y="1146"/>
                    <a:pt x="983" y="1146"/>
                    <a:pt x="976" y="1146"/>
                  </a:cubicBezTo>
                  <a:cubicBezTo>
                    <a:pt x="970" y="1146"/>
                    <a:pt x="964" y="1146"/>
                    <a:pt x="958" y="1145"/>
                  </a:cubicBezTo>
                  <a:cubicBezTo>
                    <a:pt x="896" y="1139"/>
                    <a:pt x="778" y="1043"/>
                    <a:pt x="715" y="1041"/>
                  </a:cubicBezTo>
                  <a:cubicBezTo>
                    <a:pt x="653" y="1040"/>
                    <a:pt x="536" y="1139"/>
                    <a:pt x="474" y="1145"/>
                  </a:cubicBezTo>
                  <a:cubicBezTo>
                    <a:pt x="467" y="1146"/>
                    <a:pt x="462" y="1146"/>
                    <a:pt x="456" y="1146"/>
                  </a:cubicBezTo>
                  <a:cubicBezTo>
                    <a:pt x="449" y="1146"/>
                    <a:pt x="444" y="1146"/>
                    <a:pt x="437" y="1145"/>
                  </a:cubicBezTo>
                  <a:cubicBezTo>
                    <a:pt x="387" y="1144"/>
                    <a:pt x="344" y="1134"/>
                    <a:pt x="297" y="1114"/>
                  </a:cubicBezTo>
                  <a:cubicBezTo>
                    <a:pt x="208" y="1082"/>
                    <a:pt x="135" y="1051"/>
                    <a:pt x="51" y="1007"/>
                  </a:cubicBezTo>
                  <a:cubicBezTo>
                    <a:pt x="51" y="921"/>
                    <a:pt x="51" y="835"/>
                    <a:pt x="51" y="748"/>
                  </a:cubicBezTo>
                  <a:cubicBezTo>
                    <a:pt x="155" y="733"/>
                    <a:pt x="244" y="727"/>
                    <a:pt x="350" y="727"/>
                  </a:cubicBezTo>
                  <a:cubicBezTo>
                    <a:pt x="376" y="727"/>
                    <a:pt x="399" y="728"/>
                    <a:pt x="425" y="729"/>
                  </a:cubicBezTo>
                  <a:cubicBezTo>
                    <a:pt x="433" y="730"/>
                    <a:pt x="441" y="731"/>
                    <a:pt x="449" y="731"/>
                  </a:cubicBezTo>
                  <a:cubicBezTo>
                    <a:pt x="517" y="741"/>
                    <a:pt x="644" y="781"/>
                    <a:pt x="715" y="782"/>
                  </a:cubicBezTo>
                  <a:cubicBezTo>
                    <a:pt x="787" y="784"/>
                    <a:pt x="914" y="739"/>
                    <a:pt x="981" y="731"/>
                  </a:cubicBezTo>
                  <a:cubicBezTo>
                    <a:pt x="990" y="731"/>
                    <a:pt x="998" y="730"/>
                    <a:pt x="1006" y="729"/>
                  </a:cubicBezTo>
                  <a:cubicBezTo>
                    <a:pt x="1031" y="728"/>
                    <a:pt x="1053" y="727"/>
                    <a:pt x="1079" y="727"/>
                  </a:cubicBezTo>
                  <a:cubicBezTo>
                    <a:pt x="1185" y="727"/>
                    <a:pt x="1275" y="734"/>
                    <a:pt x="1381" y="749"/>
                  </a:cubicBezTo>
                  <a:cubicBezTo>
                    <a:pt x="1381" y="749"/>
                    <a:pt x="1381" y="749"/>
                    <a:pt x="1381" y="748"/>
                  </a:cubicBezTo>
                  <a:close/>
                  <a:moveTo>
                    <a:pt x="443" y="854"/>
                  </a:moveTo>
                  <a:cubicBezTo>
                    <a:pt x="357" y="838"/>
                    <a:pt x="281" y="870"/>
                    <a:pt x="271" y="923"/>
                  </a:cubicBezTo>
                  <a:cubicBezTo>
                    <a:pt x="261" y="977"/>
                    <a:pt x="322" y="1033"/>
                    <a:pt x="409" y="1047"/>
                  </a:cubicBezTo>
                  <a:cubicBezTo>
                    <a:pt x="495" y="1061"/>
                    <a:pt x="572" y="1031"/>
                    <a:pt x="582" y="977"/>
                  </a:cubicBezTo>
                  <a:cubicBezTo>
                    <a:pt x="592" y="924"/>
                    <a:pt x="529" y="869"/>
                    <a:pt x="443" y="854"/>
                  </a:cubicBezTo>
                  <a:close/>
                  <a:moveTo>
                    <a:pt x="988" y="854"/>
                  </a:moveTo>
                  <a:cubicBezTo>
                    <a:pt x="902" y="869"/>
                    <a:pt x="841" y="925"/>
                    <a:pt x="851" y="979"/>
                  </a:cubicBezTo>
                  <a:cubicBezTo>
                    <a:pt x="861" y="1033"/>
                    <a:pt x="937" y="1065"/>
                    <a:pt x="1023" y="1048"/>
                  </a:cubicBezTo>
                  <a:cubicBezTo>
                    <a:pt x="1109" y="1031"/>
                    <a:pt x="1170" y="977"/>
                    <a:pt x="1160" y="923"/>
                  </a:cubicBezTo>
                  <a:cubicBezTo>
                    <a:pt x="1151" y="869"/>
                    <a:pt x="1074" y="839"/>
                    <a:pt x="988" y="85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/>
            </a:p>
          </p:txBody>
        </p:sp>
      </p:grpSp>
      <p:sp>
        <p:nvSpPr>
          <p:cNvPr id="23" name="Title 3">
            <a:extLst>
              <a:ext uri="{FF2B5EF4-FFF2-40B4-BE49-F238E27FC236}">
                <a16:creationId xmlns:a16="http://schemas.microsoft.com/office/drawing/2014/main" id="{D4AF07BB-35C0-7144-96EE-198B0B87749C}"/>
              </a:ext>
            </a:extLst>
          </p:cNvPr>
          <p:cNvSpPr txBox="1">
            <a:spLocks/>
          </p:cNvSpPr>
          <p:nvPr/>
        </p:nvSpPr>
        <p:spPr>
          <a:xfrm>
            <a:off x="5743345" y="2101203"/>
            <a:ext cx="2228850" cy="4413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none" baseline="0">
                <a:solidFill>
                  <a:srgbClr val="0A86C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350" b="0" dirty="0">
                <a:solidFill>
                  <a:schemeClr val="accent6">
                    <a:lumMod val="25000"/>
                  </a:schemeClr>
                </a:solidFill>
              </a:rPr>
              <a:t>Support bill payment</a:t>
            </a:r>
          </a:p>
          <a:p>
            <a:r>
              <a:rPr lang="en-US" sz="1350" b="0" dirty="0">
                <a:solidFill>
                  <a:schemeClr val="accent6">
                    <a:lumMod val="25000"/>
                  </a:schemeClr>
                </a:solidFill>
              </a:rPr>
              <a:t>needs</a:t>
            </a:r>
            <a:r>
              <a:rPr lang="en-US" sz="1350" b="0" dirty="0">
                <a:solidFill>
                  <a:schemeClr val="accent3"/>
                </a:solidFill>
              </a:rPr>
              <a:t> of </a:t>
            </a:r>
            <a:r>
              <a:rPr lang="en-US" sz="1350" dirty="0"/>
              <a:t>3,500+ </a:t>
            </a:r>
            <a:r>
              <a:rPr lang="en-US" sz="1350" b="0" dirty="0">
                <a:solidFill>
                  <a:schemeClr val="accent6">
                    <a:lumMod val="25000"/>
                  </a:schemeClr>
                </a:solidFill>
              </a:rPr>
              <a:t>corporates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3A1B7-332E-1D40-885D-C4A15BC0BCE4}"/>
              </a:ext>
            </a:extLst>
          </p:cNvPr>
          <p:cNvGrpSpPr/>
          <p:nvPr/>
        </p:nvGrpSpPr>
        <p:grpSpPr>
          <a:xfrm>
            <a:off x="8028079" y="1878212"/>
            <a:ext cx="2515886" cy="2048543"/>
            <a:chOff x="2740029" y="1818685"/>
            <a:chExt cx="3660100" cy="298021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39CD869-E46C-6A47-9935-34B64F206E0C}"/>
                </a:ext>
              </a:extLst>
            </p:cNvPr>
            <p:cNvSpPr/>
            <p:nvPr/>
          </p:nvSpPr>
          <p:spPr>
            <a:xfrm>
              <a:off x="3167736" y="1818685"/>
              <a:ext cx="2641858" cy="2641858"/>
            </a:xfrm>
            <a:prstGeom prst="ellipse">
              <a:avLst/>
            </a:prstGeom>
            <a:solidFill>
              <a:srgbClr val="1171B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8" name="Title 3">
              <a:extLst>
                <a:ext uri="{FF2B5EF4-FFF2-40B4-BE49-F238E27FC236}">
                  <a16:creationId xmlns:a16="http://schemas.microsoft.com/office/drawing/2014/main" id="{4043F40C-1984-0548-9950-9BE47E47464C}"/>
                </a:ext>
              </a:extLst>
            </p:cNvPr>
            <p:cNvSpPr txBox="1">
              <a:spLocks/>
            </p:cNvSpPr>
            <p:nvPr/>
          </p:nvSpPr>
          <p:spPr>
            <a:xfrm>
              <a:off x="2740029" y="2501023"/>
              <a:ext cx="3660100" cy="73323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 anchor="t" anchorCtr="0">
              <a:no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 cap="none" baseline="0">
                  <a:solidFill>
                    <a:srgbClr val="0A86C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algn="ctr"/>
              <a:r>
                <a:rPr lang="en-US" sz="3000" dirty="0">
                  <a:solidFill>
                    <a:schemeClr val="bg1"/>
                  </a:solidFill>
                </a:rPr>
                <a:t>5,100+</a:t>
              </a:r>
              <a:endParaRPr lang="en-US" sz="3000" b="0" dirty="0">
                <a:solidFill>
                  <a:schemeClr val="bg1"/>
                </a:solidFill>
              </a:endParaRPr>
            </a:p>
          </p:txBody>
        </p:sp>
        <p:sp>
          <p:nvSpPr>
            <p:cNvPr id="29" name="Title 3">
              <a:extLst>
                <a:ext uri="{FF2B5EF4-FFF2-40B4-BE49-F238E27FC236}">
                  <a16:creationId xmlns:a16="http://schemas.microsoft.com/office/drawing/2014/main" id="{A6E3E21E-E09F-5B4C-94D3-4B7E5453B24D}"/>
                </a:ext>
              </a:extLst>
            </p:cNvPr>
            <p:cNvSpPr txBox="1">
              <a:spLocks/>
            </p:cNvSpPr>
            <p:nvPr/>
          </p:nvSpPr>
          <p:spPr>
            <a:xfrm>
              <a:off x="3015112" y="3171614"/>
              <a:ext cx="2947106" cy="162728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 anchor="t" anchorCtr="0">
              <a:norm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 cap="none" baseline="0">
                  <a:solidFill>
                    <a:srgbClr val="0A86C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algn="ctr"/>
              <a:r>
                <a:rPr lang="en-US" sz="1350" b="0" dirty="0">
                  <a:solidFill>
                    <a:schemeClr val="bg1"/>
                  </a:solidFill>
                </a:rPr>
                <a:t>organizations around </a:t>
              </a:r>
            </a:p>
            <a:p>
              <a:pPr algn="ctr"/>
              <a:r>
                <a:rPr lang="en-US" sz="1350" b="0" dirty="0">
                  <a:solidFill>
                    <a:schemeClr val="bg1"/>
                  </a:solidFill>
                </a:rPr>
                <a:t>the world rely </a:t>
              </a:r>
            </a:p>
            <a:p>
              <a:pPr algn="ctr"/>
              <a:r>
                <a:rPr lang="en-US" sz="1350" b="0" dirty="0">
                  <a:solidFill>
                    <a:schemeClr val="bg1"/>
                  </a:solidFill>
                </a:rPr>
                <a:t>on ACI solutions</a:t>
              </a:r>
            </a:p>
          </p:txBody>
        </p:sp>
      </p:grpSp>
      <p:grpSp>
        <p:nvGrpSpPr>
          <p:cNvPr id="30" name="Group 1">
            <a:extLst>
              <a:ext uri="{FF2B5EF4-FFF2-40B4-BE49-F238E27FC236}">
                <a16:creationId xmlns:a16="http://schemas.microsoft.com/office/drawing/2014/main" id="{D714ACB0-0B96-6A44-A98E-74CCB2BE6ED9}"/>
              </a:ext>
            </a:extLst>
          </p:cNvPr>
          <p:cNvGrpSpPr>
            <a:grpSpLocks/>
          </p:cNvGrpSpPr>
          <p:nvPr/>
        </p:nvGrpSpPr>
        <p:grpSpPr bwMode="auto">
          <a:xfrm>
            <a:off x="2120704" y="2102034"/>
            <a:ext cx="418739" cy="418741"/>
            <a:chOff x="1467" y="514"/>
            <a:chExt cx="331" cy="331"/>
          </a:xfrm>
          <a:solidFill>
            <a:schemeClr val="accent1"/>
          </a:solidFill>
        </p:grpSpPr>
        <p:sp>
          <p:nvSpPr>
            <p:cNvPr id="31" name="Freeform 2">
              <a:extLst>
                <a:ext uri="{FF2B5EF4-FFF2-40B4-BE49-F238E27FC236}">
                  <a16:creationId xmlns:a16="http://schemas.microsoft.com/office/drawing/2014/main" id="{6C26C563-269E-7F47-BA39-80DF79865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7" y="514"/>
              <a:ext cx="331" cy="331"/>
            </a:xfrm>
            <a:custGeom>
              <a:avLst/>
              <a:gdLst>
                <a:gd name="T0" fmla="*/ 1463 w 1464"/>
                <a:gd name="T1" fmla="*/ 1334 h 1464"/>
                <a:gd name="T2" fmla="*/ 1463 w 1464"/>
                <a:gd name="T3" fmla="*/ 1463 h 1464"/>
                <a:gd name="T4" fmla="*/ 0 w 1464"/>
                <a:gd name="T5" fmla="*/ 1463 h 1464"/>
                <a:gd name="T6" fmla="*/ 0 w 1464"/>
                <a:gd name="T7" fmla="*/ 1334 h 1464"/>
                <a:gd name="T8" fmla="*/ 1463 w 1464"/>
                <a:gd name="T9" fmla="*/ 1334 h 1464"/>
                <a:gd name="T10" fmla="*/ 107 w 1464"/>
                <a:gd name="T11" fmla="*/ 1248 h 1464"/>
                <a:gd name="T12" fmla="*/ 1356 w 1464"/>
                <a:gd name="T13" fmla="*/ 1248 h 1464"/>
                <a:gd name="T14" fmla="*/ 1356 w 1464"/>
                <a:gd name="T15" fmla="*/ 1183 h 1464"/>
                <a:gd name="T16" fmla="*/ 107 w 1464"/>
                <a:gd name="T17" fmla="*/ 1183 h 1464"/>
                <a:gd name="T18" fmla="*/ 107 w 1464"/>
                <a:gd name="T19" fmla="*/ 1248 h 1464"/>
                <a:gd name="T20" fmla="*/ 215 w 1464"/>
                <a:gd name="T21" fmla="*/ 452 h 1464"/>
                <a:gd name="T22" fmla="*/ 215 w 1464"/>
                <a:gd name="T23" fmla="*/ 1076 h 1464"/>
                <a:gd name="T24" fmla="*/ 409 w 1464"/>
                <a:gd name="T25" fmla="*/ 1076 h 1464"/>
                <a:gd name="T26" fmla="*/ 409 w 1464"/>
                <a:gd name="T27" fmla="*/ 452 h 1464"/>
                <a:gd name="T28" fmla="*/ 215 w 1464"/>
                <a:gd name="T29" fmla="*/ 452 h 1464"/>
                <a:gd name="T30" fmla="*/ 495 w 1464"/>
                <a:gd name="T31" fmla="*/ 452 h 1464"/>
                <a:gd name="T32" fmla="*/ 495 w 1464"/>
                <a:gd name="T33" fmla="*/ 1076 h 1464"/>
                <a:gd name="T34" fmla="*/ 689 w 1464"/>
                <a:gd name="T35" fmla="*/ 1076 h 1464"/>
                <a:gd name="T36" fmla="*/ 689 w 1464"/>
                <a:gd name="T37" fmla="*/ 452 h 1464"/>
                <a:gd name="T38" fmla="*/ 495 w 1464"/>
                <a:gd name="T39" fmla="*/ 452 h 1464"/>
                <a:gd name="T40" fmla="*/ 1054 w 1464"/>
                <a:gd name="T41" fmla="*/ 452 h 1464"/>
                <a:gd name="T42" fmla="*/ 1054 w 1464"/>
                <a:gd name="T43" fmla="*/ 1076 h 1464"/>
                <a:gd name="T44" fmla="*/ 1248 w 1464"/>
                <a:gd name="T45" fmla="*/ 1076 h 1464"/>
                <a:gd name="T46" fmla="*/ 1248 w 1464"/>
                <a:gd name="T47" fmla="*/ 452 h 1464"/>
                <a:gd name="T48" fmla="*/ 1054 w 1464"/>
                <a:gd name="T49" fmla="*/ 452 h 1464"/>
                <a:gd name="T50" fmla="*/ 774 w 1464"/>
                <a:gd name="T51" fmla="*/ 452 h 1464"/>
                <a:gd name="T52" fmla="*/ 774 w 1464"/>
                <a:gd name="T53" fmla="*/ 1076 h 1464"/>
                <a:gd name="T54" fmla="*/ 968 w 1464"/>
                <a:gd name="T55" fmla="*/ 1076 h 1464"/>
                <a:gd name="T56" fmla="*/ 968 w 1464"/>
                <a:gd name="T57" fmla="*/ 452 h 1464"/>
                <a:gd name="T58" fmla="*/ 774 w 1464"/>
                <a:gd name="T59" fmla="*/ 452 h 1464"/>
                <a:gd name="T60" fmla="*/ 732 w 1464"/>
                <a:gd name="T61" fmla="*/ 0 h 1464"/>
                <a:gd name="T62" fmla="*/ 86 w 1464"/>
                <a:gd name="T63" fmla="*/ 344 h 1464"/>
                <a:gd name="T64" fmla="*/ 1377 w 1464"/>
                <a:gd name="T65" fmla="*/ 344 h 1464"/>
                <a:gd name="T66" fmla="*/ 732 w 1464"/>
                <a:gd name="T67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64" h="1464">
                  <a:moveTo>
                    <a:pt x="1463" y="1334"/>
                  </a:moveTo>
                  <a:cubicBezTo>
                    <a:pt x="1463" y="1377"/>
                    <a:pt x="1463" y="1420"/>
                    <a:pt x="1463" y="1463"/>
                  </a:cubicBezTo>
                  <a:cubicBezTo>
                    <a:pt x="975" y="1463"/>
                    <a:pt x="488" y="1463"/>
                    <a:pt x="0" y="1463"/>
                  </a:cubicBezTo>
                  <a:cubicBezTo>
                    <a:pt x="0" y="1420"/>
                    <a:pt x="0" y="1377"/>
                    <a:pt x="0" y="1334"/>
                  </a:cubicBezTo>
                  <a:cubicBezTo>
                    <a:pt x="488" y="1334"/>
                    <a:pt x="975" y="1334"/>
                    <a:pt x="1463" y="1334"/>
                  </a:cubicBezTo>
                  <a:close/>
                  <a:moveTo>
                    <a:pt x="107" y="1248"/>
                  </a:moveTo>
                  <a:cubicBezTo>
                    <a:pt x="523" y="1248"/>
                    <a:pt x="940" y="1248"/>
                    <a:pt x="1356" y="1248"/>
                  </a:cubicBezTo>
                  <a:cubicBezTo>
                    <a:pt x="1356" y="1227"/>
                    <a:pt x="1356" y="1205"/>
                    <a:pt x="1356" y="1183"/>
                  </a:cubicBezTo>
                  <a:cubicBezTo>
                    <a:pt x="940" y="1183"/>
                    <a:pt x="523" y="1183"/>
                    <a:pt x="107" y="1183"/>
                  </a:cubicBezTo>
                  <a:cubicBezTo>
                    <a:pt x="107" y="1205"/>
                    <a:pt x="107" y="1227"/>
                    <a:pt x="107" y="1248"/>
                  </a:cubicBezTo>
                  <a:close/>
                  <a:moveTo>
                    <a:pt x="215" y="452"/>
                  </a:moveTo>
                  <a:cubicBezTo>
                    <a:pt x="215" y="660"/>
                    <a:pt x="215" y="868"/>
                    <a:pt x="215" y="1076"/>
                  </a:cubicBezTo>
                  <a:cubicBezTo>
                    <a:pt x="279" y="1076"/>
                    <a:pt x="344" y="1076"/>
                    <a:pt x="409" y="1076"/>
                  </a:cubicBezTo>
                  <a:cubicBezTo>
                    <a:pt x="409" y="868"/>
                    <a:pt x="409" y="660"/>
                    <a:pt x="409" y="452"/>
                  </a:cubicBezTo>
                  <a:cubicBezTo>
                    <a:pt x="344" y="452"/>
                    <a:pt x="279" y="452"/>
                    <a:pt x="215" y="452"/>
                  </a:cubicBezTo>
                  <a:close/>
                  <a:moveTo>
                    <a:pt x="495" y="452"/>
                  </a:moveTo>
                  <a:cubicBezTo>
                    <a:pt x="495" y="660"/>
                    <a:pt x="495" y="868"/>
                    <a:pt x="495" y="1076"/>
                  </a:cubicBezTo>
                  <a:cubicBezTo>
                    <a:pt x="559" y="1076"/>
                    <a:pt x="624" y="1076"/>
                    <a:pt x="689" y="1076"/>
                  </a:cubicBezTo>
                  <a:cubicBezTo>
                    <a:pt x="689" y="868"/>
                    <a:pt x="689" y="660"/>
                    <a:pt x="689" y="452"/>
                  </a:cubicBezTo>
                  <a:cubicBezTo>
                    <a:pt x="624" y="452"/>
                    <a:pt x="559" y="452"/>
                    <a:pt x="495" y="452"/>
                  </a:cubicBezTo>
                  <a:close/>
                  <a:moveTo>
                    <a:pt x="1054" y="452"/>
                  </a:moveTo>
                  <a:cubicBezTo>
                    <a:pt x="1054" y="660"/>
                    <a:pt x="1054" y="868"/>
                    <a:pt x="1054" y="1076"/>
                  </a:cubicBezTo>
                  <a:cubicBezTo>
                    <a:pt x="1119" y="1076"/>
                    <a:pt x="1184" y="1076"/>
                    <a:pt x="1248" y="1076"/>
                  </a:cubicBezTo>
                  <a:cubicBezTo>
                    <a:pt x="1248" y="868"/>
                    <a:pt x="1248" y="660"/>
                    <a:pt x="1248" y="452"/>
                  </a:cubicBezTo>
                  <a:cubicBezTo>
                    <a:pt x="1184" y="452"/>
                    <a:pt x="1119" y="452"/>
                    <a:pt x="1054" y="452"/>
                  </a:cubicBezTo>
                  <a:close/>
                  <a:moveTo>
                    <a:pt x="774" y="452"/>
                  </a:moveTo>
                  <a:cubicBezTo>
                    <a:pt x="774" y="660"/>
                    <a:pt x="774" y="868"/>
                    <a:pt x="774" y="1076"/>
                  </a:cubicBezTo>
                  <a:cubicBezTo>
                    <a:pt x="839" y="1076"/>
                    <a:pt x="904" y="1076"/>
                    <a:pt x="968" y="1076"/>
                  </a:cubicBezTo>
                  <a:cubicBezTo>
                    <a:pt x="968" y="868"/>
                    <a:pt x="968" y="660"/>
                    <a:pt x="968" y="452"/>
                  </a:cubicBezTo>
                  <a:cubicBezTo>
                    <a:pt x="904" y="452"/>
                    <a:pt x="839" y="452"/>
                    <a:pt x="774" y="452"/>
                  </a:cubicBezTo>
                  <a:close/>
                  <a:moveTo>
                    <a:pt x="732" y="0"/>
                  </a:moveTo>
                  <a:cubicBezTo>
                    <a:pt x="516" y="114"/>
                    <a:pt x="301" y="229"/>
                    <a:pt x="86" y="344"/>
                  </a:cubicBezTo>
                  <a:cubicBezTo>
                    <a:pt x="516" y="344"/>
                    <a:pt x="947" y="344"/>
                    <a:pt x="1377" y="344"/>
                  </a:cubicBezTo>
                  <a:cubicBezTo>
                    <a:pt x="1162" y="229"/>
                    <a:pt x="947" y="114"/>
                    <a:pt x="73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3C153E8-0911-CB4C-8F97-8243F7BAFA61}"/>
              </a:ext>
            </a:extLst>
          </p:cNvPr>
          <p:cNvSpPr/>
          <p:nvPr/>
        </p:nvSpPr>
        <p:spPr>
          <a:xfrm>
            <a:off x="2734100" y="2101202"/>
            <a:ext cx="222885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350" dirty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Support </a:t>
            </a:r>
            <a:r>
              <a:rPr lang="en-US" sz="1350" b="1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18 of the top 20 </a:t>
            </a:r>
            <a:r>
              <a:rPr lang="en-US" sz="1350" dirty="0">
                <a:solidFill>
                  <a:schemeClr val="accent6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banks worldwide</a:t>
            </a:r>
          </a:p>
        </p:txBody>
      </p:sp>
      <p:sp>
        <p:nvSpPr>
          <p:cNvPr id="34" name="Freeform 4">
            <a:extLst>
              <a:ext uri="{FF2B5EF4-FFF2-40B4-BE49-F238E27FC236}">
                <a16:creationId xmlns:a16="http://schemas.microsoft.com/office/drawing/2014/main" id="{8B811DD5-24B6-4F27-86CD-CDA544D69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101" y="2924359"/>
            <a:ext cx="514287" cy="512738"/>
          </a:xfrm>
          <a:custGeom>
            <a:avLst/>
            <a:gdLst>
              <a:gd name="T0" fmla="*/ 1112 w 1467"/>
              <a:gd name="T1" fmla="*/ 1459 h 1462"/>
              <a:gd name="T2" fmla="*/ 514 w 1467"/>
              <a:gd name="T3" fmla="*/ 1374 h 1462"/>
              <a:gd name="T4" fmla="*/ 383 w 1467"/>
              <a:gd name="T5" fmla="*/ 1460 h 1462"/>
              <a:gd name="T6" fmla="*/ 243 w 1467"/>
              <a:gd name="T7" fmla="*/ 1331 h 1462"/>
              <a:gd name="T8" fmla="*/ 312 w 1467"/>
              <a:gd name="T9" fmla="*/ 1199 h 1462"/>
              <a:gd name="T10" fmla="*/ 526 w 1467"/>
              <a:gd name="T11" fmla="*/ 1014 h 1462"/>
              <a:gd name="T12" fmla="*/ 973 w 1467"/>
              <a:gd name="T13" fmla="*/ 1284 h 1462"/>
              <a:gd name="T14" fmla="*/ 1184 w 1467"/>
              <a:gd name="T15" fmla="*/ 1194 h 1462"/>
              <a:gd name="T16" fmla="*/ 1466 w 1467"/>
              <a:gd name="T17" fmla="*/ 356 h 1462"/>
              <a:gd name="T18" fmla="*/ 305 w 1467"/>
              <a:gd name="T19" fmla="*/ 208 h 1462"/>
              <a:gd name="T20" fmla="*/ 1145 w 1467"/>
              <a:gd name="T21" fmla="*/ 507 h 1462"/>
              <a:gd name="T22" fmla="*/ 1193 w 1467"/>
              <a:gd name="T23" fmla="*/ 423 h 1462"/>
              <a:gd name="T24" fmla="*/ 1117 w 1467"/>
              <a:gd name="T25" fmla="*/ 403 h 1462"/>
              <a:gd name="T26" fmla="*/ 1096 w 1467"/>
              <a:gd name="T27" fmla="*/ 479 h 1462"/>
              <a:gd name="T28" fmla="*/ 979 w 1467"/>
              <a:gd name="T29" fmla="*/ 500 h 1462"/>
              <a:gd name="T30" fmla="*/ 979 w 1467"/>
              <a:gd name="T31" fmla="*/ 403 h 1462"/>
              <a:gd name="T32" fmla="*/ 903 w 1467"/>
              <a:gd name="T33" fmla="*/ 423 h 1462"/>
              <a:gd name="T34" fmla="*/ 708 w 1467"/>
              <a:gd name="T35" fmla="*/ 461 h 1462"/>
              <a:gd name="T36" fmla="*/ 792 w 1467"/>
              <a:gd name="T37" fmla="*/ 507 h 1462"/>
              <a:gd name="T38" fmla="*/ 792 w 1467"/>
              <a:gd name="T39" fmla="*/ 410 h 1462"/>
              <a:gd name="T40" fmla="*/ 716 w 1467"/>
              <a:gd name="T41" fmla="*/ 431 h 1462"/>
              <a:gd name="T42" fmla="*/ 528 w 1467"/>
              <a:gd name="T43" fmla="*/ 495 h 1462"/>
              <a:gd name="T44" fmla="*/ 625 w 1467"/>
              <a:gd name="T45" fmla="*/ 495 h 1462"/>
              <a:gd name="T46" fmla="*/ 576 w 1467"/>
              <a:gd name="T47" fmla="*/ 411 h 1462"/>
              <a:gd name="T48" fmla="*/ 520 w 1467"/>
              <a:gd name="T49" fmla="*/ 467 h 1462"/>
              <a:gd name="T50" fmla="*/ 520 w 1467"/>
              <a:gd name="T51" fmla="*/ 600 h 1462"/>
              <a:gd name="T52" fmla="*/ 436 w 1467"/>
              <a:gd name="T53" fmla="*/ 648 h 1462"/>
              <a:gd name="T54" fmla="*/ 495 w 1467"/>
              <a:gd name="T55" fmla="*/ 704 h 1462"/>
              <a:gd name="T56" fmla="*/ 548 w 1467"/>
              <a:gd name="T57" fmla="*/ 646 h 1462"/>
              <a:gd name="T58" fmla="*/ 594 w 1467"/>
              <a:gd name="T59" fmla="*/ 776 h 1462"/>
              <a:gd name="T60" fmla="*/ 545 w 1467"/>
              <a:gd name="T61" fmla="*/ 860 h 1462"/>
              <a:gd name="T62" fmla="*/ 622 w 1467"/>
              <a:gd name="T63" fmla="*/ 880 h 1462"/>
              <a:gd name="T64" fmla="*/ 736 w 1467"/>
              <a:gd name="T65" fmla="*/ 638 h 1462"/>
              <a:gd name="T66" fmla="*/ 652 w 1467"/>
              <a:gd name="T67" fmla="*/ 593 h 1462"/>
              <a:gd name="T68" fmla="*/ 652 w 1467"/>
              <a:gd name="T69" fmla="*/ 690 h 1462"/>
              <a:gd name="T70" fmla="*/ 728 w 1467"/>
              <a:gd name="T71" fmla="*/ 669 h 1462"/>
              <a:gd name="T72" fmla="*/ 830 w 1467"/>
              <a:gd name="T73" fmla="*/ 796 h 1462"/>
              <a:gd name="T74" fmla="*/ 733 w 1467"/>
              <a:gd name="T75" fmla="*/ 796 h 1462"/>
              <a:gd name="T76" fmla="*/ 782 w 1467"/>
              <a:gd name="T77" fmla="*/ 880 h 1462"/>
              <a:gd name="T78" fmla="*/ 838 w 1467"/>
              <a:gd name="T79" fmla="*/ 824 h 1462"/>
              <a:gd name="T80" fmla="*/ 895 w 1467"/>
              <a:gd name="T81" fmla="*/ 584 h 1462"/>
              <a:gd name="T82" fmla="*/ 812 w 1467"/>
              <a:gd name="T83" fmla="*/ 633 h 1462"/>
              <a:gd name="T84" fmla="*/ 869 w 1467"/>
              <a:gd name="T85" fmla="*/ 689 h 1462"/>
              <a:gd name="T86" fmla="*/ 923 w 1467"/>
              <a:gd name="T87" fmla="*/ 631 h 1462"/>
              <a:gd name="T88" fmla="*/ 968 w 1467"/>
              <a:gd name="T89" fmla="*/ 760 h 1462"/>
              <a:gd name="T90" fmla="*/ 920 w 1467"/>
              <a:gd name="T91" fmla="*/ 844 h 1462"/>
              <a:gd name="T92" fmla="*/ 996 w 1467"/>
              <a:gd name="T93" fmla="*/ 865 h 1462"/>
              <a:gd name="T94" fmla="*/ 1110 w 1467"/>
              <a:gd name="T95" fmla="*/ 623 h 1462"/>
              <a:gd name="T96" fmla="*/ 1027 w 1467"/>
              <a:gd name="T97" fmla="*/ 577 h 1462"/>
              <a:gd name="T98" fmla="*/ 1027 w 1467"/>
              <a:gd name="T99" fmla="*/ 674 h 1462"/>
              <a:gd name="T100" fmla="*/ 1103 w 1467"/>
              <a:gd name="T101" fmla="*/ 653 h 1462"/>
              <a:gd name="T102" fmla="*/ 1205 w 1467"/>
              <a:gd name="T103" fmla="*/ 780 h 1462"/>
              <a:gd name="T104" fmla="*/ 1108 w 1467"/>
              <a:gd name="T105" fmla="*/ 780 h 1462"/>
              <a:gd name="T106" fmla="*/ 1156 w 1467"/>
              <a:gd name="T107" fmla="*/ 864 h 1462"/>
              <a:gd name="T108" fmla="*/ 1213 w 1467"/>
              <a:gd name="T109" fmla="*/ 808 h 1462"/>
              <a:gd name="T110" fmla="*/ 1291 w 1467"/>
              <a:gd name="T111" fmla="*/ 589 h 1462"/>
              <a:gd name="T112" fmla="*/ 1194 w 1467"/>
              <a:gd name="T113" fmla="*/ 589 h 1462"/>
              <a:gd name="T114" fmla="*/ 1242 w 1467"/>
              <a:gd name="T115" fmla="*/ 673 h 1462"/>
              <a:gd name="T116" fmla="*/ 1299 w 1467"/>
              <a:gd name="T117" fmla="*/ 617 h 1462"/>
              <a:gd name="T118" fmla="*/ 194 w 1467"/>
              <a:gd name="T119" fmla="*/ 98 h 1462"/>
              <a:gd name="T120" fmla="*/ 48 w 1467"/>
              <a:gd name="T121" fmla="*/ 13 h 1462"/>
              <a:gd name="T122" fmla="*/ 48 w 1467"/>
              <a:gd name="T123" fmla="*/ 182 h 1462"/>
              <a:gd name="T124" fmla="*/ 279 w 1467"/>
              <a:gd name="T125" fmla="*/ 181 h 1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7" h="1462">
                <a:moveTo>
                  <a:pt x="1256" y="1319"/>
                </a:moveTo>
                <a:cubicBezTo>
                  <a:pt x="1255" y="1344"/>
                  <a:pt x="1249" y="1365"/>
                  <a:pt x="1237" y="1387"/>
                </a:cubicBezTo>
                <a:cubicBezTo>
                  <a:pt x="1224" y="1410"/>
                  <a:pt x="1207" y="1426"/>
                  <a:pt x="1184" y="1439"/>
                </a:cubicBezTo>
                <a:cubicBezTo>
                  <a:pt x="1161" y="1452"/>
                  <a:pt x="1139" y="1459"/>
                  <a:pt x="1112" y="1459"/>
                </a:cubicBezTo>
                <a:cubicBezTo>
                  <a:pt x="1086" y="1459"/>
                  <a:pt x="1063" y="1452"/>
                  <a:pt x="1040" y="1439"/>
                </a:cubicBezTo>
                <a:cubicBezTo>
                  <a:pt x="1017" y="1426"/>
                  <a:pt x="1001" y="1410"/>
                  <a:pt x="988" y="1387"/>
                </a:cubicBezTo>
                <a:cubicBezTo>
                  <a:pt x="985" y="1382"/>
                  <a:pt x="983" y="1379"/>
                  <a:pt x="981" y="1374"/>
                </a:cubicBezTo>
                <a:cubicBezTo>
                  <a:pt x="826" y="1374"/>
                  <a:pt x="670" y="1374"/>
                  <a:pt x="514" y="1374"/>
                </a:cubicBezTo>
                <a:cubicBezTo>
                  <a:pt x="512" y="1380"/>
                  <a:pt x="509" y="1384"/>
                  <a:pt x="506" y="1390"/>
                </a:cubicBezTo>
                <a:cubicBezTo>
                  <a:pt x="493" y="1412"/>
                  <a:pt x="477" y="1428"/>
                  <a:pt x="455" y="1441"/>
                </a:cubicBezTo>
                <a:cubicBezTo>
                  <a:pt x="432" y="1454"/>
                  <a:pt x="410" y="1460"/>
                  <a:pt x="384" y="1460"/>
                </a:cubicBezTo>
                <a:cubicBezTo>
                  <a:pt x="383" y="1460"/>
                  <a:pt x="383" y="1460"/>
                  <a:pt x="383" y="1460"/>
                </a:cubicBezTo>
                <a:cubicBezTo>
                  <a:pt x="379" y="1461"/>
                  <a:pt x="376" y="1461"/>
                  <a:pt x="373" y="1461"/>
                </a:cubicBezTo>
                <a:cubicBezTo>
                  <a:pt x="349" y="1461"/>
                  <a:pt x="329" y="1455"/>
                  <a:pt x="308" y="1443"/>
                </a:cubicBezTo>
                <a:cubicBezTo>
                  <a:pt x="287" y="1431"/>
                  <a:pt x="273" y="1417"/>
                  <a:pt x="261" y="1396"/>
                </a:cubicBezTo>
                <a:cubicBezTo>
                  <a:pt x="249" y="1375"/>
                  <a:pt x="243" y="1355"/>
                  <a:pt x="243" y="1331"/>
                </a:cubicBezTo>
                <a:cubicBezTo>
                  <a:pt x="243" y="1329"/>
                  <a:pt x="243" y="1328"/>
                  <a:pt x="243" y="1325"/>
                </a:cubicBezTo>
                <a:cubicBezTo>
                  <a:pt x="243" y="1323"/>
                  <a:pt x="243" y="1320"/>
                  <a:pt x="243" y="1318"/>
                </a:cubicBezTo>
                <a:cubicBezTo>
                  <a:pt x="243" y="1292"/>
                  <a:pt x="249" y="1271"/>
                  <a:pt x="262" y="1249"/>
                </a:cubicBezTo>
                <a:cubicBezTo>
                  <a:pt x="274" y="1227"/>
                  <a:pt x="290" y="1212"/>
                  <a:pt x="312" y="1199"/>
                </a:cubicBezTo>
                <a:cubicBezTo>
                  <a:pt x="333" y="1187"/>
                  <a:pt x="354" y="1182"/>
                  <a:pt x="379" y="1181"/>
                </a:cubicBezTo>
                <a:cubicBezTo>
                  <a:pt x="404" y="1181"/>
                  <a:pt x="382" y="1168"/>
                  <a:pt x="384" y="1168"/>
                </a:cubicBezTo>
                <a:cubicBezTo>
                  <a:pt x="400" y="1118"/>
                  <a:pt x="416" y="1068"/>
                  <a:pt x="432" y="1017"/>
                </a:cubicBezTo>
                <a:cubicBezTo>
                  <a:pt x="463" y="1016"/>
                  <a:pt x="494" y="1015"/>
                  <a:pt x="526" y="1014"/>
                </a:cubicBezTo>
                <a:cubicBezTo>
                  <a:pt x="506" y="1076"/>
                  <a:pt x="486" y="1137"/>
                  <a:pt x="467" y="1198"/>
                </a:cubicBezTo>
                <a:cubicBezTo>
                  <a:pt x="484" y="1210"/>
                  <a:pt x="496" y="1224"/>
                  <a:pt x="507" y="1242"/>
                </a:cubicBezTo>
                <a:cubicBezTo>
                  <a:pt x="515" y="1256"/>
                  <a:pt x="520" y="1269"/>
                  <a:pt x="523" y="1284"/>
                </a:cubicBezTo>
                <a:cubicBezTo>
                  <a:pt x="673" y="1284"/>
                  <a:pt x="823" y="1284"/>
                  <a:pt x="973" y="1284"/>
                </a:cubicBezTo>
                <a:cubicBezTo>
                  <a:pt x="976" y="1270"/>
                  <a:pt x="981" y="1259"/>
                  <a:pt x="988" y="1247"/>
                </a:cubicBezTo>
                <a:cubicBezTo>
                  <a:pt x="1001" y="1224"/>
                  <a:pt x="1017" y="1208"/>
                  <a:pt x="1040" y="1194"/>
                </a:cubicBezTo>
                <a:cubicBezTo>
                  <a:pt x="1063" y="1181"/>
                  <a:pt x="1086" y="1175"/>
                  <a:pt x="1112" y="1175"/>
                </a:cubicBezTo>
                <a:cubicBezTo>
                  <a:pt x="1139" y="1175"/>
                  <a:pt x="1161" y="1181"/>
                  <a:pt x="1184" y="1194"/>
                </a:cubicBezTo>
                <a:cubicBezTo>
                  <a:pt x="1207" y="1208"/>
                  <a:pt x="1224" y="1224"/>
                  <a:pt x="1237" y="1247"/>
                </a:cubicBezTo>
                <a:cubicBezTo>
                  <a:pt x="1250" y="1269"/>
                  <a:pt x="1256" y="1291"/>
                  <a:pt x="1256" y="1317"/>
                </a:cubicBezTo>
                <a:cubicBezTo>
                  <a:pt x="1256" y="1318"/>
                  <a:pt x="1256" y="1319"/>
                  <a:pt x="1256" y="1319"/>
                </a:cubicBezTo>
                <a:close/>
                <a:moveTo>
                  <a:pt x="1466" y="356"/>
                </a:moveTo>
                <a:cubicBezTo>
                  <a:pt x="1427" y="548"/>
                  <a:pt x="1388" y="741"/>
                  <a:pt x="1348" y="933"/>
                </a:cubicBezTo>
                <a:cubicBezTo>
                  <a:pt x="1042" y="946"/>
                  <a:pt x="736" y="958"/>
                  <a:pt x="430" y="970"/>
                </a:cubicBezTo>
                <a:cubicBezTo>
                  <a:pt x="371" y="741"/>
                  <a:pt x="313" y="511"/>
                  <a:pt x="255" y="281"/>
                </a:cubicBezTo>
                <a:cubicBezTo>
                  <a:pt x="271" y="256"/>
                  <a:pt x="288" y="232"/>
                  <a:pt x="305" y="208"/>
                </a:cubicBezTo>
                <a:cubicBezTo>
                  <a:pt x="692" y="257"/>
                  <a:pt x="1079" y="306"/>
                  <a:pt x="1466" y="356"/>
                </a:cubicBezTo>
                <a:close/>
                <a:moveTo>
                  <a:pt x="1096" y="479"/>
                </a:moveTo>
                <a:cubicBezTo>
                  <a:pt x="1102" y="488"/>
                  <a:pt x="1108" y="494"/>
                  <a:pt x="1117" y="500"/>
                </a:cubicBezTo>
                <a:cubicBezTo>
                  <a:pt x="1126" y="505"/>
                  <a:pt x="1135" y="507"/>
                  <a:pt x="1145" y="507"/>
                </a:cubicBezTo>
                <a:cubicBezTo>
                  <a:pt x="1155" y="507"/>
                  <a:pt x="1164" y="505"/>
                  <a:pt x="1173" y="500"/>
                </a:cubicBezTo>
                <a:cubicBezTo>
                  <a:pt x="1182" y="494"/>
                  <a:pt x="1188" y="488"/>
                  <a:pt x="1193" y="479"/>
                </a:cubicBezTo>
                <a:cubicBezTo>
                  <a:pt x="1199" y="470"/>
                  <a:pt x="1201" y="461"/>
                  <a:pt x="1201" y="451"/>
                </a:cubicBezTo>
                <a:cubicBezTo>
                  <a:pt x="1201" y="441"/>
                  <a:pt x="1199" y="432"/>
                  <a:pt x="1193" y="423"/>
                </a:cubicBezTo>
                <a:cubicBezTo>
                  <a:pt x="1188" y="414"/>
                  <a:pt x="1182" y="408"/>
                  <a:pt x="1173" y="403"/>
                </a:cubicBezTo>
                <a:cubicBezTo>
                  <a:pt x="1164" y="397"/>
                  <a:pt x="1155" y="395"/>
                  <a:pt x="1145" y="395"/>
                </a:cubicBezTo>
                <a:cubicBezTo>
                  <a:pt x="1144" y="395"/>
                  <a:pt x="1143" y="395"/>
                  <a:pt x="1142" y="395"/>
                </a:cubicBezTo>
                <a:cubicBezTo>
                  <a:pt x="1133" y="396"/>
                  <a:pt x="1125" y="398"/>
                  <a:pt x="1117" y="403"/>
                </a:cubicBezTo>
                <a:cubicBezTo>
                  <a:pt x="1108" y="408"/>
                  <a:pt x="1102" y="414"/>
                  <a:pt x="1096" y="423"/>
                </a:cubicBezTo>
                <a:cubicBezTo>
                  <a:pt x="1091" y="432"/>
                  <a:pt x="1089" y="441"/>
                  <a:pt x="1089" y="451"/>
                </a:cubicBezTo>
                <a:cubicBezTo>
                  <a:pt x="1089" y="452"/>
                  <a:pt x="1089" y="452"/>
                  <a:pt x="1089" y="453"/>
                </a:cubicBezTo>
                <a:cubicBezTo>
                  <a:pt x="1089" y="463"/>
                  <a:pt x="1092" y="471"/>
                  <a:pt x="1096" y="479"/>
                </a:cubicBezTo>
                <a:close/>
                <a:moveTo>
                  <a:pt x="903" y="479"/>
                </a:moveTo>
                <a:cubicBezTo>
                  <a:pt x="908" y="488"/>
                  <a:pt x="914" y="494"/>
                  <a:pt x="923" y="500"/>
                </a:cubicBezTo>
                <a:cubicBezTo>
                  <a:pt x="932" y="505"/>
                  <a:pt x="941" y="507"/>
                  <a:pt x="951" y="507"/>
                </a:cubicBezTo>
                <a:cubicBezTo>
                  <a:pt x="961" y="507"/>
                  <a:pt x="970" y="505"/>
                  <a:pt x="979" y="500"/>
                </a:cubicBezTo>
                <a:cubicBezTo>
                  <a:pt x="988" y="494"/>
                  <a:pt x="995" y="488"/>
                  <a:pt x="1000" y="479"/>
                </a:cubicBezTo>
                <a:cubicBezTo>
                  <a:pt x="1006" y="470"/>
                  <a:pt x="1007" y="461"/>
                  <a:pt x="1007" y="451"/>
                </a:cubicBezTo>
                <a:cubicBezTo>
                  <a:pt x="1007" y="441"/>
                  <a:pt x="1006" y="432"/>
                  <a:pt x="1000" y="423"/>
                </a:cubicBezTo>
                <a:cubicBezTo>
                  <a:pt x="995" y="414"/>
                  <a:pt x="988" y="408"/>
                  <a:pt x="979" y="403"/>
                </a:cubicBezTo>
                <a:cubicBezTo>
                  <a:pt x="970" y="397"/>
                  <a:pt x="961" y="395"/>
                  <a:pt x="951" y="395"/>
                </a:cubicBezTo>
                <a:cubicBezTo>
                  <a:pt x="950" y="395"/>
                  <a:pt x="949" y="395"/>
                  <a:pt x="948" y="395"/>
                </a:cubicBezTo>
                <a:cubicBezTo>
                  <a:pt x="939" y="396"/>
                  <a:pt x="931" y="398"/>
                  <a:pt x="923" y="403"/>
                </a:cubicBezTo>
                <a:cubicBezTo>
                  <a:pt x="914" y="408"/>
                  <a:pt x="909" y="414"/>
                  <a:pt x="903" y="423"/>
                </a:cubicBezTo>
                <a:cubicBezTo>
                  <a:pt x="898" y="432"/>
                  <a:pt x="895" y="441"/>
                  <a:pt x="895" y="451"/>
                </a:cubicBezTo>
                <a:cubicBezTo>
                  <a:pt x="895" y="452"/>
                  <a:pt x="895" y="452"/>
                  <a:pt x="895" y="453"/>
                </a:cubicBezTo>
                <a:cubicBezTo>
                  <a:pt x="895" y="463"/>
                  <a:pt x="898" y="471"/>
                  <a:pt x="903" y="479"/>
                </a:cubicBezTo>
                <a:close/>
                <a:moveTo>
                  <a:pt x="708" y="461"/>
                </a:moveTo>
                <a:cubicBezTo>
                  <a:pt x="709" y="471"/>
                  <a:pt x="711" y="479"/>
                  <a:pt x="716" y="487"/>
                </a:cubicBezTo>
                <a:cubicBezTo>
                  <a:pt x="721" y="496"/>
                  <a:pt x="727" y="502"/>
                  <a:pt x="736" y="507"/>
                </a:cubicBezTo>
                <a:cubicBezTo>
                  <a:pt x="745" y="512"/>
                  <a:pt x="753" y="515"/>
                  <a:pt x="764" y="515"/>
                </a:cubicBezTo>
                <a:cubicBezTo>
                  <a:pt x="774" y="515"/>
                  <a:pt x="783" y="512"/>
                  <a:pt x="792" y="507"/>
                </a:cubicBezTo>
                <a:cubicBezTo>
                  <a:pt x="801" y="502"/>
                  <a:pt x="808" y="496"/>
                  <a:pt x="813" y="487"/>
                </a:cubicBezTo>
                <a:cubicBezTo>
                  <a:pt x="818" y="478"/>
                  <a:pt x="820" y="469"/>
                  <a:pt x="820" y="459"/>
                </a:cubicBezTo>
                <a:cubicBezTo>
                  <a:pt x="820" y="448"/>
                  <a:pt x="818" y="440"/>
                  <a:pt x="813" y="431"/>
                </a:cubicBezTo>
                <a:cubicBezTo>
                  <a:pt x="808" y="422"/>
                  <a:pt x="801" y="415"/>
                  <a:pt x="792" y="410"/>
                </a:cubicBezTo>
                <a:cubicBezTo>
                  <a:pt x="783" y="405"/>
                  <a:pt x="775" y="403"/>
                  <a:pt x="764" y="403"/>
                </a:cubicBezTo>
                <a:cubicBezTo>
                  <a:pt x="763" y="403"/>
                  <a:pt x="763" y="403"/>
                  <a:pt x="762" y="403"/>
                </a:cubicBezTo>
                <a:cubicBezTo>
                  <a:pt x="753" y="403"/>
                  <a:pt x="745" y="406"/>
                  <a:pt x="736" y="410"/>
                </a:cubicBezTo>
                <a:cubicBezTo>
                  <a:pt x="727" y="415"/>
                  <a:pt x="721" y="422"/>
                  <a:pt x="716" y="431"/>
                </a:cubicBezTo>
                <a:cubicBezTo>
                  <a:pt x="711" y="440"/>
                  <a:pt x="708" y="448"/>
                  <a:pt x="708" y="459"/>
                </a:cubicBezTo>
                <a:cubicBezTo>
                  <a:pt x="708" y="460"/>
                  <a:pt x="708" y="460"/>
                  <a:pt x="708" y="461"/>
                </a:cubicBezTo>
                <a:close/>
                <a:moveTo>
                  <a:pt x="520" y="469"/>
                </a:moveTo>
                <a:cubicBezTo>
                  <a:pt x="521" y="478"/>
                  <a:pt x="523" y="486"/>
                  <a:pt x="528" y="495"/>
                </a:cubicBezTo>
                <a:cubicBezTo>
                  <a:pt x="533" y="503"/>
                  <a:pt x="539" y="510"/>
                  <a:pt x="548" y="515"/>
                </a:cubicBezTo>
                <a:cubicBezTo>
                  <a:pt x="557" y="520"/>
                  <a:pt x="565" y="523"/>
                  <a:pt x="576" y="523"/>
                </a:cubicBezTo>
                <a:cubicBezTo>
                  <a:pt x="586" y="523"/>
                  <a:pt x="595" y="520"/>
                  <a:pt x="604" y="515"/>
                </a:cubicBezTo>
                <a:cubicBezTo>
                  <a:pt x="613" y="510"/>
                  <a:pt x="620" y="503"/>
                  <a:pt x="625" y="495"/>
                </a:cubicBezTo>
                <a:cubicBezTo>
                  <a:pt x="630" y="486"/>
                  <a:pt x="632" y="477"/>
                  <a:pt x="632" y="467"/>
                </a:cubicBezTo>
                <a:cubicBezTo>
                  <a:pt x="632" y="456"/>
                  <a:pt x="630" y="447"/>
                  <a:pt x="625" y="439"/>
                </a:cubicBezTo>
                <a:cubicBezTo>
                  <a:pt x="620" y="430"/>
                  <a:pt x="613" y="423"/>
                  <a:pt x="604" y="418"/>
                </a:cubicBezTo>
                <a:cubicBezTo>
                  <a:pt x="595" y="413"/>
                  <a:pt x="587" y="411"/>
                  <a:pt x="576" y="411"/>
                </a:cubicBezTo>
                <a:cubicBezTo>
                  <a:pt x="575" y="411"/>
                  <a:pt x="575" y="411"/>
                  <a:pt x="574" y="411"/>
                </a:cubicBezTo>
                <a:cubicBezTo>
                  <a:pt x="565" y="411"/>
                  <a:pt x="556" y="413"/>
                  <a:pt x="548" y="418"/>
                </a:cubicBezTo>
                <a:cubicBezTo>
                  <a:pt x="539" y="423"/>
                  <a:pt x="532" y="430"/>
                  <a:pt x="527" y="439"/>
                </a:cubicBezTo>
                <a:cubicBezTo>
                  <a:pt x="521" y="447"/>
                  <a:pt x="520" y="456"/>
                  <a:pt x="520" y="467"/>
                </a:cubicBezTo>
                <a:cubicBezTo>
                  <a:pt x="520" y="467"/>
                  <a:pt x="520" y="468"/>
                  <a:pt x="520" y="469"/>
                </a:cubicBezTo>
                <a:close/>
                <a:moveTo>
                  <a:pt x="548" y="646"/>
                </a:moveTo>
                <a:cubicBezTo>
                  <a:pt x="548" y="637"/>
                  <a:pt x="546" y="629"/>
                  <a:pt x="541" y="620"/>
                </a:cubicBezTo>
                <a:cubicBezTo>
                  <a:pt x="536" y="611"/>
                  <a:pt x="528" y="605"/>
                  <a:pt x="520" y="600"/>
                </a:cubicBezTo>
                <a:cubicBezTo>
                  <a:pt x="511" y="595"/>
                  <a:pt x="502" y="592"/>
                  <a:pt x="492" y="592"/>
                </a:cubicBezTo>
                <a:cubicBezTo>
                  <a:pt x="481" y="592"/>
                  <a:pt x="472" y="595"/>
                  <a:pt x="464" y="600"/>
                </a:cubicBezTo>
                <a:cubicBezTo>
                  <a:pt x="455" y="605"/>
                  <a:pt x="449" y="611"/>
                  <a:pt x="444" y="620"/>
                </a:cubicBezTo>
                <a:cubicBezTo>
                  <a:pt x="439" y="629"/>
                  <a:pt x="436" y="637"/>
                  <a:pt x="436" y="648"/>
                </a:cubicBezTo>
                <a:cubicBezTo>
                  <a:pt x="436" y="658"/>
                  <a:pt x="439" y="667"/>
                  <a:pt x="444" y="676"/>
                </a:cubicBezTo>
                <a:cubicBezTo>
                  <a:pt x="449" y="685"/>
                  <a:pt x="455" y="692"/>
                  <a:pt x="464" y="697"/>
                </a:cubicBezTo>
                <a:cubicBezTo>
                  <a:pt x="472" y="702"/>
                  <a:pt x="482" y="704"/>
                  <a:pt x="492" y="704"/>
                </a:cubicBezTo>
                <a:cubicBezTo>
                  <a:pt x="493" y="704"/>
                  <a:pt x="494" y="704"/>
                  <a:pt x="495" y="704"/>
                </a:cubicBezTo>
                <a:cubicBezTo>
                  <a:pt x="504" y="704"/>
                  <a:pt x="512" y="702"/>
                  <a:pt x="520" y="697"/>
                </a:cubicBezTo>
                <a:cubicBezTo>
                  <a:pt x="529" y="692"/>
                  <a:pt x="535" y="685"/>
                  <a:pt x="541" y="676"/>
                </a:cubicBezTo>
                <a:cubicBezTo>
                  <a:pt x="546" y="667"/>
                  <a:pt x="548" y="659"/>
                  <a:pt x="548" y="648"/>
                </a:cubicBezTo>
                <a:cubicBezTo>
                  <a:pt x="548" y="647"/>
                  <a:pt x="548" y="647"/>
                  <a:pt x="548" y="646"/>
                </a:cubicBezTo>
                <a:close/>
                <a:moveTo>
                  <a:pt x="650" y="829"/>
                </a:moveTo>
                <a:cubicBezTo>
                  <a:pt x="649" y="820"/>
                  <a:pt x="647" y="812"/>
                  <a:pt x="642" y="804"/>
                </a:cubicBezTo>
                <a:cubicBezTo>
                  <a:pt x="637" y="795"/>
                  <a:pt x="631" y="788"/>
                  <a:pt x="622" y="783"/>
                </a:cubicBezTo>
                <a:cubicBezTo>
                  <a:pt x="613" y="778"/>
                  <a:pt x="604" y="776"/>
                  <a:pt x="594" y="776"/>
                </a:cubicBezTo>
                <a:cubicBezTo>
                  <a:pt x="583" y="776"/>
                  <a:pt x="575" y="778"/>
                  <a:pt x="566" y="783"/>
                </a:cubicBezTo>
                <a:cubicBezTo>
                  <a:pt x="557" y="788"/>
                  <a:pt x="550" y="795"/>
                  <a:pt x="545" y="804"/>
                </a:cubicBezTo>
                <a:cubicBezTo>
                  <a:pt x="540" y="813"/>
                  <a:pt x="538" y="822"/>
                  <a:pt x="538" y="832"/>
                </a:cubicBezTo>
                <a:cubicBezTo>
                  <a:pt x="538" y="843"/>
                  <a:pt x="540" y="851"/>
                  <a:pt x="545" y="860"/>
                </a:cubicBezTo>
                <a:cubicBezTo>
                  <a:pt x="550" y="869"/>
                  <a:pt x="557" y="875"/>
                  <a:pt x="566" y="880"/>
                </a:cubicBezTo>
                <a:cubicBezTo>
                  <a:pt x="575" y="885"/>
                  <a:pt x="583" y="888"/>
                  <a:pt x="594" y="888"/>
                </a:cubicBezTo>
                <a:cubicBezTo>
                  <a:pt x="594" y="888"/>
                  <a:pt x="594" y="888"/>
                  <a:pt x="595" y="888"/>
                </a:cubicBezTo>
                <a:cubicBezTo>
                  <a:pt x="604" y="888"/>
                  <a:pt x="613" y="885"/>
                  <a:pt x="622" y="880"/>
                </a:cubicBezTo>
                <a:cubicBezTo>
                  <a:pt x="630" y="875"/>
                  <a:pt x="637" y="869"/>
                  <a:pt x="642" y="860"/>
                </a:cubicBezTo>
                <a:cubicBezTo>
                  <a:pt x="647" y="851"/>
                  <a:pt x="650" y="842"/>
                  <a:pt x="650" y="831"/>
                </a:cubicBezTo>
                <a:cubicBezTo>
                  <a:pt x="650" y="831"/>
                  <a:pt x="650" y="830"/>
                  <a:pt x="650" y="829"/>
                </a:cubicBezTo>
                <a:close/>
                <a:moveTo>
                  <a:pt x="736" y="638"/>
                </a:moveTo>
                <a:cubicBezTo>
                  <a:pt x="735" y="629"/>
                  <a:pt x="733" y="621"/>
                  <a:pt x="728" y="613"/>
                </a:cubicBezTo>
                <a:cubicBezTo>
                  <a:pt x="723" y="604"/>
                  <a:pt x="717" y="598"/>
                  <a:pt x="708" y="593"/>
                </a:cubicBezTo>
                <a:cubicBezTo>
                  <a:pt x="699" y="587"/>
                  <a:pt x="690" y="585"/>
                  <a:pt x="680" y="585"/>
                </a:cubicBezTo>
                <a:cubicBezTo>
                  <a:pt x="670" y="585"/>
                  <a:pt x="661" y="587"/>
                  <a:pt x="652" y="593"/>
                </a:cubicBezTo>
                <a:cubicBezTo>
                  <a:pt x="643" y="598"/>
                  <a:pt x="636" y="604"/>
                  <a:pt x="631" y="613"/>
                </a:cubicBezTo>
                <a:cubicBezTo>
                  <a:pt x="625" y="622"/>
                  <a:pt x="624" y="631"/>
                  <a:pt x="624" y="641"/>
                </a:cubicBezTo>
                <a:cubicBezTo>
                  <a:pt x="624" y="651"/>
                  <a:pt x="625" y="660"/>
                  <a:pt x="631" y="669"/>
                </a:cubicBezTo>
                <a:cubicBezTo>
                  <a:pt x="636" y="678"/>
                  <a:pt x="643" y="684"/>
                  <a:pt x="652" y="690"/>
                </a:cubicBezTo>
                <a:cubicBezTo>
                  <a:pt x="661" y="695"/>
                  <a:pt x="670" y="697"/>
                  <a:pt x="680" y="697"/>
                </a:cubicBezTo>
                <a:cubicBezTo>
                  <a:pt x="680" y="697"/>
                  <a:pt x="680" y="697"/>
                  <a:pt x="681" y="697"/>
                </a:cubicBezTo>
                <a:cubicBezTo>
                  <a:pt x="691" y="697"/>
                  <a:pt x="699" y="695"/>
                  <a:pt x="708" y="690"/>
                </a:cubicBezTo>
                <a:cubicBezTo>
                  <a:pt x="717" y="684"/>
                  <a:pt x="722" y="678"/>
                  <a:pt x="728" y="669"/>
                </a:cubicBezTo>
                <a:cubicBezTo>
                  <a:pt x="733" y="660"/>
                  <a:pt x="736" y="651"/>
                  <a:pt x="736" y="641"/>
                </a:cubicBezTo>
                <a:cubicBezTo>
                  <a:pt x="736" y="640"/>
                  <a:pt x="736" y="639"/>
                  <a:pt x="736" y="638"/>
                </a:cubicBezTo>
                <a:close/>
                <a:moveTo>
                  <a:pt x="837" y="821"/>
                </a:moveTo>
                <a:cubicBezTo>
                  <a:pt x="837" y="812"/>
                  <a:pt x="835" y="804"/>
                  <a:pt x="830" y="796"/>
                </a:cubicBezTo>
                <a:cubicBezTo>
                  <a:pt x="825" y="787"/>
                  <a:pt x="818" y="780"/>
                  <a:pt x="810" y="775"/>
                </a:cubicBezTo>
                <a:cubicBezTo>
                  <a:pt x="801" y="770"/>
                  <a:pt x="792" y="768"/>
                  <a:pt x="782" y="768"/>
                </a:cubicBezTo>
                <a:cubicBezTo>
                  <a:pt x="771" y="768"/>
                  <a:pt x="762" y="770"/>
                  <a:pt x="754" y="775"/>
                </a:cubicBezTo>
                <a:cubicBezTo>
                  <a:pt x="745" y="780"/>
                  <a:pt x="738" y="787"/>
                  <a:pt x="733" y="796"/>
                </a:cubicBezTo>
                <a:cubicBezTo>
                  <a:pt x="728" y="805"/>
                  <a:pt x="726" y="814"/>
                  <a:pt x="726" y="824"/>
                </a:cubicBezTo>
                <a:cubicBezTo>
                  <a:pt x="726" y="835"/>
                  <a:pt x="728" y="843"/>
                  <a:pt x="733" y="852"/>
                </a:cubicBezTo>
                <a:cubicBezTo>
                  <a:pt x="738" y="861"/>
                  <a:pt x="745" y="867"/>
                  <a:pt x="754" y="872"/>
                </a:cubicBezTo>
                <a:cubicBezTo>
                  <a:pt x="762" y="877"/>
                  <a:pt x="771" y="880"/>
                  <a:pt x="782" y="880"/>
                </a:cubicBezTo>
                <a:cubicBezTo>
                  <a:pt x="782" y="880"/>
                  <a:pt x="783" y="880"/>
                  <a:pt x="784" y="880"/>
                </a:cubicBezTo>
                <a:cubicBezTo>
                  <a:pt x="793" y="879"/>
                  <a:pt x="801" y="877"/>
                  <a:pt x="810" y="872"/>
                </a:cubicBezTo>
                <a:cubicBezTo>
                  <a:pt x="818" y="867"/>
                  <a:pt x="825" y="861"/>
                  <a:pt x="830" y="852"/>
                </a:cubicBezTo>
                <a:cubicBezTo>
                  <a:pt x="835" y="843"/>
                  <a:pt x="838" y="834"/>
                  <a:pt x="838" y="824"/>
                </a:cubicBezTo>
                <a:cubicBezTo>
                  <a:pt x="838" y="823"/>
                  <a:pt x="838" y="822"/>
                  <a:pt x="837" y="821"/>
                </a:cubicBezTo>
                <a:close/>
                <a:moveTo>
                  <a:pt x="923" y="631"/>
                </a:moveTo>
                <a:cubicBezTo>
                  <a:pt x="922" y="621"/>
                  <a:pt x="920" y="613"/>
                  <a:pt x="915" y="605"/>
                </a:cubicBezTo>
                <a:cubicBezTo>
                  <a:pt x="910" y="596"/>
                  <a:pt x="904" y="589"/>
                  <a:pt x="895" y="584"/>
                </a:cubicBezTo>
                <a:cubicBezTo>
                  <a:pt x="886" y="578"/>
                  <a:pt x="878" y="577"/>
                  <a:pt x="867" y="577"/>
                </a:cubicBezTo>
                <a:cubicBezTo>
                  <a:pt x="857" y="577"/>
                  <a:pt x="849" y="578"/>
                  <a:pt x="840" y="584"/>
                </a:cubicBezTo>
                <a:cubicBezTo>
                  <a:pt x="831" y="589"/>
                  <a:pt x="824" y="596"/>
                  <a:pt x="819" y="605"/>
                </a:cubicBezTo>
                <a:cubicBezTo>
                  <a:pt x="814" y="614"/>
                  <a:pt x="812" y="623"/>
                  <a:pt x="812" y="633"/>
                </a:cubicBezTo>
                <a:cubicBezTo>
                  <a:pt x="812" y="643"/>
                  <a:pt x="814" y="652"/>
                  <a:pt x="819" y="661"/>
                </a:cubicBezTo>
                <a:cubicBezTo>
                  <a:pt x="824" y="670"/>
                  <a:pt x="831" y="675"/>
                  <a:pt x="840" y="681"/>
                </a:cubicBezTo>
                <a:cubicBezTo>
                  <a:pt x="849" y="686"/>
                  <a:pt x="856" y="689"/>
                  <a:pt x="867" y="689"/>
                </a:cubicBezTo>
                <a:cubicBezTo>
                  <a:pt x="868" y="689"/>
                  <a:pt x="868" y="689"/>
                  <a:pt x="869" y="689"/>
                </a:cubicBezTo>
                <a:cubicBezTo>
                  <a:pt x="878" y="689"/>
                  <a:pt x="886" y="686"/>
                  <a:pt x="895" y="681"/>
                </a:cubicBezTo>
                <a:cubicBezTo>
                  <a:pt x="904" y="676"/>
                  <a:pt x="910" y="670"/>
                  <a:pt x="915" y="661"/>
                </a:cubicBezTo>
                <a:cubicBezTo>
                  <a:pt x="920" y="652"/>
                  <a:pt x="923" y="643"/>
                  <a:pt x="923" y="633"/>
                </a:cubicBezTo>
                <a:cubicBezTo>
                  <a:pt x="923" y="632"/>
                  <a:pt x="923" y="631"/>
                  <a:pt x="923" y="631"/>
                </a:cubicBezTo>
                <a:close/>
                <a:moveTo>
                  <a:pt x="1024" y="814"/>
                </a:moveTo>
                <a:cubicBezTo>
                  <a:pt x="1024" y="804"/>
                  <a:pt x="1022" y="796"/>
                  <a:pt x="1017" y="788"/>
                </a:cubicBezTo>
                <a:cubicBezTo>
                  <a:pt x="1012" y="779"/>
                  <a:pt x="1005" y="773"/>
                  <a:pt x="996" y="768"/>
                </a:cubicBezTo>
                <a:cubicBezTo>
                  <a:pt x="987" y="763"/>
                  <a:pt x="979" y="760"/>
                  <a:pt x="968" y="760"/>
                </a:cubicBezTo>
                <a:cubicBezTo>
                  <a:pt x="958" y="760"/>
                  <a:pt x="949" y="763"/>
                  <a:pt x="940" y="768"/>
                </a:cubicBezTo>
                <a:cubicBezTo>
                  <a:pt x="931" y="773"/>
                  <a:pt x="925" y="779"/>
                  <a:pt x="920" y="788"/>
                </a:cubicBezTo>
                <a:cubicBezTo>
                  <a:pt x="915" y="797"/>
                  <a:pt x="912" y="806"/>
                  <a:pt x="912" y="816"/>
                </a:cubicBezTo>
                <a:cubicBezTo>
                  <a:pt x="912" y="827"/>
                  <a:pt x="915" y="835"/>
                  <a:pt x="920" y="844"/>
                </a:cubicBezTo>
                <a:cubicBezTo>
                  <a:pt x="925" y="853"/>
                  <a:pt x="931" y="860"/>
                  <a:pt x="940" y="865"/>
                </a:cubicBezTo>
                <a:cubicBezTo>
                  <a:pt x="949" y="870"/>
                  <a:pt x="958" y="872"/>
                  <a:pt x="968" y="872"/>
                </a:cubicBezTo>
                <a:cubicBezTo>
                  <a:pt x="969" y="872"/>
                  <a:pt x="970" y="872"/>
                  <a:pt x="970" y="872"/>
                </a:cubicBezTo>
                <a:cubicBezTo>
                  <a:pt x="980" y="872"/>
                  <a:pt x="988" y="870"/>
                  <a:pt x="996" y="865"/>
                </a:cubicBezTo>
                <a:cubicBezTo>
                  <a:pt x="1005" y="860"/>
                  <a:pt x="1012" y="853"/>
                  <a:pt x="1017" y="844"/>
                </a:cubicBezTo>
                <a:cubicBezTo>
                  <a:pt x="1022" y="835"/>
                  <a:pt x="1024" y="827"/>
                  <a:pt x="1024" y="816"/>
                </a:cubicBezTo>
                <a:cubicBezTo>
                  <a:pt x="1024" y="815"/>
                  <a:pt x="1024" y="815"/>
                  <a:pt x="1024" y="814"/>
                </a:cubicBezTo>
                <a:close/>
                <a:moveTo>
                  <a:pt x="1110" y="623"/>
                </a:moveTo>
                <a:cubicBezTo>
                  <a:pt x="1110" y="613"/>
                  <a:pt x="1108" y="605"/>
                  <a:pt x="1103" y="597"/>
                </a:cubicBezTo>
                <a:cubicBezTo>
                  <a:pt x="1098" y="588"/>
                  <a:pt x="1092" y="582"/>
                  <a:pt x="1083" y="577"/>
                </a:cubicBezTo>
                <a:cubicBezTo>
                  <a:pt x="1075" y="571"/>
                  <a:pt x="1066" y="569"/>
                  <a:pt x="1055" y="569"/>
                </a:cubicBezTo>
                <a:cubicBezTo>
                  <a:pt x="1045" y="569"/>
                  <a:pt x="1036" y="571"/>
                  <a:pt x="1027" y="577"/>
                </a:cubicBezTo>
                <a:cubicBezTo>
                  <a:pt x="1019" y="582"/>
                  <a:pt x="1011" y="588"/>
                  <a:pt x="1006" y="597"/>
                </a:cubicBezTo>
                <a:cubicBezTo>
                  <a:pt x="1001" y="606"/>
                  <a:pt x="999" y="615"/>
                  <a:pt x="999" y="625"/>
                </a:cubicBezTo>
                <a:cubicBezTo>
                  <a:pt x="999" y="635"/>
                  <a:pt x="1001" y="644"/>
                  <a:pt x="1006" y="653"/>
                </a:cubicBezTo>
                <a:cubicBezTo>
                  <a:pt x="1011" y="662"/>
                  <a:pt x="1019" y="668"/>
                  <a:pt x="1027" y="674"/>
                </a:cubicBezTo>
                <a:cubicBezTo>
                  <a:pt x="1036" y="679"/>
                  <a:pt x="1044" y="681"/>
                  <a:pt x="1055" y="681"/>
                </a:cubicBezTo>
                <a:cubicBezTo>
                  <a:pt x="1056" y="681"/>
                  <a:pt x="1056" y="681"/>
                  <a:pt x="1057" y="681"/>
                </a:cubicBezTo>
                <a:cubicBezTo>
                  <a:pt x="1066" y="681"/>
                  <a:pt x="1074" y="678"/>
                  <a:pt x="1083" y="674"/>
                </a:cubicBezTo>
                <a:cubicBezTo>
                  <a:pt x="1091" y="668"/>
                  <a:pt x="1098" y="662"/>
                  <a:pt x="1103" y="653"/>
                </a:cubicBezTo>
                <a:cubicBezTo>
                  <a:pt x="1108" y="644"/>
                  <a:pt x="1111" y="635"/>
                  <a:pt x="1111" y="625"/>
                </a:cubicBezTo>
                <a:cubicBezTo>
                  <a:pt x="1111" y="624"/>
                  <a:pt x="1110" y="624"/>
                  <a:pt x="1110" y="623"/>
                </a:cubicBezTo>
                <a:close/>
                <a:moveTo>
                  <a:pt x="1212" y="806"/>
                </a:moveTo>
                <a:cubicBezTo>
                  <a:pt x="1212" y="796"/>
                  <a:pt x="1209" y="788"/>
                  <a:pt x="1205" y="780"/>
                </a:cubicBezTo>
                <a:cubicBezTo>
                  <a:pt x="1200" y="771"/>
                  <a:pt x="1193" y="766"/>
                  <a:pt x="1184" y="760"/>
                </a:cubicBezTo>
                <a:cubicBezTo>
                  <a:pt x="1175" y="755"/>
                  <a:pt x="1166" y="752"/>
                  <a:pt x="1156" y="752"/>
                </a:cubicBezTo>
                <a:cubicBezTo>
                  <a:pt x="1146" y="752"/>
                  <a:pt x="1137" y="755"/>
                  <a:pt x="1128" y="760"/>
                </a:cubicBezTo>
                <a:cubicBezTo>
                  <a:pt x="1119" y="766"/>
                  <a:pt x="1113" y="771"/>
                  <a:pt x="1108" y="780"/>
                </a:cubicBezTo>
                <a:cubicBezTo>
                  <a:pt x="1103" y="789"/>
                  <a:pt x="1100" y="798"/>
                  <a:pt x="1100" y="808"/>
                </a:cubicBezTo>
                <a:cubicBezTo>
                  <a:pt x="1100" y="818"/>
                  <a:pt x="1103" y="827"/>
                  <a:pt x="1108" y="836"/>
                </a:cubicBezTo>
                <a:cubicBezTo>
                  <a:pt x="1113" y="845"/>
                  <a:pt x="1119" y="852"/>
                  <a:pt x="1128" y="857"/>
                </a:cubicBezTo>
                <a:cubicBezTo>
                  <a:pt x="1137" y="863"/>
                  <a:pt x="1146" y="864"/>
                  <a:pt x="1156" y="864"/>
                </a:cubicBezTo>
                <a:cubicBezTo>
                  <a:pt x="1157" y="864"/>
                  <a:pt x="1158" y="864"/>
                  <a:pt x="1159" y="864"/>
                </a:cubicBezTo>
                <a:cubicBezTo>
                  <a:pt x="1168" y="864"/>
                  <a:pt x="1176" y="861"/>
                  <a:pt x="1185" y="857"/>
                </a:cubicBezTo>
                <a:cubicBezTo>
                  <a:pt x="1194" y="851"/>
                  <a:pt x="1200" y="845"/>
                  <a:pt x="1205" y="836"/>
                </a:cubicBezTo>
                <a:cubicBezTo>
                  <a:pt x="1210" y="827"/>
                  <a:pt x="1213" y="818"/>
                  <a:pt x="1213" y="808"/>
                </a:cubicBezTo>
                <a:cubicBezTo>
                  <a:pt x="1213" y="807"/>
                  <a:pt x="1213" y="807"/>
                  <a:pt x="1213" y="806"/>
                </a:cubicBezTo>
                <a:cubicBezTo>
                  <a:pt x="1213" y="806"/>
                  <a:pt x="1213" y="806"/>
                  <a:pt x="1212" y="806"/>
                </a:cubicBezTo>
                <a:close/>
                <a:moveTo>
                  <a:pt x="1298" y="615"/>
                </a:moveTo>
                <a:cubicBezTo>
                  <a:pt x="1298" y="606"/>
                  <a:pt x="1296" y="598"/>
                  <a:pt x="1291" y="589"/>
                </a:cubicBezTo>
                <a:cubicBezTo>
                  <a:pt x="1286" y="580"/>
                  <a:pt x="1279" y="574"/>
                  <a:pt x="1270" y="569"/>
                </a:cubicBezTo>
                <a:cubicBezTo>
                  <a:pt x="1261" y="564"/>
                  <a:pt x="1253" y="561"/>
                  <a:pt x="1242" y="561"/>
                </a:cubicBezTo>
                <a:cubicBezTo>
                  <a:pt x="1232" y="561"/>
                  <a:pt x="1223" y="564"/>
                  <a:pt x="1214" y="569"/>
                </a:cubicBezTo>
                <a:cubicBezTo>
                  <a:pt x="1205" y="574"/>
                  <a:pt x="1199" y="580"/>
                  <a:pt x="1194" y="589"/>
                </a:cubicBezTo>
                <a:cubicBezTo>
                  <a:pt x="1189" y="598"/>
                  <a:pt x="1186" y="606"/>
                  <a:pt x="1186" y="617"/>
                </a:cubicBezTo>
                <a:cubicBezTo>
                  <a:pt x="1186" y="627"/>
                  <a:pt x="1189" y="636"/>
                  <a:pt x="1194" y="645"/>
                </a:cubicBezTo>
                <a:cubicBezTo>
                  <a:pt x="1199" y="654"/>
                  <a:pt x="1205" y="661"/>
                  <a:pt x="1214" y="666"/>
                </a:cubicBezTo>
                <a:cubicBezTo>
                  <a:pt x="1223" y="671"/>
                  <a:pt x="1232" y="673"/>
                  <a:pt x="1242" y="673"/>
                </a:cubicBezTo>
                <a:cubicBezTo>
                  <a:pt x="1243" y="673"/>
                  <a:pt x="1244" y="673"/>
                  <a:pt x="1244" y="673"/>
                </a:cubicBezTo>
                <a:cubicBezTo>
                  <a:pt x="1254" y="673"/>
                  <a:pt x="1262" y="671"/>
                  <a:pt x="1271" y="666"/>
                </a:cubicBezTo>
                <a:cubicBezTo>
                  <a:pt x="1280" y="661"/>
                  <a:pt x="1286" y="654"/>
                  <a:pt x="1291" y="645"/>
                </a:cubicBezTo>
                <a:cubicBezTo>
                  <a:pt x="1296" y="636"/>
                  <a:pt x="1299" y="628"/>
                  <a:pt x="1299" y="617"/>
                </a:cubicBezTo>
                <a:cubicBezTo>
                  <a:pt x="1299" y="616"/>
                  <a:pt x="1299" y="616"/>
                  <a:pt x="1299" y="615"/>
                </a:cubicBezTo>
                <a:cubicBezTo>
                  <a:pt x="1299" y="615"/>
                  <a:pt x="1299" y="615"/>
                  <a:pt x="1298" y="615"/>
                </a:cubicBezTo>
                <a:close/>
                <a:moveTo>
                  <a:pt x="191" y="123"/>
                </a:moveTo>
                <a:cubicBezTo>
                  <a:pt x="193" y="114"/>
                  <a:pt x="194" y="107"/>
                  <a:pt x="194" y="98"/>
                </a:cubicBezTo>
                <a:cubicBezTo>
                  <a:pt x="194" y="80"/>
                  <a:pt x="190" y="64"/>
                  <a:pt x="181" y="49"/>
                </a:cubicBezTo>
                <a:cubicBezTo>
                  <a:pt x="172" y="33"/>
                  <a:pt x="161" y="22"/>
                  <a:pt x="146" y="13"/>
                </a:cubicBezTo>
                <a:cubicBezTo>
                  <a:pt x="130" y="4"/>
                  <a:pt x="115" y="0"/>
                  <a:pt x="97" y="0"/>
                </a:cubicBezTo>
                <a:cubicBezTo>
                  <a:pt x="79" y="0"/>
                  <a:pt x="63" y="4"/>
                  <a:pt x="48" y="13"/>
                </a:cubicBezTo>
                <a:cubicBezTo>
                  <a:pt x="32" y="22"/>
                  <a:pt x="22" y="33"/>
                  <a:pt x="13" y="49"/>
                </a:cubicBezTo>
                <a:cubicBezTo>
                  <a:pt x="4" y="64"/>
                  <a:pt x="0" y="80"/>
                  <a:pt x="0" y="98"/>
                </a:cubicBezTo>
                <a:cubicBezTo>
                  <a:pt x="0" y="116"/>
                  <a:pt x="4" y="130"/>
                  <a:pt x="13" y="146"/>
                </a:cubicBezTo>
                <a:cubicBezTo>
                  <a:pt x="22" y="161"/>
                  <a:pt x="32" y="173"/>
                  <a:pt x="48" y="182"/>
                </a:cubicBezTo>
                <a:cubicBezTo>
                  <a:pt x="63" y="191"/>
                  <a:pt x="79" y="195"/>
                  <a:pt x="97" y="195"/>
                </a:cubicBezTo>
                <a:cubicBezTo>
                  <a:pt x="109" y="195"/>
                  <a:pt x="119" y="193"/>
                  <a:pt x="130" y="189"/>
                </a:cubicBezTo>
                <a:cubicBezTo>
                  <a:pt x="163" y="211"/>
                  <a:pt x="196" y="233"/>
                  <a:pt x="229" y="255"/>
                </a:cubicBezTo>
                <a:cubicBezTo>
                  <a:pt x="245" y="230"/>
                  <a:pt x="262" y="205"/>
                  <a:pt x="279" y="181"/>
                </a:cubicBezTo>
                <a:cubicBezTo>
                  <a:pt x="249" y="161"/>
                  <a:pt x="220" y="142"/>
                  <a:pt x="191" y="123"/>
                </a:cubicBezTo>
                <a:close/>
              </a:path>
            </a:pathLst>
          </a:custGeom>
          <a:solidFill>
            <a:srgbClr val="0A86C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de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reeform 2"/>
          <p:cNvSpPr>
            <a:spLocks noChangeArrowheads="1"/>
          </p:cNvSpPr>
          <p:nvPr/>
        </p:nvSpPr>
        <p:spPr bwMode="auto">
          <a:xfrm>
            <a:off x="5157608" y="2029015"/>
            <a:ext cx="422640" cy="422639"/>
          </a:xfrm>
          <a:custGeom>
            <a:avLst/>
            <a:gdLst>
              <a:gd name="T0" fmla="*/ 1356 w 1464"/>
              <a:gd name="T1" fmla="*/ 86 h 1464"/>
              <a:gd name="T2" fmla="*/ 1356 w 1464"/>
              <a:gd name="T3" fmla="*/ 86 h 1464"/>
              <a:gd name="T4" fmla="*/ 1313 w 1464"/>
              <a:gd name="T5" fmla="*/ 11 h 1464"/>
              <a:gd name="T6" fmla="*/ 194 w 1464"/>
              <a:gd name="T7" fmla="*/ 0 h 1464"/>
              <a:gd name="T8" fmla="*/ 150 w 1464"/>
              <a:gd name="T9" fmla="*/ 11 h 1464"/>
              <a:gd name="T10" fmla="*/ 107 w 1464"/>
              <a:gd name="T11" fmla="*/ 86 h 1464"/>
              <a:gd name="T12" fmla="*/ 0 w 1464"/>
              <a:gd name="T13" fmla="*/ 1334 h 1464"/>
              <a:gd name="T14" fmla="*/ 774 w 1464"/>
              <a:gd name="T15" fmla="*/ 1463 h 1464"/>
              <a:gd name="T16" fmla="*/ 968 w 1464"/>
              <a:gd name="T17" fmla="*/ 968 h 1464"/>
              <a:gd name="T18" fmla="*/ 1463 w 1464"/>
              <a:gd name="T19" fmla="*/ 1463 h 1464"/>
              <a:gd name="T20" fmla="*/ 1356 w 1464"/>
              <a:gd name="T21" fmla="*/ 1334 h 1464"/>
              <a:gd name="T22" fmla="*/ 215 w 1464"/>
              <a:gd name="T23" fmla="*/ 1291 h 1464"/>
              <a:gd name="T24" fmla="*/ 409 w 1464"/>
              <a:gd name="T25" fmla="*/ 968 h 1464"/>
              <a:gd name="T26" fmla="*/ 409 w 1464"/>
              <a:gd name="T27" fmla="*/ 860 h 1464"/>
              <a:gd name="T28" fmla="*/ 215 w 1464"/>
              <a:gd name="T29" fmla="*/ 538 h 1464"/>
              <a:gd name="T30" fmla="*/ 409 w 1464"/>
              <a:gd name="T31" fmla="*/ 860 h 1464"/>
              <a:gd name="T32" fmla="*/ 215 w 1464"/>
              <a:gd name="T33" fmla="*/ 430 h 1464"/>
              <a:gd name="T34" fmla="*/ 409 w 1464"/>
              <a:gd name="T35" fmla="*/ 107 h 1464"/>
              <a:gd name="T36" fmla="*/ 689 w 1464"/>
              <a:gd name="T37" fmla="*/ 1291 h 1464"/>
              <a:gd name="T38" fmla="*/ 495 w 1464"/>
              <a:gd name="T39" fmla="*/ 968 h 1464"/>
              <a:gd name="T40" fmla="*/ 689 w 1464"/>
              <a:gd name="T41" fmla="*/ 1291 h 1464"/>
              <a:gd name="T42" fmla="*/ 495 w 1464"/>
              <a:gd name="T43" fmla="*/ 860 h 1464"/>
              <a:gd name="T44" fmla="*/ 689 w 1464"/>
              <a:gd name="T45" fmla="*/ 538 h 1464"/>
              <a:gd name="T46" fmla="*/ 689 w 1464"/>
              <a:gd name="T47" fmla="*/ 430 h 1464"/>
              <a:gd name="T48" fmla="*/ 495 w 1464"/>
              <a:gd name="T49" fmla="*/ 107 h 1464"/>
              <a:gd name="T50" fmla="*/ 689 w 1464"/>
              <a:gd name="T51" fmla="*/ 430 h 1464"/>
              <a:gd name="T52" fmla="*/ 774 w 1464"/>
              <a:gd name="T53" fmla="*/ 860 h 1464"/>
              <a:gd name="T54" fmla="*/ 968 w 1464"/>
              <a:gd name="T55" fmla="*/ 538 h 1464"/>
              <a:gd name="T56" fmla="*/ 968 w 1464"/>
              <a:gd name="T57" fmla="*/ 430 h 1464"/>
              <a:gd name="T58" fmla="*/ 774 w 1464"/>
              <a:gd name="T59" fmla="*/ 107 h 1464"/>
              <a:gd name="T60" fmla="*/ 968 w 1464"/>
              <a:gd name="T61" fmla="*/ 430 h 1464"/>
              <a:gd name="T62" fmla="*/ 1054 w 1464"/>
              <a:gd name="T63" fmla="*/ 1291 h 1464"/>
              <a:gd name="T64" fmla="*/ 1248 w 1464"/>
              <a:gd name="T65" fmla="*/ 968 h 1464"/>
              <a:gd name="T66" fmla="*/ 1248 w 1464"/>
              <a:gd name="T67" fmla="*/ 860 h 1464"/>
              <a:gd name="T68" fmla="*/ 1054 w 1464"/>
              <a:gd name="T69" fmla="*/ 538 h 1464"/>
              <a:gd name="T70" fmla="*/ 1248 w 1464"/>
              <a:gd name="T71" fmla="*/ 860 h 1464"/>
              <a:gd name="T72" fmla="*/ 1054 w 1464"/>
              <a:gd name="T73" fmla="*/ 430 h 1464"/>
              <a:gd name="T74" fmla="*/ 1248 w 1464"/>
              <a:gd name="T75" fmla="*/ 107 h 1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64" h="1464">
                <a:moveTo>
                  <a:pt x="1356" y="1334"/>
                </a:moveTo>
                <a:cubicBezTo>
                  <a:pt x="1356" y="918"/>
                  <a:pt x="1356" y="502"/>
                  <a:pt x="1356" y="86"/>
                </a:cubicBezTo>
                <a:lnTo>
                  <a:pt x="1356" y="86"/>
                </a:lnTo>
                <a:lnTo>
                  <a:pt x="1356" y="86"/>
                </a:lnTo>
                <a:cubicBezTo>
                  <a:pt x="1356" y="70"/>
                  <a:pt x="1352" y="57"/>
                  <a:pt x="1344" y="43"/>
                </a:cubicBezTo>
                <a:cubicBezTo>
                  <a:pt x="1336" y="29"/>
                  <a:pt x="1327" y="19"/>
                  <a:pt x="1313" y="11"/>
                </a:cubicBezTo>
                <a:cubicBezTo>
                  <a:pt x="1300" y="3"/>
                  <a:pt x="1285" y="0"/>
                  <a:pt x="1269" y="0"/>
                </a:cubicBezTo>
                <a:cubicBezTo>
                  <a:pt x="911" y="0"/>
                  <a:pt x="552" y="0"/>
                  <a:pt x="194" y="0"/>
                </a:cubicBezTo>
                <a:lnTo>
                  <a:pt x="194" y="0"/>
                </a:lnTo>
                <a:cubicBezTo>
                  <a:pt x="178" y="0"/>
                  <a:pt x="163" y="3"/>
                  <a:pt x="150" y="11"/>
                </a:cubicBezTo>
                <a:cubicBezTo>
                  <a:pt x="136" y="19"/>
                  <a:pt x="127" y="29"/>
                  <a:pt x="119" y="43"/>
                </a:cubicBezTo>
                <a:cubicBezTo>
                  <a:pt x="111" y="57"/>
                  <a:pt x="107" y="70"/>
                  <a:pt x="107" y="86"/>
                </a:cubicBezTo>
                <a:cubicBezTo>
                  <a:pt x="107" y="502"/>
                  <a:pt x="107" y="918"/>
                  <a:pt x="107" y="1334"/>
                </a:cubicBezTo>
                <a:cubicBezTo>
                  <a:pt x="71" y="1334"/>
                  <a:pt x="35" y="1334"/>
                  <a:pt x="0" y="1334"/>
                </a:cubicBezTo>
                <a:cubicBezTo>
                  <a:pt x="0" y="1377"/>
                  <a:pt x="0" y="1420"/>
                  <a:pt x="0" y="1463"/>
                </a:cubicBezTo>
                <a:cubicBezTo>
                  <a:pt x="258" y="1463"/>
                  <a:pt x="516" y="1463"/>
                  <a:pt x="774" y="1463"/>
                </a:cubicBezTo>
                <a:cubicBezTo>
                  <a:pt x="774" y="1298"/>
                  <a:pt x="774" y="1133"/>
                  <a:pt x="774" y="968"/>
                </a:cubicBezTo>
                <a:cubicBezTo>
                  <a:pt x="839" y="968"/>
                  <a:pt x="904" y="968"/>
                  <a:pt x="968" y="968"/>
                </a:cubicBezTo>
                <a:cubicBezTo>
                  <a:pt x="968" y="1133"/>
                  <a:pt x="968" y="1298"/>
                  <a:pt x="968" y="1463"/>
                </a:cubicBezTo>
                <a:cubicBezTo>
                  <a:pt x="1133" y="1463"/>
                  <a:pt x="1298" y="1463"/>
                  <a:pt x="1463" y="1463"/>
                </a:cubicBezTo>
                <a:cubicBezTo>
                  <a:pt x="1463" y="1420"/>
                  <a:pt x="1463" y="1377"/>
                  <a:pt x="1463" y="1334"/>
                </a:cubicBezTo>
                <a:cubicBezTo>
                  <a:pt x="1428" y="1334"/>
                  <a:pt x="1392" y="1334"/>
                  <a:pt x="1356" y="1334"/>
                </a:cubicBezTo>
                <a:close/>
                <a:moveTo>
                  <a:pt x="409" y="1291"/>
                </a:moveTo>
                <a:cubicBezTo>
                  <a:pt x="344" y="1291"/>
                  <a:pt x="279" y="1291"/>
                  <a:pt x="215" y="1291"/>
                </a:cubicBezTo>
                <a:cubicBezTo>
                  <a:pt x="215" y="1184"/>
                  <a:pt x="215" y="1076"/>
                  <a:pt x="215" y="968"/>
                </a:cubicBezTo>
                <a:cubicBezTo>
                  <a:pt x="279" y="968"/>
                  <a:pt x="344" y="968"/>
                  <a:pt x="409" y="968"/>
                </a:cubicBezTo>
                <a:cubicBezTo>
                  <a:pt x="409" y="1076"/>
                  <a:pt x="409" y="1184"/>
                  <a:pt x="409" y="1291"/>
                </a:cubicBezTo>
                <a:close/>
                <a:moveTo>
                  <a:pt x="409" y="860"/>
                </a:moveTo>
                <a:cubicBezTo>
                  <a:pt x="344" y="860"/>
                  <a:pt x="279" y="860"/>
                  <a:pt x="215" y="860"/>
                </a:cubicBezTo>
                <a:cubicBezTo>
                  <a:pt x="215" y="753"/>
                  <a:pt x="215" y="645"/>
                  <a:pt x="215" y="538"/>
                </a:cubicBezTo>
                <a:cubicBezTo>
                  <a:pt x="279" y="538"/>
                  <a:pt x="344" y="538"/>
                  <a:pt x="409" y="538"/>
                </a:cubicBezTo>
                <a:cubicBezTo>
                  <a:pt x="409" y="645"/>
                  <a:pt x="409" y="753"/>
                  <a:pt x="409" y="860"/>
                </a:cubicBezTo>
                <a:close/>
                <a:moveTo>
                  <a:pt x="409" y="430"/>
                </a:moveTo>
                <a:cubicBezTo>
                  <a:pt x="344" y="430"/>
                  <a:pt x="279" y="430"/>
                  <a:pt x="215" y="430"/>
                </a:cubicBezTo>
                <a:cubicBezTo>
                  <a:pt x="215" y="322"/>
                  <a:pt x="215" y="214"/>
                  <a:pt x="215" y="107"/>
                </a:cubicBezTo>
                <a:cubicBezTo>
                  <a:pt x="279" y="107"/>
                  <a:pt x="344" y="107"/>
                  <a:pt x="409" y="107"/>
                </a:cubicBezTo>
                <a:cubicBezTo>
                  <a:pt x="409" y="214"/>
                  <a:pt x="409" y="322"/>
                  <a:pt x="409" y="430"/>
                </a:cubicBezTo>
                <a:close/>
                <a:moveTo>
                  <a:pt x="689" y="1291"/>
                </a:moveTo>
                <a:cubicBezTo>
                  <a:pt x="624" y="1291"/>
                  <a:pt x="559" y="1291"/>
                  <a:pt x="495" y="1291"/>
                </a:cubicBezTo>
                <a:cubicBezTo>
                  <a:pt x="495" y="1184"/>
                  <a:pt x="495" y="1076"/>
                  <a:pt x="495" y="968"/>
                </a:cubicBezTo>
                <a:cubicBezTo>
                  <a:pt x="559" y="968"/>
                  <a:pt x="624" y="968"/>
                  <a:pt x="689" y="968"/>
                </a:cubicBezTo>
                <a:cubicBezTo>
                  <a:pt x="689" y="1076"/>
                  <a:pt x="689" y="1184"/>
                  <a:pt x="689" y="1291"/>
                </a:cubicBezTo>
                <a:close/>
                <a:moveTo>
                  <a:pt x="689" y="860"/>
                </a:moveTo>
                <a:cubicBezTo>
                  <a:pt x="624" y="860"/>
                  <a:pt x="559" y="860"/>
                  <a:pt x="495" y="860"/>
                </a:cubicBezTo>
                <a:cubicBezTo>
                  <a:pt x="495" y="753"/>
                  <a:pt x="495" y="645"/>
                  <a:pt x="495" y="538"/>
                </a:cubicBezTo>
                <a:cubicBezTo>
                  <a:pt x="559" y="538"/>
                  <a:pt x="624" y="538"/>
                  <a:pt x="689" y="538"/>
                </a:cubicBezTo>
                <a:cubicBezTo>
                  <a:pt x="689" y="645"/>
                  <a:pt x="689" y="753"/>
                  <a:pt x="689" y="860"/>
                </a:cubicBezTo>
                <a:close/>
                <a:moveTo>
                  <a:pt x="689" y="430"/>
                </a:moveTo>
                <a:cubicBezTo>
                  <a:pt x="624" y="430"/>
                  <a:pt x="559" y="430"/>
                  <a:pt x="495" y="430"/>
                </a:cubicBezTo>
                <a:cubicBezTo>
                  <a:pt x="495" y="322"/>
                  <a:pt x="495" y="214"/>
                  <a:pt x="495" y="107"/>
                </a:cubicBezTo>
                <a:cubicBezTo>
                  <a:pt x="559" y="107"/>
                  <a:pt x="624" y="107"/>
                  <a:pt x="689" y="107"/>
                </a:cubicBezTo>
                <a:cubicBezTo>
                  <a:pt x="689" y="214"/>
                  <a:pt x="689" y="322"/>
                  <a:pt x="689" y="430"/>
                </a:cubicBezTo>
                <a:close/>
                <a:moveTo>
                  <a:pt x="968" y="860"/>
                </a:moveTo>
                <a:cubicBezTo>
                  <a:pt x="904" y="860"/>
                  <a:pt x="839" y="860"/>
                  <a:pt x="774" y="860"/>
                </a:cubicBezTo>
                <a:cubicBezTo>
                  <a:pt x="774" y="753"/>
                  <a:pt x="774" y="645"/>
                  <a:pt x="774" y="538"/>
                </a:cubicBezTo>
                <a:cubicBezTo>
                  <a:pt x="839" y="538"/>
                  <a:pt x="904" y="538"/>
                  <a:pt x="968" y="538"/>
                </a:cubicBezTo>
                <a:cubicBezTo>
                  <a:pt x="968" y="645"/>
                  <a:pt x="968" y="753"/>
                  <a:pt x="968" y="860"/>
                </a:cubicBezTo>
                <a:close/>
                <a:moveTo>
                  <a:pt x="968" y="430"/>
                </a:moveTo>
                <a:cubicBezTo>
                  <a:pt x="904" y="430"/>
                  <a:pt x="839" y="430"/>
                  <a:pt x="774" y="430"/>
                </a:cubicBezTo>
                <a:cubicBezTo>
                  <a:pt x="774" y="322"/>
                  <a:pt x="774" y="214"/>
                  <a:pt x="774" y="107"/>
                </a:cubicBezTo>
                <a:cubicBezTo>
                  <a:pt x="839" y="107"/>
                  <a:pt x="904" y="107"/>
                  <a:pt x="968" y="107"/>
                </a:cubicBezTo>
                <a:cubicBezTo>
                  <a:pt x="968" y="214"/>
                  <a:pt x="968" y="322"/>
                  <a:pt x="968" y="430"/>
                </a:cubicBezTo>
                <a:close/>
                <a:moveTo>
                  <a:pt x="1248" y="1291"/>
                </a:moveTo>
                <a:cubicBezTo>
                  <a:pt x="1184" y="1291"/>
                  <a:pt x="1119" y="1291"/>
                  <a:pt x="1054" y="1291"/>
                </a:cubicBezTo>
                <a:cubicBezTo>
                  <a:pt x="1054" y="1184"/>
                  <a:pt x="1054" y="1076"/>
                  <a:pt x="1054" y="968"/>
                </a:cubicBezTo>
                <a:cubicBezTo>
                  <a:pt x="1119" y="968"/>
                  <a:pt x="1184" y="968"/>
                  <a:pt x="1248" y="968"/>
                </a:cubicBezTo>
                <a:cubicBezTo>
                  <a:pt x="1248" y="1076"/>
                  <a:pt x="1248" y="1184"/>
                  <a:pt x="1248" y="1291"/>
                </a:cubicBezTo>
                <a:close/>
                <a:moveTo>
                  <a:pt x="1248" y="860"/>
                </a:moveTo>
                <a:cubicBezTo>
                  <a:pt x="1184" y="860"/>
                  <a:pt x="1119" y="860"/>
                  <a:pt x="1054" y="860"/>
                </a:cubicBezTo>
                <a:cubicBezTo>
                  <a:pt x="1054" y="753"/>
                  <a:pt x="1054" y="645"/>
                  <a:pt x="1054" y="538"/>
                </a:cubicBezTo>
                <a:cubicBezTo>
                  <a:pt x="1119" y="538"/>
                  <a:pt x="1184" y="538"/>
                  <a:pt x="1248" y="538"/>
                </a:cubicBezTo>
                <a:cubicBezTo>
                  <a:pt x="1248" y="645"/>
                  <a:pt x="1248" y="753"/>
                  <a:pt x="1248" y="860"/>
                </a:cubicBezTo>
                <a:close/>
                <a:moveTo>
                  <a:pt x="1248" y="430"/>
                </a:moveTo>
                <a:cubicBezTo>
                  <a:pt x="1184" y="430"/>
                  <a:pt x="1119" y="430"/>
                  <a:pt x="1054" y="430"/>
                </a:cubicBezTo>
                <a:cubicBezTo>
                  <a:pt x="1054" y="322"/>
                  <a:pt x="1054" y="214"/>
                  <a:pt x="1054" y="107"/>
                </a:cubicBezTo>
                <a:cubicBezTo>
                  <a:pt x="1119" y="107"/>
                  <a:pt x="1184" y="107"/>
                  <a:pt x="1248" y="107"/>
                </a:cubicBezTo>
                <a:cubicBezTo>
                  <a:pt x="1248" y="214"/>
                  <a:pt x="1248" y="322"/>
                  <a:pt x="1248" y="430"/>
                </a:cubicBezTo>
                <a:close/>
              </a:path>
            </a:pathLst>
          </a:custGeom>
          <a:solidFill>
            <a:srgbClr val="0A86C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965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FCB572-B181-4BB1-B750-09081E773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C42855-7641-4E6B-BAA3-2FBCBAC7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5BE86D-C265-4C68-B4BA-8C277488E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49" y="402130"/>
            <a:ext cx="10515600" cy="540000"/>
          </a:xfrm>
        </p:spPr>
        <p:txBody>
          <a:bodyPr/>
          <a:lstStyle/>
          <a:p>
            <a:r>
              <a:rPr lang="en-US" dirty="0"/>
              <a:t>ACI support the some of the world largest brands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357560-8E41-474C-A03F-9F49E02D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609" y="4120440"/>
            <a:ext cx="5635362" cy="233216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C946AD8-E1F7-4C86-9F52-B3009F91D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55" y="3795251"/>
            <a:ext cx="5153428" cy="2585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662593-009A-4568-AB3E-9FCAD57FB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55" y="957839"/>
            <a:ext cx="5215404" cy="2711648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E0E78D-FEF8-4CE4-9CD1-4B198C3ED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884" y="810299"/>
            <a:ext cx="5338916" cy="285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07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5A4A61-6D1A-4443-B278-447C95D49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249F-CCCE-DA49-A761-E31751E19E88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612B2-C7C5-874A-9AD6-52D6607364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Trust ACI to deliver quality you can rely on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E62FFA-F3CB-F648-AAC6-56D241C29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Mission-Critical, Payments-Grade Software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57907D-3D08-D941-B5C0-8920F6A8562C}"/>
              </a:ext>
            </a:extLst>
          </p:cNvPr>
          <p:cNvSpPr/>
          <p:nvPr/>
        </p:nvSpPr>
        <p:spPr>
          <a:xfrm>
            <a:off x="2152651" y="2982653"/>
            <a:ext cx="2172302" cy="697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375"/>
              </a:spcBef>
              <a:buClr>
                <a:schemeClr val="bg1"/>
              </a:buClr>
            </a:pPr>
            <a:r>
              <a:rPr lang="en-US" sz="1050" b="1" dirty="0">
                <a:solidFill>
                  <a:srgbClr val="0A86C9"/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rPr>
              <a:t>Capacity</a:t>
            </a:r>
          </a:p>
          <a:p>
            <a:pPr algn="ctr">
              <a:spcBef>
                <a:spcPts val="375"/>
              </a:spcBef>
              <a:buClr>
                <a:schemeClr val="bg1"/>
              </a:buClr>
            </a:pPr>
            <a:r>
              <a:rPr lang="en-US" sz="1050" dirty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rPr>
              <a:t>End-to-end concurrent payment processing with high reliability and predictable resource consumption</a:t>
            </a:r>
          </a:p>
        </p:txBody>
      </p:sp>
      <p:grpSp>
        <p:nvGrpSpPr>
          <p:cNvPr id="24" name="Group 3">
            <a:extLst>
              <a:ext uri="{FF2B5EF4-FFF2-40B4-BE49-F238E27FC236}">
                <a16:creationId xmlns:a16="http://schemas.microsoft.com/office/drawing/2014/main" id="{0BE55966-0482-8D4F-A49B-ADF127F49E3B}"/>
              </a:ext>
            </a:extLst>
          </p:cNvPr>
          <p:cNvGrpSpPr>
            <a:grpSpLocks/>
          </p:cNvGrpSpPr>
          <p:nvPr/>
        </p:nvGrpSpPr>
        <p:grpSpPr bwMode="auto">
          <a:xfrm>
            <a:off x="3018537" y="2426913"/>
            <a:ext cx="440531" cy="440531"/>
            <a:chOff x="2769" y="404"/>
            <a:chExt cx="370" cy="370"/>
          </a:xfrm>
          <a:solidFill>
            <a:srgbClr val="DB6026"/>
          </a:solidFill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B37179B3-0010-7D44-A4DA-4F276298B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" y="404"/>
              <a:ext cx="370" cy="370"/>
            </a:xfrm>
            <a:custGeom>
              <a:avLst/>
              <a:gdLst>
                <a:gd name="T0" fmla="*/ 109 w 1636"/>
                <a:gd name="T1" fmla="*/ 409 h 1636"/>
                <a:gd name="T2" fmla="*/ 109 w 1636"/>
                <a:gd name="T3" fmla="*/ 1226 h 1636"/>
                <a:gd name="T4" fmla="*/ 818 w 1636"/>
                <a:gd name="T5" fmla="*/ 1635 h 1636"/>
                <a:gd name="T6" fmla="*/ 1526 w 1636"/>
                <a:gd name="T7" fmla="*/ 1226 h 1636"/>
                <a:gd name="T8" fmla="*/ 1526 w 1636"/>
                <a:gd name="T9" fmla="*/ 409 h 1636"/>
                <a:gd name="T10" fmla="*/ 818 w 1636"/>
                <a:gd name="T11" fmla="*/ 0 h 1636"/>
                <a:gd name="T12" fmla="*/ 818 w 1636"/>
                <a:gd name="T13" fmla="*/ 1528 h 1636"/>
                <a:gd name="T14" fmla="*/ 202 w 1636"/>
                <a:gd name="T15" fmla="*/ 1172 h 1636"/>
                <a:gd name="T16" fmla="*/ 202 w 1636"/>
                <a:gd name="T17" fmla="*/ 463 h 1636"/>
                <a:gd name="T18" fmla="*/ 818 w 1636"/>
                <a:gd name="T19" fmla="*/ 107 h 1636"/>
                <a:gd name="T20" fmla="*/ 1433 w 1636"/>
                <a:gd name="T21" fmla="*/ 463 h 1636"/>
                <a:gd name="T22" fmla="*/ 1432 w 1636"/>
                <a:gd name="T23" fmla="*/ 1172 h 1636"/>
                <a:gd name="T24" fmla="*/ 818 w 1636"/>
                <a:gd name="T25" fmla="*/ 1528 h 1636"/>
                <a:gd name="T26" fmla="*/ 925 w 1636"/>
                <a:gd name="T27" fmla="*/ 1137 h 1636"/>
                <a:gd name="T28" fmla="*/ 814 w 1636"/>
                <a:gd name="T29" fmla="*/ 1201 h 1636"/>
                <a:gd name="T30" fmla="*/ 702 w 1636"/>
                <a:gd name="T31" fmla="*/ 1137 h 1636"/>
                <a:gd name="T32" fmla="*/ 702 w 1636"/>
                <a:gd name="T33" fmla="*/ 1007 h 1636"/>
                <a:gd name="T34" fmla="*/ 804 w 1636"/>
                <a:gd name="T35" fmla="*/ 943 h 1636"/>
                <a:gd name="T36" fmla="*/ 862 w 1636"/>
                <a:gd name="T37" fmla="*/ 673 h 1636"/>
                <a:gd name="T38" fmla="*/ 900 w 1636"/>
                <a:gd name="T39" fmla="*/ 651 h 1636"/>
                <a:gd name="T40" fmla="*/ 938 w 1636"/>
                <a:gd name="T41" fmla="*/ 673 h 1636"/>
                <a:gd name="T42" fmla="*/ 943 w 1636"/>
                <a:gd name="T43" fmla="*/ 703 h 1636"/>
                <a:gd name="T44" fmla="*/ 925 w 1636"/>
                <a:gd name="T45" fmla="*/ 1007 h 1636"/>
                <a:gd name="T46" fmla="*/ 786 w 1636"/>
                <a:gd name="T47" fmla="*/ 433 h 1636"/>
                <a:gd name="T48" fmla="*/ 790 w 1636"/>
                <a:gd name="T49" fmla="*/ 220 h 1636"/>
                <a:gd name="T50" fmla="*/ 818 w 1636"/>
                <a:gd name="T51" fmla="*/ 204 h 1636"/>
                <a:gd name="T52" fmla="*/ 845 w 1636"/>
                <a:gd name="T53" fmla="*/ 220 h 1636"/>
                <a:gd name="T54" fmla="*/ 849 w 1636"/>
                <a:gd name="T55" fmla="*/ 433 h 1636"/>
                <a:gd name="T56" fmla="*/ 833 w 1636"/>
                <a:gd name="T57" fmla="*/ 461 h 1636"/>
                <a:gd name="T58" fmla="*/ 802 w 1636"/>
                <a:gd name="T59" fmla="*/ 461 h 1636"/>
                <a:gd name="T60" fmla="*/ 786 w 1636"/>
                <a:gd name="T61" fmla="*/ 433 h 1636"/>
                <a:gd name="T62" fmla="*/ 1427 w 1636"/>
                <a:gd name="T63" fmla="*/ 833 h 1636"/>
                <a:gd name="T64" fmla="*/ 1399 w 1636"/>
                <a:gd name="T65" fmla="*/ 849 h 1636"/>
                <a:gd name="T66" fmla="*/ 1186 w 1636"/>
                <a:gd name="T67" fmla="*/ 845 h 1636"/>
                <a:gd name="T68" fmla="*/ 1170 w 1636"/>
                <a:gd name="T69" fmla="*/ 818 h 1636"/>
                <a:gd name="T70" fmla="*/ 1186 w 1636"/>
                <a:gd name="T71" fmla="*/ 790 h 1636"/>
                <a:gd name="T72" fmla="*/ 1399 w 1636"/>
                <a:gd name="T73" fmla="*/ 786 h 1636"/>
                <a:gd name="T74" fmla="*/ 1427 w 1636"/>
                <a:gd name="T75" fmla="*/ 802 h 1636"/>
                <a:gd name="T76" fmla="*/ 465 w 1636"/>
                <a:gd name="T77" fmla="*/ 818 h 1636"/>
                <a:gd name="T78" fmla="*/ 449 w 1636"/>
                <a:gd name="T79" fmla="*/ 845 h 1636"/>
                <a:gd name="T80" fmla="*/ 236 w 1636"/>
                <a:gd name="T81" fmla="*/ 849 h 1636"/>
                <a:gd name="T82" fmla="*/ 208 w 1636"/>
                <a:gd name="T83" fmla="*/ 833 h 1636"/>
                <a:gd name="T84" fmla="*/ 208 w 1636"/>
                <a:gd name="T85" fmla="*/ 802 h 1636"/>
                <a:gd name="T86" fmla="*/ 236 w 1636"/>
                <a:gd name="T87" fmla="*/ 786 h 1636"/>
                <a:gd name="T88" fmla="*/ 449 w 1636"/>
                <a:gd name="T89" fmla="*/ 790 h 1636"/>
                <a:gd name="T90" fmla="*/ 465 w 1636"/>
                <a:gd name="T91" fmla="*/ 818 h 1636"/>
                <a:gd name="T92" fmla="*/ 575 w 1636"/>
                <a:gd name="T93" fmla="*/ 530 h 1636"/>
                <a:gd name="T94" fmla="*/ 575 w 1636"/>
                <a:gd name="T95" fmla="*/ 563 h 1636"/>
                <a:gd name="T96" fmla="*/ 547 w 1636"/>
                <a:gd name="T97" fmla="*/ 579 h 1636"/>
                <a:gd name="T98" fmla="*/ 523 w 1636"/>
                <a:gd name="T99" fmla="*/ 569 h 1636"/>
                <a:gd name="T100" fmla="*/ 378 w 1636"/>
                <a:gd name="T101" fmla="*/ 423 h 1636"/>
                <a:gd name="T102" fmla="*/ 378 w 1636"/>
                <a:gd name="T103" fmla="*/ 390 h 1636"/>
                <a:gd name="T104" fmla="*/ 407 w 1636"/>
                <a:gd name="T105" fmla="*/ 374 h 1636"/>
                <a:gd name="T106" fmla="*/ 430 w 1636"/>
                <a:gd name="T107" fmla="*/ 383 h 1636"/>
                <a:gd name="T108" fmla="*/ 1112 w 1636"/>
                <a:gd name="T109" fmla="*/ 570 h 1636"/>
                <a:gd name="T110" fmla="*/ 1090 w 1636"/>
                <a:gd name="T111" fmla="*/ 579 h 1636"/>
                <a:gd name="T112" fmla="*/ 1062 w 1636"/>
                <a:gd name="T113" fmla="*/ 562 h 1636"/>
                <a:gd name="T114" fmla="*/ 1062 w 1636"/>
                <a:gd name="T115" fmla="*/ 530 h 1636"/>
                <a:gd name="T116" fmla="*/ 1205 w 1636"/>
                <a:gd name="T117" fmla="*/ 383 h 1636"/>
                <a:gd name="T118" fmla="*/ 1228 w 1636"/>
                <a:gd name="T119" fmla="*/ 374 h 1636"/>
                <a:gd name="T120" fmla="*/ 1257 w 1636"/>
                <a:gd name="T121" fmla="*/ 390 h 1636"/>
                <a:gd name="T122" fmla="*/ 1257 w 1636"/>
                <a:gd name="T123" fmla="*/ 423 h 1636"/>
                <a:gd name="T124" fmla="*/ 1112 w 1636"/>
                <a:gd name="T125" fmla="*/ 570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36" h="1636">
                  <a:moveTo>
                    <a:pt x="409" y="109"/>
                  </a:moveTo>
                  <a:cubicBezTo>
                    <a:pt x="278" y="184"/>
                    <a:pt x="184" y="278"/>
                    <a:pt x="109" y="409"/>
                  </a:cubicBezTo>
                  <a:cubicBezTo>
                    <a:pt x="33" y="539"/>
                    <a:pt x="0" y="667"/>
                    <a:pt x="0" y="818"/>
                  </a:cubicBezTo>
                  <a:cubicBezTo>
                    <a:pt x="0" y="968"/>
                    <a:pt x="33" y="1096"/>
                    <a:pt x="109" y="1226"/>
                  </a:cubicBezTo>
                  <a:cubicBezTo>
                    <a:pt x="184" y="1357"/>
                    <a:pt x="278" y="1451"/>
                    <a:pt x="409" y="1526"/>
                  </a:cubicBezTo>
                  <a:cubicBezTo>
                    <a:pt x="539" y="1602"/>
                    <a:pt x="667" y="1635"/>
                    <a:pt x="818" y="1635"/>
                  </a:cubicBezTo>
                  <a:cubicBezTo>
                    <a:pt x="968" y="1635"/>
                    <a:pt x="1096" y="1602"/>
                    <a:pt x="1226" y="1526"/>
                  </a:cubicBezTo>
                  <a:cubicBezTo>
                    <a:pt x="1357" y="1451"/>
                    <a:pt x="1451" y="1357"/>
                    <a:pt x="1526" y="1226"/>
                  </a:cubicBezTo>
                  <a:cubicBezTo>
                    <a:pt x="1602" y="1096"/>
                    <a:pt x="1635" y="968"/>
                    <a:pt x="1635" y="818"/>
                  </a:cubicBezTo>
                  <a:cubicBezTo>
                    <a:pt x="1635" y="667"/>
                    <a:pt x="1602" y="539"/>
                    <a:pt x="1526" y="409"/>
                  </a:cubicBezTo>
                  <a:cubicBezTo>
                    <a:pt x="1451" y="278"/>
                    <a:pt x="1357" y="184"/>
                    <a:pt x="1226" y="109"/>
                  </a:cubicBezTo>
                  <a:cubicBezTo>
                    <a:pt x="1096" y="33"/>
                    <a:pt x="968" y="0"/>
                    <a:pt x="818" y="0"/>
                  </a:cubicBezTo>
                  <a:cubicBezTo>
                    <a:pt x="667" y="0"/>
                    <a:pt x="539" y="33"/>
                    <a:pt x="409" y="109"/>
                  </a:cubicBezTo>
                  <a:close/>
                  <a:moveTo>
                    <a:pt x="818" y="1528"/>
                  </a:moveTo>
                  <a:cubicBezTo>
                    <a:pt x="687" y="1528"/>
                    <a:pt x="576" y="1499"/>
                    <a:pt x="463" y="1433"/>
                  </a:cubicBezTo>
                  <a:cubicBezTo>
                    <a:pt x="349" y="1368"/>
                    <a:pt x="267" y="1286"/>
                    <a:pt x="202" y="1172"/>
                  </a:cubicBezTo>
                  <a:cubicBezTo>
                    <a:pt x="136" y="1059"/>
                    <a:pt x="107" y="948"/>
                    <a:pt x="107" y="818"/>
                  </a:cubicBezTo>
                  <a:cubicBezTo>
                    <a:pt x="107" y="687"/>
                    <a:pt x="136" y="576"/>
                    <a:pt x="202" y="463"/>
                  </a:cubicBezTo>
                  <a:cubicBezTo>
                    <a:pt x="267" y="349"/>
                    <a:pt x="349" y="267"/>
                    <a:pt x="463" y="202"/>
                  </a:cubicBezTo>
                  <a:cubicBezTo>
                    <a:pt x="576" y="136"/>
                    <a:pt x="687" y="107"/>
                    <a:pt x="818" y="107"/>
                  </a:cubicBezTo>
                  <a:cubicBezTo>
                    <a:pt x="948" y="107"/>
                    <a:pt x="1059" y="136"/>
                    <a:pt x="1172" y="202"/>
                  </a:cubicBezTo>
                  <a:cubicBezTo>
                    <a:pt x="1286" y="267"/>
                    <a:pt x="1368" y="349"/>
                    <a:pt x="1433" y="463"/>
                  </a:cubicBezTo>
                  <a:cubicBezTo>
                    <a:pt x="1499" y="576"/>
                    <a:pt x="1528" y="687"/>
                    <a:pt x="1528" y="818"/>
                  </a:cubicBezTo>
                  <a:cubicBezTo>
                    <a:pt x="1528" y="948"/>
                    <a:pt x="1498" y="1059"/>
                    <a:pt x="1432" y="1172"/>
                  </a:cubicBezTo>
                  <a:cubicBezTo>
                    <a:pt x="1367" y="1285"/>
                    <a:pt x="1285" y="1367"/>
                    <a:pt x="1172" y="1432"/>
                  </a:cubicBezTo>
                  <a:cubicBezTo>
                    <a:pt x="1059" y="1498"/>
                    <a:pt x="948" y="1528"/>
                    <a:pt x="818" y="1528"/>
                  </a:cubicBezTo>
                  <a:close/>
                  <a:moveTo>
                    <a:pt x="942" y="1072"/>
                  </a:moveTo>
                  <a:cubicBezTo>
                    <a:pt x="942" y="1096"/>
                    <a:pt x="938" y="1117"/>
                    <a:pt x="925" y="1137"/>
                  </a:cubicBezTo>
                  <a:cubicBezTo>
                    <a:pt x="914" y="1158"/>
                    <a:pt x="899" y="1172"/>
                    <a:pt x="878" y="1184"/>
                  </a:cubicBezTo>
                  <a:cubicBezTo>
                    <a:pt x="858" y="1196"/>
                    <a:pt x="837" y="1201"/>
                    <a:pt x="814" y="1201"/>
                  </a:cubicBezTo>
                  <a:cubicBezTo>
                    <a:pt x="790" y="1201"/>
                    <a:pt x="770" y="1196"/>
                    <a:pt x="750" y="1184"/>
                  </a:cubicBezTo>
                  <a:cubicBezTo>
                    <a:pt x="729" y="1172"/>
                    <a:pt x="714" y="1158"/>
                    <a:pt x="702" y="1137"/>
                  </a:cubicBezTo>
                  <a:cubicBezTo>
                    <a:pt x="690" y="1117"/>
                    <a:pt x="685" y="1096"/>
                    <a:pt x="685" y="1072"/>
                  </a:cubicBezTo>
                  <a:cubicBezTo>
                    <a:pt x="685" y="1048"/>
                    <a:pt x="690" y="1028"/>
                    <a:pt x="702" y="1007"/>
                  </a:cubicBezTo>
                  <a:cubicBezTo>
                    <a:pt x="714" y="987"/>
                    <a:pt x="729" y="972"/>
                    <a:pt x="750" y="960"/>
                  </a:cubicBezTo>
                  <a:cubicBezTo>
                    <a:pt x="767" y="950"/>
                    <a:pt x="784" y="945"/>
                    <a:pt x="804" y="943"/>
                  </a:cubicBezTo>
                  <a:cubicBezTo>
                    <a:pt x="821" y="857"/>
                    <a:pt x="839" y="772"/>
                    <a:pt x="857" y="686"/>
                  </a:cubicBezTo>
                  <a:cubicBezTo>
                    <a:pt x="858" y="681"/>
                    <a:pt x="859" y="677"/>
                    <a:pt x="862" y="673"/>
                  </a:cubicBezTo>
                  <a:cubicBezTo>
                    <a:pt x="866" y="666"/>
                    <a:pt x="871" y="661"/>
                    <a:pt x="878" y="657"/>
                  </a:cubicBezTo>
                  <a:cubicBezTo>
                    <a:pt x="885" y="652"/>
                    <a:pt x="892" y="651"/>
                    <a:pt x="900" y="651"/>
                  </a:cubicBezTo>
                  <a:cubicBezTo>
                    <a:pt x="908" y="651"/>
                    <a:pt x="915" y="652"/>
                    <a:pt x="922" y="657"/>
                  </a:cubicBezTo>
                  <a:cubicBezTo>
                    <a:pt x="929" y="661"/>
                    <a:pt x="934" y="666"/>
                    <a:pt x="938" y="673"/>
                  </a:cubicBezTo>
                  <a:cubicBezTo>
                    <a:pt x="942" y="680"/>
                    <a:pt x="944" y="686"/>
                    <a:pt x="944" y="695"/>
                  </a:cubicBezTo>
                  <a:cubicBezTo>
                    <a:pt x="944" y="698"/>
                    <a:pt x="943" y="700"/>
                    <a:pt x="943" y="703"/>
                  </a:cubicBezTo>
                  <a:cubicBezTo>
                    <a:pt x="925" y="791"/>
                    <a:pt x="907" y="879"/>
                    <a:pt x="889" y="967"/>
                  </a:cubicBezTo>
                  <a:cubicBezTo>
                    <a:pt x="904" y="978"/>
                    <a:pt x="916" y="991"/>
                    <a:pt x="925" y="1007"/>
                  </a:cubicBezTo>
                  <a:cubicBezTo>
                    <a:pt x="938" y="1028"/>
                    <a:pt x="942" y="1048"/>
                    <a:pt x="942" y="1072"/>
                  </a:cubicBezTo>
                  <a:close/>
                  <a:moveTo>
                    <a:pt x="786" y="433"/>
                  </a:moveTo>
                  <a:cubicBezTo>
                    <a:pt x="786" y="367"/>
                    <a:pt x="786" y="301"/>
                    <a:pt x="786" y="236"/>
                  </a:cubicBezTo>
                  <a:cubicBezTo>
                    <a:pt x="786" y="230"/>
                    <a:pt x="787" y="225"/>
                    <a:pt x="790" y="220"/>
                  </a:cubicBezTo>
                  <a:cubicBezTo>
                    <a:pt x="793" y="215"/>
                    <a:pt x="797" y="211"/>
                    <a:pt x="802" y="208"/>
                  </a:cubicBezTo>
                  <a:cubicBezTo>
                    <a:pt x="807" y="205"/>
                    <a:pt x="812" y="204"/>
                    <a:pt x="818" y="204"/>
                  </a:cubicBezTo>
                  <a:cubicBezTo>
                    <a:pt x="823" y="204"/>
                    <a:pt x="828" y="205"/>
                    <a:pt x="833" y="208"/>
                  </a:cubicBezTo>
                  <a:cubicBezTo>
                    <a:pt x="838" y="211"/>
                    <a:pt x="842" y="215"/>
                    <a:pt x="845" y="220"/>
                  </a:cubicBezTo>
                  <a:cubicBezTo>
                    <a:pt x="848" y="225"/>
                    <a:pt x="849" y="230"/>
                    <a:pt x="849" y="236"/>
                  </a:cubicBezTo>
                  <a:cubicBezTo>
                    <a:pt x="849" y="301"/>
                    <a:pt x="849" y="367"/>
                    <a:pt x="849" y="433"/>
                  </a:cubicBezTo>
                  <a:cubicBezTo>
                    <a:pt x="849" y="439"/>
                    <a:pt x="848" y="443"/>
                    <a:pt x="845" y="449"/>
                  </a:cubicBezTo>
                  <a:cubicBezTo>
                    <a:pt x="842" y="454"/>
                    <a:pt x="838" y="458"/>
                    <a:pt x="833" y="461"/>
                  </a:cubicBezTo>
                  <a:cubicBezTo>
                    <a:pt x="828" y="464"/>
                    <a:pt x="823" y="466"/>
                    <a:pt x="818" y="466"/>
                  </a:cubicBezTo>
                  <a:cubicBezTo>
                    <a:pt x="812" y="466"/>
                    <a:pt x="807" y="464"/>
                    <a:pt x="802" y="461"/>
                  </a:cubicBezTo>
                  <a:cubicBezTo>
                    <a:pt x="797" y="458"/>
                    <a:pt x="793" y="454"/>
                    <a:pt x="790" y="449"/>
                  </a:cubicBezTo>
                  <a:cubicBezTo>
                    <a:pt x="787" y="443"/>
                    <a:pt x="786" y="439"/>
                    <a:pt x="786" y="433"/>
                  </a:cubicBezTo>
                  <a:close/>
                  <a:moveTo>
                    <a:pt x="1431" y="818"/>
                  </a:moveTo>
                  <a:cubicBezTo>
                    <a:pt x="1431" y="823"/>
                    <a:pt x="1430" y="828"/>
                    <a:pt x="1427" y="833"/>
                  </a:cubicBezTo>
                  <a:cubicBezTo>
                    <a:pt x="1425" y="839"/>
                    <a:pt x="1420" y="842"/>
                    <a:pt x="1415" y="845"/>
                  </a:cubicBezTo>
                  <a:cubicBezTo>
                    <a:pt x="1410" y="848"/>
                    <a:pt x="1404" y="849"/>
                    <a:pt x="1399" y="849"/>
                  </a:cubicBezTo>
                  <a:cubicBezTo>
                    <a:pt x="1334" y="849"/>
                    <a:pt x="1268" y="849"/>
                    <a:pt x="1202" y="849"/>
                  </a:cubicBezTo>
                  <a:cubicBezTo>
                    <a:pt x="1196" y="849"/>
                    <a:pt x="1191" y="848"/>
                    <a:pt x="1186" y="845"/>
                  </a:cubicBezTo>
                  <a:cubicBezTo>
                    <a:pt x="1181" y="842"/>
                    <a:pt x="1177" y="838"/>
                    <a:pt x="1174" y="833"/>
                  </a:cubicBezTo>
                  <a:cubicBezTo>
                    <a:pt x="1171" y="828"/>
                    <a:pt x="1170" y="823"/>
                    <a:pt x="1170" y="818"/>
                  </a:cubicBezTo>
                  <a:cubicBezTo>
                    <a:pt x="1170" y="812"/>
                    <a:pt x="1171" y="807"/>
                    <a:pt x="1174" y="802"/>
                  </a:cubicBezTo>
                  <a:cubicBezTo>
                    <a:pt x="1177" y="797"/>
                    <a:pt x="1181" y="793"/>
                    <a:pt x="1186" y="790"/>
                  </a:cubicBezTo>
                  <a:cubicBezTo>
                    <a:pt x="1191" y="787"/>
                    <a:pt x="1196" y="786"/>
                    <a:pt x="1202" y="786"/>
                  </a:cubicBezTo>
                  <a:cubicBezTo>
                    <a:pt x="1268" y="786"/>
                    <a:pt x="1334" y="786"/>
                    <a:pt x="1399" y="786"/>
                  </a:cubicBezTo>
                  <a:cubicBezTo>
                    <a:pt x="1405" y="786"/>
                    <a:pt x="1410" y="787"/>
                    <a:pt x="1415" y="790"/>
                  </a:cubicBezTo>
                  <a:cubicBezTo>
                    <a:pt x="1420" y="793"/>
                    <a:pt x="1424" y="797"/>
                    <a:pt x="1427" y="802"/>
                  </a:cubicBezTo>
                  <a:cubicBezTo>
                    <a:pt x="1430" y="807"/>
                    <a:pt x="1431" y="812"/>
                    <a:pt x="1431" y="818"/>
                  </a:cubicBezTo>
                  <a:close/>
                  <a:moveTo>
                    <a:pt x="465" y="818"/>
                  </a:moveTo>
                  <a:cubicBezTo>
                    <a:pt x="465" y="823"/>
                    <a:pt x="464" y="828"/>
                    <a:pt x="461" y="833"/>
                  </a:cubicBezTo>
                  <a:cubicBezTo>
                    <a:pt x="458" y="838"/>
                    <a:pt x="454" y="842"/>
                    <a:pt x="449" y="845"/>
                  </a:cubicBezTo>
                  <a:cubicBezTo>
                    <a:pt x="444" y="848"/>
                    <a:pt x="439" y="849"/>
                    <a:pt x="433" y="849"/>
                  </a:cubicBezTo>
                  <a:cubicBezTo>
                    <a:pt x="367" y="849"/>
                    <a:pt x="301" y="849"/>
                    <a:pt x="236" y="849"/>
                  </a:cubicBezTo>
                  <a:cubicBezTo>
                    <a:pt x="230" y="849"/>
                    <a:pt x="225" y="848"/>
                    <a:pt x="220" y="845"/>
                  </a:cubicBezTo>
                  <a:cubicBezTo>
                    <a:pt x="215" y="842"/>
                    <a:pt x="211" y="838"/>
                    <a:pt x="208" y="833"/>
                  </a:cubicBezTo>
                  <a:cubicBezTo>
                    <a:pt x="205" y="828"/>
                    <a:pt x="204" y="823"/>
                    <a:pt x="204" y="818"/>
                  </a:cubicBezTo>
                  <a:cubicBezTo>
                    <a:pt x="204" y="812"/>
                    <a:pt x="205" y="807"/>
                    <a:pt x="208" y="802"/>
                  </a:cubicBezTo>
                  <a:cubicBezTo>
                    <a:pt x="211" y="797"/>
                    <a:pt x="215" y="793"/>
                    <a:pt x="220" y="790"/>
                  </a:cubicBezTo>
                  <a:cubicBezTo>
                    <a:pt x="225" y="787"/>
                    <a:pt x="230" y="786"/>
                    <a:pt x="236" y="786"/>
                  </a:cubicBezTo>
                  <a:cubicBezTo>
                    <a:pt x="301" y="786"/>
                    <a:pt x="367" y="786"/>
                    <a:pt x="433" y="786"/>
                  </a:cubicBezTo>
                  <a:cubicBezTo>
                    <a:pt x="439" y="786"/>
                    <a:pt x="444" y="787"/>
                    <a:pt x="449" y="790"/>
                  </a:cubicBezTo>
                  <a:cubicBezTo>
                    <a:pt x="454" y="793"/>
                    <a:pt x="458" y="797"/>
                    <a:pt x="461" y="802"/>
                  </a:cubicBezTo>
                  <a:cubicBezTo>
                    <a:pt x="464" y="807"/>
                    <a:pt x="465" y="812"/>
                    <a:pt x="465" y="818"/>
                  </a:cubicBezTo>
                  <a:close/>
                  <a:moveTo>
                    <a:pt x="569" y="523"/>
                  </a:moveTo>
                  <a:cubicBezTo>
                    <a:pt x="571" y="525"/>
                    <a:pt x="573" y="527"/>
                    <a:pt x="575" y="530"/>
                  </a:cubicBezTo>
                  <a:cubicBezTo>
                    <a:pt x="578" y="536"/>
                    <a:pt x="579" y="541"/>
                    <a:pt x="579" y="547"/>
                  </a:cubicBezTo>
                  <a:cubicBezTo>
                    <a:pt x="579" y="553"/>
                    <a:pt x="578" y="558"/>
                    <a:pt x="575" y="563"/>
                  </a:cubicBezTo>
                  <a:cubicBezTo>
                    <a:pt x="572" y="568"/>
                    <a:pt x="568" y="572"/>
                    <a:pt x="563" y="575"/>
                  </a:cubicBezTo>
                  <a:cubicBezTo>
                    <a:pt x="558" y="578"/>
                    <a:pt x="553" y="579"/>
                    <a:pt x="547" y="579"/>
                  </a:cubicBezTo>
                  <a:cubicBezTo>
                    <a:pt x="541" y="579"/>
                    <a:pt x="536" y="578"/>
                    <a:pt x="530" y="575"/>
                  </a:cubicBezTo>
                  <a:cubicBezTo>
                    <a:pt x="527" y="573"/>
                    <a:pt x="525" y="571"/>
                    <a:pt x="523" y="569"/>
                  </a:cubicBezTo>
                  <a:cubicBezTo>
                    <a:pt x="476" y="522"/>
                    <a:pt x="429" y="476"/>
                    <a:pt x="383" y="430"/>
                  </a:cubicBezTo>
                  <a:cubicBezTo>
                    <a:pt x="381" y="428"/>
                    <a:pt x="380" y="426"/>
                    <a:pt x="378" y="423"/>
                  </a:cubicBezTo>
                  <a:cubicBezTo>
                    <a:pt x="375" y="418"/>
                    <a:pt x="374" y="413"/>
                    <a:pt x="374" y="407"/>
                  </a:cubicBezTo>
                  <a:cubicBezTo>
                    <a:pt x="374" y="401"/>
                    <a:pt x="375" y="395"/>
                    <a:pt x="378" y="390"/>
                  </a:cubicBezTo>
                  <a:cubicBezTo>
                    <a:pt x="381" y="384"/>
                    <a:pt x="384" y="381"/>
                    <a:pt x="390" y="378"/>
                  </a:cubicBezTo>
                  <a:cubicBezTo>
                    <a:pt x="395" y="375"/>
                    <a:pt x="401" y="374"/>
                    <a:pt x="407" y="374"/>
                  </a:cubicBezTo>
                  <a:cubicBezTo>
                    <a:pt x="413" y="374"/>
                    <a:pt x="418" y="375"/>
                    <a:pt x="423" y="378"/>
                  </a:cubicBezTo>
                  <a:cubicBezTo>
                    <a:pt x="426" y="380"/>
                    <a:pt x="428" y="381"/>
                    <a:pt x="430" y="383"/>
                  </a:cubicBezTo>
                  <a:cubicBezTo>
                    <a:pt x="476" y="429"/>
                    <a:pt x="522" y="476"/>
                    <a:pt x="569" y="523"/>
                  </a:cubicBezTo>
                  <a:close/>
                  <a:moveTo>
                    <a:pt x="1112" y="570"/>
                  </a:moveTo>
                  <a:cubicBezTo>
                    <a:pt x="1110" y="572"/>
                    <a:pt x="1108" y="573"/>
                    <a:pt x="1106" y="574"/>
                  </a:cubicBezTo>
                  <a:cubicBezTo>
                    <a:pt x="1101" y="577"/>
                    <a:pt x="1096" y="579"/>
                    <a:pt x="1090" y="579"/>
                  </a:cubicBezTo>
                  <a:cubicBezTo>
                    <a:pt x="1084" y="579"/>
                    <a:pt x="1079" y="577"/>
                    <a:pt x="1074" y="574"/>
                  </a:cubicBezTo>
                  <a:cubicBezTo>
                    <a:pt x="1069" y="571"/>
                    <a:pt x="1065" y="567"/>
                    <a:pt x="1062" y="562"/>
                  </a:cubicBezTo>
                  <a:cubicBezTo>
                    <a:pt x="1059" y="556"/>
                    <a:pt x="1058" y="552"/>
                    <a:pt x="1058" y="546"/>
                  </a:cubicBezTo>
                  <a:cubicBezTo>
                    <a:pt x="1058" y="540"/>
                    <a:pt x="1059" y="535"/>
                    <a:pt x="1062" y="530"/>
                  </a:cubicBezTo>
                  <a:cubicBezTo>
                    <a:pt x="1063" y="528"/>
                    <a:pt x="1065" y="526"/>
                    <a:pt x="1066" y="524"/>
                  </a:cubicBezTo>
                  <a:cubicBezTo>
                    <a:pt x="1113" y="477"/>
                    <a:pt x="1159" y="430"/>
                    <a:pt x="1205" y="383"/>
                  </a:cubicBezTo>
                  <a:cubicBezTo>
                    <a:pt x="1207" y="381"/>
                    <a:pt x="1209" y="380"/>
                    <a:pt x="1212" y="378"/>
                  </a:cubicBezTo>
                  <a:cubicBezTo>
                    <a:pt x="1217" y="375"/>
                    <a:pt x="1222" y="374"/>
                    <a:pt x="1228" y="374"/>
                  </a:cubicBezTo>
                  <a:cubicBezTo>
                    <a:pt x="1234" y="374"/>
                    <a:pt x="1240" y="375"/>
                    <a:pt x="1245" y="378"/>
                  </a:cubicBezTo>
                  <a:cubicBezTo>
                    <a:pt x="1251" y="381"/>
                    <a:pt x="1254" y="384"/>
                    <a:pt x="1257" y="390"/>
                  </a:cubicBezTo>
                  <a:cubicBezTo>
                    <a:pt x="1260" y="395"/>
                    <a:pt x="1261" y="401"/>
                    <a:pt x="1261" y="407"/>
                  </a:cubicBezTo>
                  <a:cubicBezTo>
                    <a:pt x="1261" y="413"/>
                    <a:pt x="1260" y="418"/>
                    <a:pt x="1257" y="423"/>
                  </a:cubicBezTo>
                  <a:cubicBezTo>
                    <a:pt x="1255" y="426"/>
                    <a:pt x="1254" y="428"/>
                    <a:pt x="1252" y="430"/>
                  </a:cubicBezTo>
                  <a:cubicBezTo>
                    <a:pt x="1206" y="476"/>
                    <a:pt x="1159" y="523"/>
                    <a:pt x="1112" y="57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7E4033C-B0C5-704A-B795-9076FBAF14CF}"/>
              </a:ext>
            </a:extLst>
          </p:cNvPr>
          <p:cNvSpPr/>
          <p:nvPr/>
        </p:nvSpPr>
        <p:spPr>
          <a:xfrm>
            <a:off x="5139762" y="2966291"/>
            <a:ext cx="1910795" cy="5360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375"/>
              </a:spcBef>
              <a:buClr>
                <a:schemeClr val="bg1"/>
              </a:buClr>
            </a:pPr>
            <a:r>
              <a:rPr lang="en-US" sz="1050" b="1" dirty="0">
                <a:solidFill>
                  <a:srgbClr val="0A86C9"/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rPr>
              <a:t>Availability</a:t>
            </a:r>
          </a:p>
          <a:p>
            <a:pPr algn="ctr">
              <a:spcBef>
                <a:spcPts val="375"/>
              </a:spcBef>
              <a:buClr>
                <a:schemeClr val="bg1"/>
              </a:buClr>
            </a:pPr>
            <a:r>
              <a:rPr lang="en-US" sz="1050" dirty="0"/>
              <a:t>Accepting and processing payments all the time</a:t>
            </a:r>
            <a:endParaRPr lang="en-US" sz="1050" dirty="0">
              <a:solidFill>
                <a:schemeClr val="accent6">
                  <a:lumMod val="25000"/>
                </a:schemeClr>
              </a:solidFill>
              <a:uFill>
                <a:solidFill>
                  <a:srgbClr val="0A86C9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7" name="Group 1">
            <a:extLst>
              <a:ext uri="{FF2B5EF4-FFF2-40B4-BE49-F238E27FC236}">
                <a16:creationId xmlns:a16="http://schemas.microsoft.com/office/drawing/2014/main" id="{7DB46FAD-7216-8A45-8DD3-47910272F498}"/>
              </a:ext>
            </a:extLst>
          </p:cNvPr>
          <p:cNvGrpSpPr>
            <a:grpSpLocks/>
          </p:cNvGrpSpPr>
          <p:nvPr/>
        </p:nvGrpSpPr>
        <p:grpSpPr bwMode="auto">
          <a:xfrm>
            <a:off x="5874893" y="2410553"/>
            <a:ext cx="440531" cy="440531"/>
            <a:chOff x="1719" y="1855"/>
            <a:chExt cx="370" cy="370"/>
          </a:xfrm>
          <a:solidFill>
            <a:srgbClr val="DB6026"/>
          </a:solidFill>
        </p:grpSpPr>
        <p:sp>
          <p:nvSpPr>
            <p:cNvPr id="28" name="Freeform 2">
              <a:extLst>
                <a:ext uri="{FF2B5EF4-FFF2-40B4-BE49-F238E27FC236}">
                  <a16:creationId xmlns:a16="http://schemas.microsoft.com/office/drawing/2014/main" id="{5047B1F8-4E51-5441-B5D1-EB48464C3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" y="1855"/>
              <a:ext cx="370" cy="370"/>
            </a:xfrm>
            <a:custGeom>
              <a:avLst/>
              <a:gdLst>
                <a:gd name="T0" fmla="*/ 744 w 1636"/>
                <a:gd name="T1" fmla="*/ 366 h 1636"/>
                <a:gd name="T2" fmla="*/ 1075 w 1636"/>
                <a:gd name="T3" fmla="*/ 366 h 1636"/>
                <a:gd name="T4" fmla="*/ 1075 w 1636"/>
                <a:gd name="T5" fmla="*/ 698 h 1636"/>
                <a:gd name="T6" fmla="*/ 951 w 1636"/>
                <a:gd name="T7" fmla="*/ 574 h 1636"/>
                <a:gd name="T8" fmla="*/ 646 w 1636"/>
                <a:gd name="T9" fmla="*/ 882 h 1636"/>
                <a:gd name="T10" fmla="*/ 560 w 1636"/>
                <a:gd name="T11" fmla="*/ 796 h 1636"/>
                <a:gd name="T12" fmla="*/ 867 w 1636"/>
                <a:gd name="T13" fmla="*/ 488 h 1636"/>
                <a:gd name="T14" fmla="*/ 744 w 1636"/>
                <a:gd name="T15" fmla="*/ 366 h 1636"/>
                <a:gd name="T16" fmla="*/ 991 w 1636"/>
                <a:gd name="T17" fmla="*/ 753 h 1636"/>
                <a:gd name="T18" fmla="*/ 684 w 1636"/>
                <a:gd name="T19" fmla="*/ 1061 h 1636"/>
                <a:gd name="T20" fmla="*/ 560 w 1636"/>
                <a:gd name="T21" fmla="*/ 936 h 1636"/>
                <a:gd name="T22" fmla="*/ 560 w 1636"/>
                <a:gd name="T23" fmla="*/ 1269 h 1636"/>
                <a:gd name="T24" fmla="*/ 891 w 1636"/>
                <a:gd name="T25" fmla="*/ 1269 h 1636"/>
                <a:gd name="T26" fmla="*/ 768 w 1636"/>
                <a:gd name="T27" fmla="*/ 1145 h 1636"/>
                <a:gd name="T28" fmla="*/ 1075 w 1636"/>
                <a:gd name="T29" fmla="*/ 837 h 1636"/>
                <a:gd name="T30" fmla="*/ 991 w 1636"/>
                <a:gd name="T31" fmla="*/ 753 h 1636"/>
                <a:gd name="T32" fmla="*/ 1526 w 1636"/>
                <a:gd name="T33" fmla="*/ 1226 h 1636"/>
                <a:gd name="T34" fmla="*/ 1226 w 1636"/>
                <a:gd name="T35" fmla="*/ 1526 h 1636"/>
                <a:gd name="T36" fmla="*/ 818 w 1636"/>
                <a:gd name="T37" fmla="*/ 1635 h 1636"/>
                <a:gd name="T38" fmla="*/ 409 w 1636"/>
                <a:gd name="T39" fmla="*/ 1526 h 1636"/>
                <a:gd name="T40" fmla="*/ 109 w 1636"/>
                <a:gd name="T41" fmla="*/ 1226 h 1636"/>
                <a:gd name="T42" fmla="*/ 0 w 1636"/>
                <a:gd name="T43" fmla="*/ 818 h 1636"/>
                <a:gd name="T44" fmla="*/ 109 w 1636"/>
                <a:gd name="T45" fmla="*/ 409 h 1636"/>
                <a:gd name="T46" fmla="*/ 409 w 1636"/>
                <a:gd name="T47" fmla="*/ 109 h 1636"/>
                <a:gd name="T48" fmla="*/ 818 w 1636"/>
                <a:gd name="T49" fmla="*/ 0 h 1636"/>
                <a:gd name="T50" fmla="*/ 1226 w 1636"/>
                <a:gd name="T51" fmla="*/ 109 h 1636"/>
                <a:gd name="T52" fmla="*/ 1526 w 1636"/>
                <a:gd name="T53" fmla="*/ 409 h 1636"/>
                <a:gd name="T54" fmla="*/ 1635 w 1636"/>
                <a:gd name="T55" fmla="*/ 818 h 1636"/>
                <a:gd name="T56" fmla="*/ 1526 w 1636"/>
                <a:gd name="T57" fmla="*/ 1226 h 1636"/>
                <a:gd name="T58" fmla="*/ 1528 w 1636"/>
                <a:gd name="T59" fmla="*/ 818 h 1636"/>
                <a:gd name="T60" fmla="*/ 1433 w 1636"/>
                <a:gd name="T61" fmla="*/ 463 h 1636"/>
                <a:gd name="T62" fmla="*/ 1172 w 1636"/>
                <a:gd name="T63" fmla="*/ 202 h 1636"/>
                <a:gd name="T64" fmla="*/ 818 w 1636"/>
                <a:gd name="T65" fmla="*/ 107 h 1636"/>
                <a:gd name="T66" fmla="*/ 463 w 1636"/>
                <a:gd name="T67" fmla="*/ 202 h 1636"/>
                <a:gd name="T68" fmla="*/ 202 w 1636"/>
                <a:gd name="T69" fmla="*/ 463 h 1636"/>
                <a:gd name="T70" fmla="*/ 107 w 1636"/>
                <a:gd name="T71" fmla="*/ 818 h 1636"/>
                <a:gd name="T72" fmla="*/ 202 w 1636"/>
                <a:gd name="T73" fmla="*/ 1172 h 1636"/>
                <a:gd name="T74" fmla="*/ 463 w 1636"/>
                <a:gd name="T75" fmla="*/ 1433 h 1636"/>
                <a:gd name="T76" fmla="*/ 818 w 1636"/>
                <a:gd name="T77" fmla="*/ 1528 h 1636"/>
                <a:gd name="T78" fmla="*/ 1172 w 1636"/>
                <a:gd name="T79" fmla="*/ 1432 h 1636"/>
                <a:gd name="T80" fmla="*/ 1432 w 1636"/>
                <a:gd name="T81" fmla="*/ 1172 h 1636"/>
                <a:gd name="T82" fmla="*/ 1528 w 1636"/>
                <a:gd name="T83" fmla="*/ 818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36" h="1636">
                  <a:moveTo>
                    <a:pt x="744" y="366"/>
                  </a:moveTo>
                  <a:cubicBezTo>
                    <a:pt x="854" y="366"/>
                    <a:pt x="965" y="366"/>
                    <a:pt x="1075" y="366"/>
                  </a:cubicBezTo>
                  <a:cubicBezTo>
                    <a:pt x="1075" y="476"/>
                    <a:pt x="1075" y="587"/>
                    <a:pt x="1075" y="698"/>
                  </a:cubicBezTo>
                  <a:cubicBezTo>
                    <a:pt x="1034" y="656"/>
                    <a:pt x="993" y="615"/>
                    <a:pt x="951" y="574"/>
                  </a:cubicBezTo>
                  <a:cubicBezTo>
                    <a:pt x="849" y="677"/>
                    <a:pt x="748" y="780"/>
                    <a:pt x="646" y="882"/>
                  </a:cubicBezTo>
                  <a:cubicBezTo>
                    <a:pt x="617" y="853"/>
                    <a:pt x="588" y="824"/>
                    <a:pt x="560" y="796"/>
                  </a:cubicBezTo>
                  <a:cubicBezTo>
                    <a:pt x="662" y="693"/>
                    <a:pt x="765" y="590"/>
                    <a:pt x="867" y="488"/>
                  </a:cubicBezTo>
                  <a:cubicBezTo>
                    <a:pt x="826" y="447"/>
                    <a:pt x="785" y="406"/>
                    <a:pt x="744" y="366"/>
                  </a:cubicBezTo>
                  <a:close/>
                  <a:moveTo>
                    <a:pt x="991" y="753"/>
                  </a:moveTo>
                  <a:cubicBezTo>
                    <a:pt x="889" y="855"/>
                    <a:pt x="786" y="958"/>
                    <a:pt x="684" y="1061"/>
                  </a:cubicBezTo>
                  <a:cubicBezTo>
                    <a:pt x="642" y="1020"/>
                    <a:pt x="601" y="978"/>
                    <a:pt x="560" y="936"/>
                  </a:cubicBezTo>
                  <a:cubicBezTo>
                    <a:pt x="560" y="1047"/>
                    <a:pt x="560" y="1158"/>
                    <a:pt x="560" y="1269"/>
                  </a:cubicBezTo>
                  <a:cubicBezTo>
                    <a:pt x="670" y="1269"/>
                    <a:pt x="781" y="1269"/>
                    <a:pt x="891" y="1269"/>
                  </a:cubicBezTo>
                  <a:cubicBezTo>
                    <a:pt x="850" y="1228"/>
                    <a:pt x="809" y="1187"/>
                    <a:pt x="768" y="1145"/>
                  </a:cubicBezTo>
                  <a:cubicBezTo>
                    <a:pt x="870" y="1043"/>
                    <a:pt x="973" y="940"/>
                    <a:pt x="1075" y="837"/>
                  </a:cubicBezTo>
                  <a:cubicBezTo>
                    <a:pt x="1047" y="809"/>
                    <a:pt x="1019" y="781"/>
                    <a:pt x="991" y="753"/>
                  </a:cubicBezTo>
                  <a:close/>
                  <a:moveTo>
                    <a:pt x="1526" y="1226"/>
                  </a:moveTo>
                  <a:cubicBezTo>
                    <a:pt x="1451" y="1357"/>
                    <a:pt x="1357" y="1451"/>
                    <a:pt x="1226" y="1526"/>
                  </a:cubicBezTo>
                  <a:cubicBezTo>
                    <a:pt x="1096" y="1602"/>
                    <a:pt x="968" y="1635"/>
                    <a:pt x="818" y="1635"/>
                  </a:cubicBezTo>
                  <a:cubicBezTo>
                    <a:pt x="667" y="1635"/>
                    <a:pt x="539" y="1602"/>
                    <a:pt x="409" y="1526"/>
                  </a:cubicBezTo>
                  <a:cubicBezTo>
                    <a:pt x="278" y="1451"/>
                    <a:pt x="184" y="1357"/>
                    <a:pt x="109" y="1226"/>
                  </a:cubicBezTo>
                  <a:cubicBezTo>
                    <a:pt x="33" y="1096"/>
                    <a:pt x="0" y="968"/>
                    <a:pt x="0" y="818"/>
                  </a:cubicBezTo>
                  <a:cubicBezTo>
                    <a:pt x="0" y="667"/>
                    <a:pt x="33" y="539"/>
                    <a:pt x="109" y="409"/>
                  </a:cubicBezTo>
                  <a:cubicBezTo>
                    <a:pt x="184" y="278"/>
                    <a:pt x="278" y="184"/>
                    <a:pt x="409" y="109"/>
                  </a:cubicBezTo>
                  <a:cubicBezTo>
                    <a:pt x="539" y="33"/>
                    <a:pt x="667" y="0"/>
                    <a:pt x="818" y="0"/>
                  </a:cubicBezTo>
                  <a:cubicBezTo>
                    <a:pt x="968" y="0"/>
                    <a:pt x="1096" y="33"/>
                    <a:pt x="1226" y="109"/>
                  </a:cubicBezTo>
                  <a:cubicBezTo>
                    <a:pt x="1357" y="184"/>
                    <a:pt x="1451" y="278"/>
                    <a:pt x="1526" y="409"/>
                  </a:cubicBezTo>
                  <a:cubicBezTo>
                    <a:pt x="1602" y="539"/>
                    <a:pt x="1635" y="667"/>
                    <a:pt x="1635" y="818"/>
                  </a:cubicBezTo>
                  <a:cubicBezTo>
                    <a:pt x="1635" y="968"/>
                    <a:pt x="1602" y="1096"/>
                    <a:pt x="1526" y="1226"/>
                  </a:cubicBezTo>
                  <a:close/>
                  <a:moveTo>
                    <a:pt x="1528" y="818"/>
                  </a:moveTo>
                  <a:cubicBezTo>
                    <a:pt x="1528" y="687"/>
                    <a:pt x="1499" y="576"/>
                    <a:pt x="1433" y="463"/>
                  </a:cubicBezTo>
                  <a:cubicBezTo>
                    <a:pt x="1368" y="349"/>
                    <a:pt x="1286" y="267"/>
                    <a:pt x="1172" y="202"/>
                  </a:cubicBezTo>
                  <a:cubicBezTo>
                    <a:pt x="1059" y="136"/>
                    <a:pt x="948" y="107"/>
                    <a:pt x="818" y="107"/>
                  </a:cubicBezTo>
                  <a:cubicBezTo>
                    <a:pt x="687" y="107"/>
                    <a:pt x="576" y="136"/>
                    <a:pt x="463" y="202"/>
                  </a:cubicBezTo>
                  <a:cubicBezTo>
                    <a:pt x="349" y="267"/>
                    <a:pt x="267" y="349"/>
                    <a:pt x="202" y="463"/>
                  </a:cubicBezTo>
                  <a:cubicBezTo>
                    <a:pt x="136" y="576"/>
                    <a:pt x="107" y="687"/>
                    <a:pt x="107" y="818"/>
                  </a:cubicBezTo>
                  <a:cubicBezTo>
                    <a:pt x="107" y="948"/>
                    <a:pt x="136" y="1059"/>
                    <a:pt x="202" y="1172"/>
                  </a:cubicBezTo>
                  <a:cubicBezTo>
                    <a:pt x="267" y="1286"/>
                    <a:pt x="349" y="1368"/>
                    <a:pt x="463" y="1433"/>
                  </a:cubicBezTo>
                  <a:cubicBezTo>
                    <a:pt x="576" y="1499"/>
                    <a:pt x="687" y="1528"/>
                    <a:pt x="818" y="1528"/>
                  </a:cubicBezTo>
                  <a:cubicBezTo>
                    <a:pt x="948" y="1528"/>
                    <a:pt x="1059" y="1498"/>
                    <a:pt x="1172" y="1432"/>
                  </a:cubicBezTo>
                  <a:cubicBezTo>
                    <a:pt x="1285" y="1367"/>
                    <a:pt x="1367" y="1285"/>
                    <a:pt x="1432" y="1172"/>
                  </a:cubicBezTo>
                  <a:cubicBezTo>
                    <a:pt x="1498" y="1059"/>
                    <a:pt x="1528" y="948"/>
                    <a:pt x="1528" y="81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/>
            </a:p>
          </p:txBody>
        </p:sp>
      </p:grpSp>
      <p:grpSp>
        <p:nvGrpSpPr>
          <p:cNvPr id="29" name="Group 40">
            <a:extLst>
              <a:ext uri="{FF2B5EF4-FFF2-40B4-BE49-F238E27FC236}">
                <a16:creationId xmlns:a16="http://schemas.microsoft.com/office/drawing/2014/main" id="{0B8BB128-6987-C943-BCE0-F52C82169956}"/>
              </a:ext>
            </a:extLst>
          </p:cNvPr>
          <p:cNvGrpSpPr>
            <a:grpSpLocks/>
          </p:cNvGrpSpPr>
          <p:nvPr/>
        </p:nvGrpSpPr>
        <p:grpSpPr bwMode="auto">
          <a:xfrm>
            <a:off x="8758880" y="2434583"/>
            <a:ext cx="386954" cy="391716"/>
            <a:chOff x="2558" y="334"/>
            <a:chExt cx="325" cy="329"/>
          </a:xfrm>
          <a:solidFill>
            <a:srgbClr val="DB6026"/>
          </a:solidFill>
        </p:grpSpPr>
        <p:sp>
          <p:nvSpPr>
            <p:cNvPr id="30" name="Freeform 41">
              <a:extLst>
                <a:ext uri="{FF2B5EF4-FFF2-40B4-BE49-F238E27FC236}">
                  <a16:creationId xmlns:a16="http://schemas.microsoft.com/office/drawing/2014/main" id="{EB06C1BE-E431-4444-9072-3DF6436AD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8" y="334"/>
              <a:ext cx="326" cy="335"/>
            </a:xfrm>
            <a:custGeom>
              <a:avLst/>
              <a:gdLst>
                <a:gd name="T0" fmla="*/ 543 w 1440"/>
                <a:gd name="T1" fmla="*/ 269 h 1480"/>
                <a:gd name="T2" fmla="*/ 464 w 1440"/>
                <a:gd name="T3" fmla="*/ 79 h 1480"/>
                <a:gd name="T4" fmla="*/ 271 w 1440"/>
                <a:gd name="T5" fmla="*/ 0 h 1480"/>
                <a:gd name="T6" fmla="*/ 299 w 1440"/>
                <a:gd name="T7" fmla="*/ 123 h 1480"/>
                <a:gd name="T8" fmla="*/ 271 w 1440"/>
                <a:gd name="T9" fmla="*/ 322 h 1480"/>
                <a:gd name="T10" fmla="*/ 13 w 1440"/>
                <a:gd name="T11" fmla="*/ 188 h 1480"/>
                <a:gd name="T12" fmla="*/ 36 w 1440"/>
                <a:gd name="T13" fmla="*/ 404 h 1480"/>
                <a:gd name="T14" fmla="*/ 135 w 1440"/>
                <a:gd name="T15" fmla="*/ 503 h 1480"/>
                <a:gd name="T16" fmla="*/ 306 w 1440"/>
                <a:gd name="T17" fmla="*/ 538 h 1480"/>
                <a:gd name="T18" fmla="*/ 1189 w 1440"/>
                <a:gd name="T19" fmla="*/ 1408 h 1480"/>
                <a:gd name="T20" fmla="*/ 1356 w 1440"/>
                <a:gd name="T21" fmla="*/ 1408 h 1480"/>
                <a:gd name="T22" fmla="*/ 1416 w 1440"/>
                <a:gd name="T23" fmla="*/ 1347 h 1480"/>
                <a:gd name="T24" fmla="*/ 1416 w 1440"/>
                <a:gd name="T25" fmla="*/ 1183 h 1480"/>
                <a:gd name="T26" fmla="*/ 541 w 1440"/>
                <a:gd name="T27" fmla="*/ 305 h 1480"/>
                <a:gd name="T28" fmla="*/ 1316 w 1440"/>
                <a:gd name="T29" fmla="*/ 1339 h 1480"/>
                <a:gd name="T30" fmla="*/ 1222 w 1440"/>
                <a:gd name="T31" fmla="*/ 1339 h 1480"/>
                <a:gd name="T32" fmla="*/ 1188 w 1440"/>
                <a:gd name="T33" fmla="*/ 1305 h 1480"/>
                <a:gd name="T34" fmla="*/ 1188 w 1440"/>
                <a:gd name="T35" fmla="*/ 1212 h 1480"/>
                <a:gd name="T36" fmla="*/ 1222 w 1440"/>
                <a:gd name="T37" fmla="*/ 1178 h 1480"/>
                <a:gd name="T38" fmla="*/ 1316 w 1440"/>
                <a:gd name="T39" fmla="*/ 1178 h 1480"/>
                <a:gd name="T40" fmla="*/ 1351 w 1440"/>
                <a:gd name="T41" fmla="*/ 1212 h 1480"/>
                <a:gd name="T42" fmla="*/ 1351 w 1440"/>
                <a:gd name="T43" fmla="*/ 1305 h 1480"/>
                <a:gd name="T44" fmla="*/ 1335 w 1440"/>
                <a:gd name="T45" fmla="*/ 1324 h 1480"/>
                <a:gd name="T46" fmla="*/ 690 w 1440"/>
                <a:gd name="T47" fmla="*/ 1048 h 1480"/>
                <a:gd name="T48" fmla="*/ 99 w 1440"/>
                <a:gd name="T49" fmla="*/ 1383 h 1480"/>
                <a:gd name="T50" fmla="*/ 434 w 1440"/>
                <a:gd name="T51" fmla="*/ 793 h 1480"/>
                <a:gd name="T52" fmla="*/ 131 w 1440"/>
                <a:gd name="T53" fmla="*/ 1207 h 1480"/>
                <a:gd name="T54" fmla="*/ 125 w 1440"/>
                <a:gd name="T55" fmla="*/ 1224 h 1480"/>
                <a:gd name="T56" fmla="*/ 140 w 1440"/>
                <a:gd name="T57" fmla="*/ 1249 h 1480"/>
                <a:gd name="T58" fmla="*/ 168 w 1440"/>
                <a:gd name="T59" fmla="*/ 1249 h 1480"/>
                <a:gd name="T60" fmla="*/ 530 w 1440"/>
                <a:gd name="T61" fmla="*/ 889 h 1480"/>
                <a:gd name="T62" fmla="*/ 235 w 1440"/>
                <a:gd name="T63" fmla="*/ 1311 h 1480"/>
                <a:gd name="T64" fmla="*/ 229 w 1440"/>
                <a:gd name="T65" fmla="*/ 1329 h 1480"/>
                <a:gd name="T66" fmla="*/ 243 w 1440"/>
                <a:gd name="T67" fmla="*/ 1354 h 1480"/>
                <a:gd name="T68" fmla="*/ 271 w 1440"/>
                <a:gd name="T69" fmla="*/ 1354 h 1480"/>
                <a:gd name="T70" fmla="*/ 634 w 1440"/>
                <a:gd name="T71" fmla="*/ 992 h 1480"/>
                <a:gd name="T72" fmla="*/ 868 w 1440"/>
                <a:gd name="T73" fmla="*/ 508 h 1480"/>
                <a:gd name="T74" fmla="*/ 1010 w 1440"/>
                <a:gd name="T75" fmla="*/ 282 h 1480"/>
                <a:gd name="T76" fmla="*/ 1439 w 1440"/>
                <a:gd name="T77" fmla="*/ 150 h 1480"/>
                <a:gd name="T78" fmla="*/ 1087 w 1440"/>
                <a:gd name="T79" fmla="*/ 510 h 1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0" h="1480">
                  <a:moveTo>
                    <a:pt x="541" y="305"/>
                  </a:moveTo>
                  <a:cubicBezTo>
                    <a:pt x="542" y="292"/>
                    <a:pt x="543" y="282"/>
                    <a:pt x="543" y="269"/>
                  </a:cubicBezTo>
                  <a:cubicBezTo>
                    <a:pt x="543" y="220"/>
                    <a:pt x="531" y="178"/>
                    <a:pt x="507" y="135"/>
                  </a:cubicBezTo>
                  <a:cubicBezTo>
                    <a:pt x="494" y="114"/>
                    <a:pt x="482" y="97"/>
                    <a:pt x="464" y="79"/>
                  </a:cubicBezTo>
                  <a:cubicBezTo>
                    <a:pt x="446" y="61"/>
                    <a:pt x="429" y="48"/>
                    <a:pt x="408" y="36"/>
                  </a:cubicBezTo>
                  <a:cubicBezTo>
                    <a:pt x="364" y="10"/>
                    <a:pt x="322" y="0"/>
                    <a:pt x="271" y="0"/>
                  </a:cubicBezTo>
                  <a:cubicBezTo>
                    <a:pt x="242" y="0"/>
                    <a:pt x="217" y="4"/>
                    <a:pt x="189" y="12"/>
                  </a:cubicBezTo>
                  <a:cubicBezTo>
                    <a:pt x="244" y="67"/>
                    <a:pt x="286" y="110"/>
                    <a:pt x="299" y="123"/>
                  </a:cubicBezTo>
                  <a:cubicBezTo>
                    <a:pt x="347" y="170"/>
                    <a:pt x="358" y="235"/>
                    <a:pt x="324" y="269"/>
                  </a:cubicBezTo>
                  <a:cubicBezTo>
                    <a:pt x="306" y="286"/>
                    <a:pt x="288" y="304"/>
                    <a:pt x="271" y="322"/>
                  </a:cubicBezTo>
                  <a:cubicBezTo>
                    <a:pt x="237" y="356"/>
                    <a:pt x="171" y="345"/>
                    <a:pt x="124" y="297"/>
                  </a:cubicBezTo>
                  <a:cubicBezTo>
                    <a:pt x="110" y="284"/>
                    <a:pt x="67" y="242"/>
                    <a:pt x="13" y="188"/>
                  </a:cubicBezTo>
                  <a:cubicBezTo>
                    <a:pt x="4" y="216"/>
                    <a:pt x="0" y="241"/>
                    <a:pt x="0" y="270"/>
                  </a:cubicBezTo>
                  <a:cubicBezTo>
                    <a:pt x="0" y="319"/>
                    <a:pt x="11" y="362"/>
                    <a:pt x="36" y="404"/>
                  </a:cubicBezTo>
                  <a:cubicBezTo>
                    <a:pt x="48" y="426"/>
                    <a:pt x="62" y="443"/>
                    <a:pt x="79" y="461"/>
                  </a:cubicBezTo>
                  <a:cubicBezTo>
                    <a:pt x="97" y="478"/>
                    <a:pt x="114" y="491"/>
                    <a:pt x="135" y="503"/>
                  </a:cubicBezTo>
                  <a:cubicBezTo>
                    <a:pt x="178" y="528"/>
                    <a:pt x="221" y="540"/>
                    <a:pt x="271" y="540"/>
                  </a:cubicBezTo>
                  <a:cubicBezTo>
                    <a:pt x="284" y="540"/>
                    <a:pt x="294" y="539"/>
                    <a:pt x="306" y="538"/>
                  </a:cubicBezTo>
                  <a:cubicBezTo>
                    <a:pt x="589" y="819"/>
                    <a:pt x="872" y="1101"/>
                    <a:pt x="1155" y="1382"/>
                  </a:cubicBezTo>
                  <a:cubicBezTo>
                    <a:pt x="1166" y="1392"/>
                    <a:pt x="1176" y="1400"/>
                    <a:pt x="1189" y="1408"/>
                  </a:cubicBezTo>
                  <a:cubicBezTo>
                    <a:pt x="1216" y="1423"/>
                    <a:pt x="1243" y="1430"/>
                    <a:pt x="1273" y="1430"/>
                  </a:cubicBezTo>
                  <a:cubicBezTo>
                    <a:pt x="1304" y="1430"/>
                    <a:pt x="1329" y="1423"/>
                    <a:pt x="1356" y="1408"/>
                  </a:cubicBezTo>
                  <a:cubicBezTo>
                    <a:pt x="1369" y="1400"/>
                    <a:pt x="1379" y="1392"/>
                    <a:pt x="1390" y="1382"/>
                  </a:cubicBezTo>
                  <a:cubicBezTo>
                    <a:pt x="1401" y="1371"/>
                    <a:pt x="1409" y="1361"/>
                    <a:pt x="1416" y="1347"/>
                  </a:cubicBezTo>
                  <a:cubicBezTo>
                    <a:pt x="1431" y="1321"/>
                    <a:pt x="1438" y="1295"/>
                    <a:pt x="1438" y="1265"/>
                  </a:cubicBezTo>
                  <a:cubicBezTo>
                    <a:pt x="1438" y="1235"/>
                    <a:pt x="1431" y="1209"/>
                    <a:pt x="1416" y="1183"/>
                  </a:cubicBezTo>
                  <a:cubicBezTo>
                    <a:pt x="1409" y="1170"/>
                    <a:pt x="1401" y="1160"/>
                    <a:pt x="1390" y="1149"/>
                  </a:cubicBezTo>
                  <a:cubicBezTo>
                    <a:pt x="1107" y="868"/>
                    <a:pt x="824" y="586"/>
                    <a:pt x="541" y="305"/>
                  </a:cubicBezTo>
                  <a:close/>
                  <a:moveTo>
                    <a:pt x="1335" y="1324"/>
                  </a:moveTo>
                  <a:cubicBezTo>
                    <a:pt x="1329" y="1330"/>
                    <a:pt x="1324" y="1335"/>
                    <a:pt x="1316" y="1339"/>
                  </a:cubicBezTo>
                  <a:cubicBezTo>
                    <a:pt x="1301" y="1348"/>
                    <a:pt x="1286" y="1352"/>
                    <a:pt x="1269" y="1352"/>
                  </a:cubicBezTo>
                  <a:cubicBezTo>
                    <a:pt x="1252" y="1352"/>
                    <a:pt x="1237" y="1348"/>
                    <a:pt x="1222" y="1339"/>
                  </a:cubicBezTo>
                  <a:cubicBezTo>
                    <a:pt x="1215" y="1335"/>
                    <a:pt x="1209" y="1330"/>
                    <a:pt x="1203" y="1324"/>
                  </a:cubicBezTo>
                  <a:cubicBezTo>
                    <a:pt x="1197" y="1318"/>
                    <a:pt x="1192" y="1313"/>
                    <a:pt x="1188" y="1305"/>
                  </a:cubicBezTo>
                  <a:cubicBezTo>
                    <a:pt x="1179" y="1290"/>
                    <a:pt x="1175" y="1277"/>
                    <a:pt x="1175" y="1259"/>
                  </a:cubicBezTo>
                  <a:cubicBezTo>
                    <a:pt x="1175" y="1242"/>
                    <a:pt x="1179" y="1227"/>
                    <a:pt x="1188" y="1212"/>
                  </a:cubicBezTo>
                  <a:cubicBezTo>
                    <a:pt x="1192" y="1205"/>
                    <a:pt x="1197" y="1199"/>
                    <a:pt x="1203" y="1193"/>
                  </a:cubicBezTo>
                  <a:cubicBezTo>
                    <a:pt x="1209" y="1187"/>
                    <a:pt x="1215" y="1182"/>
                    <a:pt x="1222" y="1178"/>
                  </a:cubicBezTo>
                  <a:cubicBezTo>
                    <a:pt x="1237" y="1169"/>
                    <a:pt x="1252" y="1165"/>
                    <a:pt x="1269" y="1165"/>
                  </a:cubicBezTo>
                  <a:cubicBezTo>
                    <a:pt x="1286" y="1165"/>
                    <a:pt x="1301" y="1169"/>
                    <a:pt x="1316" y="1178"/>
                  </a:cubicBezTo>
                  <a:cubicBezTo>
                    <a:pt x="1324" y="1182"/>
                    <a:pt x="1329" y="1187"/>
                    <a:pt x="1335" y="1193"/>
                  </a:cubicBezTo>
                  <a:cubicBezTo>
                    <a:pt x="1342" y="1199"/>
                    <a:pt x="1346" y="1205"/>
                    <a:pt x="1351" y="1212"/>
                  </a:cubicBezTo>
                  <a:cubicBezTo>
                    <a:pt x="1359" y="1227"/>
                    <a:pt x="1363" y="1242"/>
                    <a:pt x="1363" y="1259"/>
                  </a:cubicBezTo>
                  <a:cubicBezTo>
                    <a:pt x="1363" y="1276"/>
                    <a:pt x="1359" y="1290"/>
                    <a:pt x="1351" y="1305"/>
                  </a:cubicBezTo>
                  <a:cubicBezTo>
                    <a:pt x="1346" y="1313"/>
                    <a:pt x="1342" y="1319"/>
                    <a:pt x="1335" y="1325"/>
                  </a:cubicBezTo>
                  <a:cubicBezTo>
                    <a:pt x="1335" y="1325"/>
                    <a:pt x="1335" y="1325"/>
                    <a:pt x="1335" y="1324"/>
                  </a:cubicBezTo>
                  <a:close/>
                  <a:moveTo>
                    <a:pt x="634" y="992"/>
                  </a:moveTo>
                  <a:cubicBezTo>
                    <a:pt x="652" y="1011"/>
                    <a:pt x="671" y="1030"/>
                    <a:pt x="690" y="1048"/>
                  </a:cubicBezTo>
                  <a:cubicBezTo>
                    <a:pt x="560" y="1178"/>
                    <a:pt x="431" y="1307"/>
                    <a:pt x="302" y="1436"/>
                  </a:cubicBezTo>
                  <a:cubicBezTo>
                    <a:pt x="259" y="1479"/>
                    <a:pt x="169" y="1453"/>
                    <a:pt x="99" y="1383"/>
                  </a:cubicBezTo>
                  <a:cubicBezTo>
                    <a:pt x="28" y="1313"/>
                    <a:pt x="4" y="1222"/>
                    <a:pt x="46" y="1181"/>
                  </a:cubicBezTo>
                  <a:cubicBezTo>
                    <a:pt x="175" y="1052"/>
                    <a:pt x="304" y="923"/>
                    <a:pt x="434" y="793"/>
                  </a:cubicBezTo>
                  <a:cubicBezTo>
                    <a:pt x="452" y="812"/>
                    <a:pt x="471" y="831"/>
                    <a:pt x="490" y="849"/>
                  </a:cubicBezTo>
                  <a:cubicBezTo>
                    <a:pt x="370" y="969"/>
                    <a:pt x="250" y="1088"/>
                    <a:pt x="131" y="1207"/>
                  </a:cubicBezTo>
                  <a:cubicBezTo>
                    <a:pt x="130" y="1208"/>
                    <a:pt x="130" y="1209"/>
                    <a:pt x="129" y="1210"/>
                  </a:cubicBezTo>
                  <a:cubicBezTo>
                    <a:pt x="127" y="1215"/>
                    <a:pt x="125" y="1219"/>
                    <a:pt x="125" y="1224"/>
                  </a:cubicBezTo>
                  <a:cubicBezTo>
                    <a:pt x="125" y="1230"/>
                    <a:pt x="126" y="1235"/>
                    <a:pt x="129" y="1239"/>
                  </a:cubicBezTo>
                  <a:cubicBezTo>
                    <a:pt x="131" y="1244"/>
                    <a:pt x="135" y="1246"/>
                    <a:pt x="140" y="1249"/>
                  </a:cubicBezTo>
                  <a:cubicBezTo>
                    <a:pt x="144" y="1252"/>
                    <a:pt x="149" y="1253"/>
                    <a:pt x="154" y="1253"/>
                  </a:cubicBezTo>
                  <a:cubicBezTo>
                    <a:pt x="159" y="1253"/>
                    <a:pt x="164" y="1252"/>
                    <a:pt x="168" y="1249"/>
                  </a:cubicBezTo>
                  <a:cubicBezTo>
                    <a:pt x="169" y="1248"/>
                    <a:pt x="170" y="1248"/>
                    <a:pt x="171" y="1247"/>
                  </a:cubicBezTo>
                  <a:cubicBezTo>
                    <a:pt x="290" y="1128"/>
                    <a:pt x="410" y="1009"/>
                    <a:pt x="530" y="889"/>
                  </a:cubicBezTo>
                  <a:cubicBezTo>
                    <a:pt x="551" y="910"/>
                    <a:pt x="572" y="931"/>
                    <a:pt x="594" y="952"/>
                  </a:cubicBezTo>
                  <a:cubicBezTo>
                    <a:pt x="474" y="1072"/>
                    <a:pt x="354" y="1192"/>
                    <a:pt x="235" y="1311"/>
                  </a:cubicBezTo>
                  <a:cubicBezTo>
                    <a:pt x="234" y="1312"/>
                    <a:pt x="233" y="1313"/>
                    <a:pt x="233" y="1315"/>
                  </a:cubicBezTo>
                  <a:cubicBezTo>
                    <a:pt x="230" y="1319"/>
                    <a:pt x="229" y="1324"/>
                    <a:pt x="229" y="1329"/>
                  </a:cubicBezTo>
                  <a:cubicBezTo>
                    <a:pt x="229" y="1334"/>
                    <a:pt x="230" y="1339"/>
                    <a:pt x="233" y="1343"/>
                  </a:cubicBezTo>
                  <a:cubicBezTo>
                    <a:pt x="235" y="1348"/>
                    <a:pt x="238" y="1352"/>
                    <a:pt x="243" y="1354"/>
                  </a:cubicBezTo>
                  <a:cubicBezTo>
                    <a:pt x="247" y="1357"/>
                    <a:pt x="252" y="1357"/>
                    <a:pt x="257" y="1357"/>
                  </a:cubicBezTo>
                  <a:cubicBezTo>
                    <a:pt x="262" y="1357"/>
                    <a:pt x="267" y="1356"/>
                    <a:pt x="271" y="1354"/>
                  </a:cubicBezTo>
                  <a:cubicBezTo>
                    <a:pt x="273" y="1353"/>
                    <a:pt x="274" y="1352"/>
                    <a:pt x="275" y="1351"/>
                  </a:cubicBezTo>
                  <a:cubicBezTo>
                    <a:pt x="394" y="1232"/>
                    <a:pt x="514" y="1112"/>
                    <a:pt x="634" y="992"/>
                  </a:cubicBezTo>
                  <a:close/>
                  <a:moveTo>
                    <a:pt x="977" y="617"/>
                  </a:moveTo>
                  <a:cubicBezTo>
                    <a:pt x="941" y="580"/>
                    <a:pt x="905" y="544"/>
                    <a:pt x="868" y="508"/>
                  </a:cubicBezTo>
                  <a:cubicBezTo>
                    <a:pt x="905" y="472"/>
                    <a:pt x="941" y="436"/>
                    <a:pt x="977" y="401"/>
                  </a:cubicBezTo>
                  <a:cubicBezTo>
                    <a:pt x="988" y="361"/>
                    <a:pt x="999" y="321"/>
                    <a:pt x="1010" y="282"/>
                  </a:cubicBezTo>
                  <a:cubicBezTo>
                    <a:pt x="1120" y="205"/>
                    <a:pt x="1230" y="128"/>
                    <a:pt x="1340" y="52"/>
                  </a:cubicBezTo>
                  <a:cubicBezTo>
                    <a:pt x="1373" y="84"/>
                    <a:pt x="1406" y="117"/>
                    <a:pt x="1439" y="150"/>
                  </a:cubicBezTo>
                  <a:cubicBezTo>
                    <a:pt x="1362" y="259"/>
                    <a:pt x="1285" y="368"/>
                    <a:pt x="1207" y="478"/>
                  </a:cubicBezTo>
                  <a:cubicBezTo>
                    <a:pt x="1167" y="488"/>
                    <a:pt x="1127" y="499"/>
                    <a:pt x="1087" y="510"/>
                  </a:cubicBezTo>
                  <a:cubicBezTo>
                    <a:pt x="1051" y="545"/>
                    <a:pt x="1014" y="581"/>
                    <a:pt x="977" y="61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5F9AE1EB-CA08-E84D-B9ED-F4C94D7BB48E}"/>
              </a:ext>
            </a:extLst>
          </p:cNvPr>
          <p:cNvSpPr/>
          <p:nvPr/>
        </p:nvSpPr>
        <p:spPr>
          <a:xfrm>
            <a:off x="7865364" y="2965917"/>
            <a:ext cx="2173986" cy="859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375"/>
              </a:spcBef>
              <a:buClr>
                <a:schemeClr val="bg1"/>
              </a:buClr>
            </a:pPr>
            <a:r>
              <a:rPr lang="en-US" sz="1050" b="1" dirty="0">
                <a:solidFill>
                  <a:srgbClr val="0A86C9"/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rPr>
              <a:t>Serviceability</a:t>
            </a:r>
          </a:p>
          <a:p>
            <a:pPr algn="ctr">
              <a:spcBef>
                <a:spcPts val="375"/>
              </a:spcBef>
              <a:buClr>
                <a:schemeClr val="bg1"/>
              </a:buClr>
            </a:pPr>
            <a:r>
              <a:rPr lang="en-US" sz="1050" dirty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rPr>
              <a:t>Skillful management practices, processes and systems resulting in an operationally excellent and scalable enterprise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98C5D9-0819-5741-87FD-3006A63B6724}"/>
              </a:ext>
            </a:extLst>
          </p:cNvPr>
          <p:cNvSpPr/>
          <p:nvPr/>
        </p:nvSpPr>
        <p:spPr>
          <a:xfrm>
            <a:off x="2152651" y="4688885"/>
            <a:ext cx="2173986" cy="5360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375"/>
              </a:spcBef>
              <a:buClr>
                <a:schemeClr val="bg1"/>
              </a:buClr>
            </a:pPr>
            <a:r>
              <a:rPr lang="en-US" sz="1050" b="1" dirty="0">
                <a:solidFill>
                  <a:srgbClr val="0A86C9"/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rPr>
              <a:t>Scalability</a:t>
            </a:r>
          </a:p>
          <a:p>
            <a:pPr algn="ctr">
              <a:spcBef>
                <a:spcPts val="375"/>
              </a:spcBef>
              <a:buClr>
                <a:schemeClr val="bg1"/>
              </a:buClr>
            </a:pPr>
            <a:r>
              <a:rPr lang="en-US" sz="1050" dirty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rPr>
              <a:t>Cost to operate per transaction is consistent regardless of scale</a:t>
            </a:r>
          </a:p>
        </p:txBody>
      </p:sp>
      <p:grpSp>
        <p:nvGrpSpPr>
          <p:cNvPr id="33" name="Group 9">
            <a:extLst>
              <a:ext uri="{FF2B5EF4-FFF2-40B4-BE49-F238E27FC236}">
                <a16:creationId xmlns:a16="http://schemas.microsoft.com/office/drawing/2014/main" id="{AB9EF56E-617F-A94F-979E-537FDFA3C842}"/>
              </a:ext>
            </a:extLst>
          </p:cNvPr>
          <p:cNvGrpSpPr>
            <a:grpSpLocks/>
          </p:cNvGrpSpPr>
          <p:nvPr/>
        </p:nvGrpSpPr>
        <p:grpSpPr bwMode="auto">
          <a:xfrm>
            <a:off x="3041753" y="4155575"/>
            <a:ext cx="394097" cy="370284"/>
            <a:chOff x="4687" y="1023"/>
            <a:chExt cx="331" cy="311"/>
          </a:xfrm>
          <a:solidFill>
            <a:srgbClr val="DB6026"/>
          </a:solidFill>
        </p:grpSpPr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55E6F26E-EA58-6243-A915-A32387B6D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" y="1023"/>
              <a:ext cx="331" cy="311"/>
            </a:xfrm>
            <a:custGeom>
              <a:avLst/>
              <a:gdLst>
                <a:gd name="T0" fmla="*/ 1205 w 1464"/>
                <a:gd name="T1" fmla="*/ 946 h 1378"/>
                <a:gd name="T2" fmla="*/ 1205 w 1464"/>
                <a:gd name="T3" fmla="*/ 753 h 1378"/>
                <a:gd name="T4" fmla="*/ 675 w 1464"/>
                <a:gd name="T5" fmla="*/ 753 h 1378"/>
                <a:gd name="T6" fmla="*/ 675 w 1464"/>
                <a:gd name="T7" fmla="*/ 753 h 1378"/>
                <a:gd name="T8" fmla="*/ 665 w 1464"/>
                <a:gd name="T9" fmla="*/ 774 h 1378"/>
                <a:gd name="T10" fmla="*/ 640 w 1464"/>
                <a:gd name="T11" fmla="*/ 807 h 1378"/>
                <a:gd name="T12" fmla="*/ 980 w 1464"/>
                <a:gd name="T13" fmla="*/ 1148 h 1378"/>
                <a:gd name="T14" fmla="*/ 1118 w 1464"/>
                <a:gd name="T15" fmla="*/ 1010 h 1378"/>
                <a:gd name="T16" fmla="*/ 1118 w 1464"/>
                <a:gd name="T17" fmla="*/ 1377 h 1378"/>
                <a:gd name="T18" fmla="*/ 751 w 1464"/>
                <a:gd name="T19" fmla="*/ 1377 h 1378"/>
                <a:gd name="T20" fmla="*/ 889 w 1464"/>
                <a:gd name="T21" fmla="*/ 1239 h 1378"/>
                <a:gd name="T22" fmla="*/ 511 w 1464"/>
                <a:gd name="T23" fmla="*/ 860 h 1378"/>
                <a:gd name="T24" fmla="*/ 511 w 1464"/>
                <a:gd name="T25" fmla="*/ 860 h 1378"/>
                <a:gd name="T26" fmla="*/ 430 w 1464"/>
                <a:gd name="T27" fmla="*/ 837 h 1378"/>
                <a:gd name="T28" fmla="*/ 367 w 1464"/>
                <a:gd name="T29" fmla="*/ 774 h 1378"/>
                <a:gd name="T30" fmla="*/ 356 w 1464"/>
                <a:gd name="T31" fmla="*/ 753 h 1378"/>
                <a:gd name="T32" fmla="*/ 0 w 1464"/>
                <a:gd name="T33" fmla="*/ 753 h 1378"/>
                <a:gd name="T34" fmla="*/ 0 w 1464"/>
                <a:gd name="T35" fmla="*/ 625 h 1378"/>
                <a:gd name="T36" fmla="*/ 357 w 1464"/>
                <a:gd name="T37" fmla="*/ 625 h 1378"/>
                <a:gd name="T38" fmla="*/ 357 w 1464"/>
                <a:gd name="T39" fmla="*/ 625 h 1378"/>
                <a:gd name="T40" fmla="*/ 368 w 1464"/>
                <a:gd name="T41" fmla="*/ 603 h 1378"/>
                <a:gd name="T42" fmla="*/ 431 w 1464"/>
                <a:gd name="T43" fmla="*/ 540 h 1378"/>
                <a:gd name="T44" fmla="*/ 511 w 1464"/>
                <a:gd name="T45" fmla="*/ 517 h 1378"/>
                <a:gd name="T46" fmla="*/ 889 w 1464"/>
                <a:gd name="T47" fmla="*/ 137 h 1378"/>
                <a:gd name="T48" fmla="*/ 751 w 1464"/>
                <a:gd name="T49" fmla="*/ 0 h 1378"/>
                <a:gd name="T50" fmla="*/ 1119 w 1464"/>
                <a:gd name="T51" fmla="*/ 0 h 1378"/>
                <a:gd name="T52" fmla="*/ 1119 w 1464"/>
                <a:gd name="T53" fmla="*/ 367 h 1378"/>
                <a:gd name="T54" fmla="*/ 981 w 1464"/>
                <a:gd name="T55" fmla="*/ 229 h 1378"/>
                <a:gd name="T56" fmla="*/ 641 w 1464"/>
                <a:gd name="T57" fmla="*/ 571 h 1378"/>
                <a:gd name="T58" fmla="*/ 641 w 1464"/>
                <a:gd name="T59" fmla="*/ 571 h 1378"/>
                <a:gd name="T60" fmla="*/ 666 w 1464"/>
                <a:gd name="T61" fmla="*/ 604 h 1378"/>
                <a:gd name="T62" fmla="*/ 676 w 1464"/>
                <a:gd name="T63" fmla="*/ 625 h 1378"/>
                <a:gd name="T64" fmla="*/ 1205 w 1464"/>
                <a:gd name="T65" fmla="*/ 625 h 1378"/>
                <a:gd name="T66" fmla="*/ 1205 w 1464"/>
                <a:gd name="T67" fmla="*/ 431 h 1378"/>
                <a:gd name="T68" fmla="*/ 1463 w 1464"/>
                <a:gd name="T69" fmla="*/ 689 h 1378"/>
                <a:gd name="T70" fmla="*/ 1205 w 1464"/>
                <a:gd name="T71" fmla="*/ 946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64" h="1378">
                  <a:moveTo>
                    <a:pt x="1205" y="946"/>
                  </a:moveTo>
                  <a:cubicBezTo>
                    <a:pt x="1205" y="882"/>
                    <a:pt x="1205" y="818"/>
                    <a:pt x="1205" y="753"/>
                  </a:cubicBezTo>
                  <a:cubicBezTo>
                    <a:pt x="1028" y="753"/>
                    <a:pt x="851" y="753"/>
                    <a:pt x="675" y="753"/>
                  </a:cubicBezTo>
                  <a:lnTo>
                    <a:pt x="675" y="753"/>
                  </a:lnTo>
                  <a:cubicBezTo>
                    <a:pt x="672" y="761"/>
                    <a:pt x="668" y="767"/>
                    <a:pt x="665" y="774"/>
                  </a:cubicBezTo>
                  <a:cubicBezTo>
                    <a:pt x="657" y="787"/>
                    <a:pt x="650" y="796"/>
                    <a:pt x="640" y="807"/>
                  </a:cubicBezTo>
                  <a:cubicBezTo>
                    <a:pt x="753" y="921"/>
                    <a:pt x="867" y="1035"/>
                    <a:pt x="980" y="1148"/>
                  </a:cubicBezTo>
                  <a:cubicBezTo>
                    <a:pt x="1026" y="1102"/>
                    <a:pt x="1072" y="1056"/>
                    <a:pt x="1118" y="1010"/>
                  </a:cubicBezTo>
                  <a:cubicBezTo>
                    <a:pt x="1118" y="1133"/>
                    <a:pt x="1118" y="1255"/>
                    <a:pt x="1118" y="1377"/>
                  </a:cubicBezTo>
                  <a:cubicBezTo>
                    <a:pt x="996" y="1377"/>
                    <a:pt x="874" y="1377"/>
                    <a:pt x="751" y="1377"/>
                  </a:cubicBezTo>
                  <a:cubicBezTo>
                    <a:pt x="797" y="1331"/>
                    <a:pt x="843" y="1285"/>
                    <a:pt x="889" y="1239"/>
                  </a:cubicBezTo>
                  <a:cubicBezTo>
                    <a:pt x="763" y="1113"/>
                    <a:pt x="637" y="987"/>
                    <a:pt x="511" y="860"/>
                  </a:cubicBezTo>
                  <a:lnTo>
                    <a:pt x="511" y="860"/>
                  </a:lnTo>
                  <a:cubicBezTo>
                    <a:pt x="481" y="859"/>
                    <a:pt x="456" y="852"/>
                    <a:pt x="430" y="837"/>
                  </a:cubicBezTo>
                  <a:cubicBezTo>
                    <a:pt x="402" y="821"/>
                    <a:pt x="382" y="802"/>
                    <a:pt x="367" y="774"/>
                  </a:cubicBezTo>
                  <a:cubicBezTo>
                    <a:pt x="362" y="767"/>
                    <a:pt x="359" y="761"/>
                    <a:pt x="356" y="753"/>
                  </a:cubicBezTo>
                  <a:cubicBezTo>
                    <a:pt x="237" y="753"/>
                    <a:pt x="118" y="753"/>
                    <a:pt x="0" y="753"/>
                  </a:cubicBezTo>
                  <a:cubicBezTo>
                    <a:pt x="0" y="710"/>
                    <a:pt x="0" y="668"/>
                    <a:pt x="0" y="625"/>
                  </a:cubicBezTo>
                  <a:cubicBezTo>
                    <a:pt x="119" y="625"/>
                    <a:pt x="238" y="625"/>
                    <a:pt x="357" y="625"/>
                  </a:cubicBezTo>
                  <a:lnTo>
                    <a:pt x="357" y="625"/>
                  </a:lnTo>
                  <a:cubicBezTo>
                    <a:pt x="360" y="617"/>
                    <a:pt x="363" y="610"/>
                    <a:pt x="368" y="603"/>
                  </a:cubicBezTo>
                  <a:cubicBezTo>
                    <a:pt x="384" y="575"/>
                    <a:pt x="403" y="556"/>
                    <a:pt x="431" y="540"/>
                  </a:cubicBezTo>
                  <a:cubicBezTo>
                    <a:pt x="456" y="525"/>
                    <a:pt x="481" y="518"/>
                    <a:pt x="511" y="517"/>
                  </a:cubicBezTo>
                  <a:cubicBezTo>
                    <a:pt x="637" y="390"/>
                    <a:pt x="763" y="263"/>
                    <a:pt x="889" y="137"/>
                  </a:cubicBezTo>
                  <a:cubicBezTo>
                    <a:pt x="843" y="91"/>
                    <a:pt x="797" y="45"/>
                    <a:pt x="751" y="0"/>
                  </a:cubicBezTo>
                  <a:cubicBezTo>
                    <a:pt x="874" y="0"/>
                    <a:pt x="997" y="0"/>
                    <a:pt x="1119" y="0"/>
                  </a:cubicBezTo>
                  <a:cubicBezTo>
                    <a:pt x="1119" y="122"/>
                    <a:pt x="1119" y="244"/>
                    <a:pt x="1119" y="367"/>
                  </a:cubicBezTo>
                  <a:cubicBezTo>
                    <a:pt x="1073" y="321"/>
                    <a:pt x="1027" y="275"/>
                    <a:pt x="981" y="229"/>
                  </a:cubicBezTo>
                  <a:cubicBezTo>
                    <a:pt x="868" y="343"/>
                    <a:pt x="754" y="457"/>
                    <a:pt x="641" y="571"/>
                  </a:cubicBezTo>
                  <a:lnTo>
                    <a:pt x="641" y="571"/>
                  </a:lnTo>
                  <a:cubicBezTo>
                    <a:pt x="651" y="581"/>
                    <a:pt x="658" y="590"/>
                    <a:pt x="666" y="604"/>
                  </a:cubicBezTo>
                  <a:cubicBezTo>
                    <a:pt x="670" y="610"/>
                    <a:pt x="673" y="617"/>
                    <a:pt x="676" y="625"/>
                  </a:cubicBezTo>
                  <a:cubicBezTo>
                    <a:pt x="852" y="625"/>
                    <a:pt x="1029" y="625"/>
                    <a:pt x="1205" y="625"/>
                  </a:cubicBezTo>
                  <a:cubicBezTo>
                    <a:pt x="1205" y="560"/>
                    <a:pt x="1205" y="495"/>
                    <a:pt x="1205" y="431"/>
                  </a:cubicBezTo>
                  <a:cubicBezTo>
                    <a:pt x="1291" y="517"/>
                    <a:pt x="1377" y="603"/>
                    <a:pt x="1463" y="689"/>
                  </a:cubicBezTo>
                  <a:cubicBezTo>
                    <a:pt x="1377" y="774"/>
                    <a:pt x="1291" y="860"/>
                    <a:pt x="1205" y="9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14177DC-1BF0-014F-8E57-CB1C857AC819}"/>
              </a:ext>
            </a:extLst>
          </p:cNvPr>
          <p:cNvSpPr/>
          <p:nvPr/>
        </p:nvSpPr>
        <p:spPr>
          <a:xfrm>
            <a:off x="5009007" y="4685860"/>
            <a:ext cx="2173986" cy="697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375"/>
              </a:spcBef>
              <a:buClr>
                <a:schemeClr val="bg1"/>
              </a:buClr>
            </a:pPr>
            <a:r>
              <a:rPr lang="en-US" sz="1050" b="1" dirty="0">
                <a:solidFill>
                  <a:srgbClr val="0A86C9"/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rPr>
              <a:t>Security</a:t>
            </a:r>
          </a:p>
          <a:p>
            <a:pPr algn="ctr">
              <a:spcBef>
                <a:spcPts val="375"/>
              </a:spcBef>
              <a:buClr>
                <a:schemeClr val="bg1"/>
              </a:buClr>
            </a:pPr>
            <a:r>
              <a:rPr lang="en-US" sz="1050" dirty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rPr>
              <a:t>Authenticating, authorizing and auditing all interactions in the </a:t>
            </a:r>
            <a:br>
              <a:rPr lang="en-US" sz="1050" dirty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rPr>
            </a:br>
            <a:r>
              <a:rPr lang="en-US" sz="1050" dirty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rPr>
              <a:t>end-to-end payments ecosystem </a:t>
            </a:r>
          </a:p>
        </p:txBody>
      </p:sp>
      <p:grpSp>
        <p:nvGrpSpPr>
          <p:cNvPr id="36" name="Group 3">
            <a:extLst>
              <a:ext uri="{FF2B5EF4-FFF2-40B4-BE49-F238E27FC236}">
                <a16:creationId xmlns:a16="http://schemas.microsoft.com/office/drawing/2014/main" id="{6EE6EF03-4B27-7C4E-8ED2-86AD0EFB2B12}"/>
              </a:ext>
            </a:extLst>
          </p:cNvPr>
          <p:cNvGrpSpPr>
            <a:grpSpLocks/>
          </p:cNvGrpSpPr>
          <p:nvPr/>
        </p:nvGrpSpPr>
        <p:grpSpPr bwMode="auto">
          <a:xfrm>
            <a:off x="5934075" y="4157975"/>
            <a:ext cx="323850" cy="369094"/>
            <a:chOff x="2902" y="1179"/>
            <a:chExt cx="272" cy="310"/>
          </a:xfrm>
          <a:solidFill>
            <a:srgbClr val="DB6026"/>
          </a:solidFill>
        </p:grpSpPr>
        <p:sp>
          <p:nvSpPr>
            <p:cNvPr id="37" name="Freeform 4">
              <a:extLst>
                <a:ext uri="{FF2B5EF4-FFF2-40B4-BE49-F238E27FC236}">
                  <a16:creationId xmlns:a16="http://schemas.microsoft.com/office/drawing/2014/main" id="{F8FFEA74-6000-1E47-BCCC-CD57DB182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2" y="1179"/>
              <a:ext cx="272" cy="311"/>
            </a:xfrm>
            <a:custGeom>
              <a:avLst/>
              <a:gdLst>
                <a:gd name="T0" fmla="*/ 965 w 1206"/>
                <a:gd name="T1" fmla="*/ 317 h 1374"/>
                <a:gd name="T2" fmla="*/ 931 w 1206"/>
                <a:gd name="T3" fmla="*/ 205 h 1374"/>
                <a:gd name="T4" fmla="*/ 861 w 1206"/>
                <a:gd name="T5" fmla="*/ 106 h 1374"/>
                <a:gd name="T6" fmla="*/ 764 w 1206"/>
                <a:gd name="T7" fmla="*/ 37 h 1374"/>
                <a:gd name="T8" fmla="*/ 651 w 1206"/>
                <a:gd name="T9" fmla="*/ 3 h 1374"/>
                <a:gd name="T10" fmla="*/ 530 w 1206"/>
                <a:gd name="T11" fmla="*/ 6 h 1374"/>
                <a:gd name="T12" fmla="*/ 420 w 1206"/>
                <a:gd name="T13" fmla="*/ 49 h 1374"/>
                <a:gd name="T14" fmla="*/ 328 w 1206"/>
                <a:gd name="T15" fmla="*/ 123 h 1374"/>
                <a:gd name="T16" fmla="*/ 264 w 1206"/>
                <a:gd name="T17" fmla="*/ 227 h 1374"/>
                <a:gd name="T18" fmla="*/ 237 w 1206"/>
                <a:gd name="T19" fmla="*/ 341 h 1374"/>
                <a:gd name="T20" fmla="*/ 111 w 1206"/>
                <a:gd name="T21" fmla="*/ 600 h 1374"/>
                <a:gd name="T22" fmla="*/ 72 w 1206"/>
                <a:gd name="T23" fmla="*/ 611 h 1374"/>
                <a:gd name="T24" fmla="*/ 38 w 1206"/>
                <a:gd name="T25" fmla="*/ 636 h 1374"/>
                <a:gd name="T26" fmla="*/ 13 w 1206"/>
                <a:gd name="T27" fmla="*/ 670 h 1374"/>
                <a:gd name="T28" fmla="*/ 1 w 1206"/>
                <a:gd name="T29" fmla="*/ 710 h 1374"/>
                <a:gd name="T30" fmla="*/ 1 w 1206"/>
                <a:gd name="T31" fmla="*/ 1262 h 1374"/>
                <a:gd name="T32" fmla="*/ 13 w 1206"/>
                <a:gd name="T33" fmla="*/ 1301 h 1374"/>
                <a:gd name="T34" fmla="*/ 38 w 1206"/>
                <a:gd name="T35" fmla="*/ 1335 h 1374"/>
                <a:gd name="T36" fmla="*/ 72 w 1206"/>
                <a:gd name="T37" fmla="*/ 1360 h 1374"/>
                <a:gd name="T38" fmla="*/ 111 w 1206"/>
                <a:gd name="T39" fmla="*/ 1372 h 1374"/>
                <a:gd name="T40" fmla="*/ 1094 w 1206"/>
                <a:gd name="T41" fmla="*/ 1372 h 1374"/>
                <a:gd name="T42" fmla="*/ 1133 w 1206"/>
                <a:gd name="T43" fmla="*/ 1360 h 1374"/>
                <a:gd name="T44" fmla="*/ 1167 w 1206"/>
                <a:gd name="T45" fmla="*/ 1335 h 1374"/>
                <a:gd name="T46" fmla="*/ 1192 w 1206"/>
                <a:gd name="T47" fmla="*/ 1301 h 1374"/>
                <a:gd name="T48" fmla="*/ 1204 w 1206"/>
                <a:gd name="T49" fmla="*/ 1262 h 1374"/>
                <a:gd name="T50" fmla="*/ 1204 w 1206"/>
                <a:gd name="T51" fmla="*/ 710 h 1374"/>
                <a:gd name="T52" fmla="*/ 1192 w 1206"/>
                <a:gd name="T53" fmla="*/ 670 h 1374"/>
                <a:gd name="T54" fmla="*/ 1167 w 1206"/>
                <a:gd name="T55" fmla="*/ 636 h 1374"/>
                <a:gd name="T56" fmla="*/ 1133 w 1206"/>
                <a:gd name="T57" fmla="*/ 611 h 1374"/>
                <a:gd name="T58" fmla="*/ 1094 w 1206"/>
                <a:gd name="T59" fmla="*/ 600 h 1374"/>
                <a:gd name="T60" fmla="*/ 367 w 1206"/>
                <a:gd name="T61" fmla="*/ 334 h 1374"/>
                <a:gd name="T62" fmla="*/ 390 w 1206"/>
                <a:gd name="T63" fmla="*/ 262 h 1374"/>
                <a:gd name="T64" fmla="*/ 435 w 1206"/>
                <a:gd name="T65" fmla="*/ 198 h 1374"/>
                <a:gd name="T66" fmla="*/ 499 w 1206"/>
                <a:gd name="T67" fmla="*/ 153 h 1374"/>
                <a:gd name="T68" fmla="*/ 571 w 1206"/>
                <a:gd name="T69" fmla="*/ 131 h 1374"/>
                <a:gd name="T70" fmla="*/ 649 w 1206"/>
                <a:gd name="T71" fmla="*/ 133 h 1374"/>
                <a:gd name="T72" fmla="*/ 720 w 1206"/>
                <a:gd name="T73" fmla="*/ 161 h 1374"/>
                <a:gd name="T74" fmla="*/ 780 w 1206"/>
                <a:gd name="T75" fmla="*/ 209 h 1374"/>
                <a:gd name="T76" fmla="*/ 822 w 1206"/>
                <a:gd name="T77" fmla="*/ 276 h 1374"/>
                <a:gd name="T78" fmla="*/ 839 w 1206"/>
                <a:gd name="T79" fmla="*/ 350 h 1374"/>
                <a:gd name="T80" fmla="*/ 603 w 1206"/>
                <a:gd name="T81" fmla="*/ 1164 h 1374"/>
                <a:gd name="T82" fmla="*/ 568 w 1206"/>
                <a:gd name="T83" fmla="*/ 1159 h 1374"/>
                <a:gd name="T84" fmla="*/ 537 w 1206"/>
                <a:gd name="T85" fmla="*/ 1142 h 1374"/>
                <a:gd name="T86" fmla="*/ 513 w 1206"/>
                <a:gd name="T87" fmla="*/ 1118 h 1374"/>
                <a:gd name="T88" fmla="*/ 498 w 1206"/>
                <a:gd name="T89" fmla="*/ 1085 h 1374"/>
                <a:gd name="T90" fmla="*/ 495 w 1206"/>
                <a:gd name="T91" fmla="*/ 1050 h 1374"/>
                <a:gd name="T92" fmla="*/ 503 w 1206"/>
                <a:gd name="T93" fmla="*/ 1016 h 1374"/>
                <a:gd name="T94" fmla="*/ 522 w 1206"/>
                <a:gd name="T95" fmla="*/ 986 h 1374"/>
                <a:gd name="T96" fmla="*/ 549 w 1206"/>
                <a:gd name="T97" fmla="*/ 964 h 1374"/>
                <a:gd name="T98" fmla="*/ 581 w 1206"/>
                <a:gd name="T99" fmla="*/ 952 h 1374"/>
                <a:gd name="T100" fmla="*/ 617 w 1206"/>
                <a:gd name="T101" fmla="*/ 950 h 1374"/>
                <a:gd name="T102" fmla="*/ 650 w 1206"/>
                <a:gd name="T103" fmla="*/ 961 h 1374"/>
                <a:gd name="T104" fmla="*/ 679 w 1206"/>
                <a:gd name="T105" fmla="*/ 981 h 1374"/>
                <a:gd name="T106" fmla="*/ 699 w 1206"/>
                <a:gd name="T107" fmla="*/ 1010 h 1374"/>
                <a:gd name="T108" fmla="*/ 710 w 1206"/>
                <a:gd name="T109" fmla="*/ 1043 h 1374"/>
                <a:gd name="T110" fmla="*/ 708 w 1206"/>
                <a:gd name="T111" fmla="*/ 1079 h 1374"/>
                <a:gd name="T112" fmla="*/ 695 w 1206"/>
                <a:gd name="T113" fmla="*/ 1111 h 1374"/>
                <a:gd name="T114" fmla="*/ 674 w 1206"/>
                <a:gd name="T115" fmla="*/ 1138 h 1374"/>
                <a:gd name="T116" fmla="*/ 644 w 1206"/>
                <a:gd name="T117" fmla="*/ 1157 h 1374"/>
                <a:gd name="T118" fmla="*/ 610 w 1206"/>
                <a:gd name="T119" fmla="*/ 1164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06" h="1374">
                  <a:moveTo>
                    <a:pt x="1076" y="599"/>
                  </a:moveTo>
                  <a:lnTo>
                    <a:pt x="968" y="599"/>
                  </a:lnTo>
                  <a:lnTo>
                    <a:pt x="968" y="366"/>
                  </a:lnTo>
                  <a:lnTo>
                    <a:pt x="968" y="341"/>
                  </a:lnTo>
                  <a:lnTo>
                    <a:pt x="965" y="317"/>
                  </a:lnTo>
                  <a:lnTo>
                    <a:pt x="962" y="294"/>
                  </a:lnTo>
                  <a:lnTo>
                    <a:pt x="957" y="271"/>
                  </a:lnTo>
                  <a:lnTo>
                    <a:pt x="950" y="249"/>
                  </a:lnTo>
                  <a:lnTo>
                    <a:pt x="941" y="227"/>
                  </a:lnTo>
                  <a:lnTo>
                    <a:pt x="931" y="205"/>
                  </a:lnTo>
                  <a:lnTo>
                    <a:pt x="919" y="183"/>
                  </a:lnTo>
                  <a:lnTo>
                    <a:pt x="906" y="162"/>
                  </a:lnTo>
                  <a:lnTo>
                    <a:pt x="892" y="142"/>
                  </a:lnTo>
                  <a:lnTo>
                    <a:pt x="877" y="123"/>
                  </a:lnTo>
                  <a:lnTo>
                    <a:pt x="861" y="106"/>
                  </a:lnTo>
                  <a:lnTo>
                    <a:pt x="844" y="90"/>
                  </a:lnTo>
                  <a:lnTo>
                    <a:pt x="826" y="76"/>
                  </a:lnTo>
                  <a:lnTo>
                    <a:pt x="806" y="62"/>
                  </a:lnTo>
                  <a:lnTo>
                    <a:pt x="785" y="49"/>
                  </a:lnTo>
                  <a:lnTo>
                    <a:pt x="764" y="37"/>
                  </a:lnTo>
                  <a:lnTo>
                    <a:pt x="742" y="27"/>
                  </a:lnTo>
                  <a:lnTo>
                    <a:pt x="720" y="19"/>
                  </a:lnTo>
                  <a:lnTo>
                    <a:pt x="697" y="12"/>
                  </a:lnTo>
                  <a:lnTo>
                    <a:pt x="675" y="6"/>
                  </a:lnTo>
                  <a:lnTo>
                    <a:pt x="651" y="3"/>
                  </a:lnTo>
                  <a:lnTo>
                    <a:pt x="627" y="0"/>
                  </a:lnTo>
                  <a:lnTo>
                    <a:pt x="603" y="0"/>
                  </a:lnTo>
                  <a:lnTo>
                    <a:pt x="578" y="0"/>
                  </a:lnTo>
                  <a:lnTo>
                    <a:pt x="554" y="3"/>
                  </a:lnTo>
                  <a:lnTo>
                    <a:pt x="530" y="6"/>
                  </a:lnTo>
                  <a:lnTo>
                    <a:pt x="508" y="12"/>
                  </a:lnTo>
                  <a:lnTo>
                    <a:pt x="485" y="19"/>
                  </a:lnTo>
                  <a:lnTo>
                    <a:pt x="463" y="27"/>
                  </a:lnTo>
                  <a:lnTo>
                    <a:pt x="441" y="37"/>
                  </a:lnTo>
                  <a:lnTo>
                    <a:pt x="420" y="49"/>
                  </a:lnTo>
                  <a:lnTo>
                    <a:pt x="399" y="62"/>
                  </a:lnTo>
                  <a:lnTo>
                    <a:pt x="379" y="76"/>
                  </a:lnTo>
                  <a:lnTo>
                    <a:pt x="361" y="90"/>
                  </a:lnTo>
                  <a:lnTo>
                    <a:pt x="344" y="106"/>
                  </a:lnTo>
                  <a:lnTo>
                    <a:pt x="328" y="123"/>
                  </a:lnTo>
                  <a:lnTo>
                    <a:pt x="313" y="142"/>
                  </a:lnTo>
                  <a:lnTo>
                    <a:pt x="299" y="162"/>
                  </a:lnTo>
                  <a:lnTo>
                    <a:pt x="286" y="183"/>
                  </a:lnTo>
                  <a:lnTo>
                    <a:pt x="274" y="205"/>
                  </a:lnTo>
                  <a:lnTo>
                    <a:pt x="264" y="227"/>
                  </a:lnTo>
                  <a:lnTo>
                    <a:pt x="255" y="249"/>
                  </a:lnTo>
                  <a:lnTo>
                    <a:pt x="248" y="271"/>
                  </a:lnTo>
                  <a:lnTo>
                    <a:pt x="243" y="294"/>
                  </a:lnTo>
                  <a:lnTo>
                    <a:pt x="240" y="317"/>
                  </a:lnTo>
                  <a:lnTo>
                    <a:pt x="237" y="341"/>
                  </a:lnTo>
                  <a:lnTo>
                    <a:pt x="237" y="366"/>
                  </a:lnTo>
                  <a:lnTo>
                    <a:pt x="237" y="599"/>
                  </a:lnTo>
                  <a:lnTo>
                    <a:pt x="129" y="599"/>
                  </a:lnTo>
                  <a:lnTo>
                    <a:pt x="120" y="599"/>
                  </a:lnTo>
                  <a:lnTo>
                    <a:pt x="111" y="600"/>
                  </a:lnTo>
                  <a:lnTo>
                    <a:pt x="103" y="601"/>
                  </a:lnTo>
                  <a:lnTo>
                    <a:pt x="95" y="603"/>
                  </a:lnTo>
                  <a:lnTo>
                    <a:pt x="88" y="605"/>
                  </a:lnTo>
                  <a:lnTo>
                    <a:pt x="80" y="608"/>
                  </a:lnTo>
                  <a:lnTo>
                    <a:pt x="72" y="611"/>
                  </a:lnTo>
                  <a:lnTo>
                    <a:pt x="65" y="616"/>
                  </a:lnTo>
                  <a:lnTo>
                    <a:pt x="57" y="620"/>
                  </a:lnTo>
                  <a:lnTo>
                    <a:pt x="50" y="625"/>
                  </a:lnTo>
                  <a:lnTo>
                    <a:pt x="44" y="630"/>
                  </a:lnTo>
                  <a:lnTo>
                    <a:pt x="38" y="636"/>
                  </a:lnTo>
                  <a:lnTo>
                    <a:pt x="32" y="642"/>
                  </a:lnTo>
                  <a:lnTo>
                    <a:pt x="26" y="648"/>
                  </a:lnTo>
                  <a:lnTo>
                    <a:pt x="21" y="655"/>
                  </a:lnTo>
                  <a:lnTo>
                    <a:pt x="17" y="663"/>
                  </a:lnTo>
                  <a:lnTo>
                    <a:pt x="13" y="670"/>
                  </a:lnTo>
                  <a:lnTo>
                    <a:pt x="9" y="678"/>
                  </a:lnTo>
                  <a:lnTo>
                    <a:pt x="6" y="686"/>
                  </a:lnTo>
                  <a:lnTo>
                    <a:pt x="4" y="694"/>
                  </a:lnTo>
                  <a:lnTo>
                    <a:pt x="2" y="702"/>
                  </a:lnTo>
                  <a:lnTo>
                    <a:pt x="1" y="710"/>
                  </a:lnTo>
                  <a:lnTo>
                    <a:pt x="0" y="719"/>
                  </a:lnTo>
                  <a:lnTo>
                    <a:pt x="0" y="727"/>
                  </a:lnTo>
                  <a:lnTo>
                    <a:pt x="0" y="1244"/>
                  </a:lnTo>
                  <a:lnTo>
                    <a:pt x="0" y="1253"/>
                  </a:lnTo>
                  <a:lnTo>
                    <a:pt x="1" y="1262"/>
                  </a:lnTo>
                  <a:lnTo>
                    <a:pt x="2" y="1270"/>
                  </a:lnTo>
                  <a:lnTo>
                    <a:pt x="4" y="1278"/>
                  </a:lnTo>
                  <a:lnTo>
                    <a:pt x="6" y="1285"/>
                  </a:lnTo>
                  <a:lnTo>
                    <a:pt x="9" y="1293"/>
                  </a:lnTo>
                  <a:lnTo>
                    <a:pt x="13" y="1301"/>
                  </a:lnTo>
                  <a:lnTo>
                    <a:pt x="17" y="1308"/>
                  </a:lnTo>
                  <a:lnTo>
                    <a:pt x="21" y="1316"/>
                  </a:lnTo>
                  <a:lnTo>
                    <a:pt x="26" y="1323"/>
                  </a:lnTo>
                  <a:lnTo>
                    <a:pt x="32" y="1329"/>
                  </a:lnTo>
                  <a:lnTo>
                    <a:pt x="38" y="1335"/>
                  </a:lnTo>
                  <a:lnTo>
                    <a:pt x="44" y="1341"/>
                  </a:lnTo>
                  <a:lnTo>
                    <a:pt x="50" y="1347"/>
                  </a:lnTo>
                  <a:lnTo>
                    <a:pt x="57" y="1352"/>
                  </a:lnTo>
                  <a:lnTo>
                    <a:pt x="65" y="1356"/>
                  </a:lnTo>
                  <a:lnTo>
                    <a:pt x="72" y="1360"/>
                  </a:lnTo>
                  <a:lnTo>
                    <a:pt x="80" y="1364"/>
                  </a:lnTo>
                  <a:lnTo>
                    <a:pt x="88" y="1367"/>
                  </a:lnTo>
                  <a:lnTo>
                    <a:pt x="95" y="1369"/>
                  </a:lnTo>
                  <a:lnTo>
                    <a:pt x="103" y="1371"/>
                  </a:lnTo>
                  <a:lnTo>
                    <a:pt x="111" y="1372"/>
                  </a:lnTo>
                  <a:lnTo>
                    <a:pt x="120" y="1373"/>
                  </a:lnTo>
                  <a:lnTo>
                    <a:pt x="129" y="1373"/>
                  </a:lnTo>
                  <a:lnTo>
                    <a:pt x="1076" y="1373"/>
                  </a:lnTo>
                  <a:lnTo>
                    <a:pt x="1085" y="1373"/>
                  </a:lnTo>
                  <a:lnTo>
                    <a:pt x="1094" y="1372"/>
                  </a:lnTo>
                  <a:lnTo>
                    <a:pt x="1102" y="1371"/>
                  </a:lnTo>
                  <a:lnTo>
                    <a:pt x="1110" y="1369"/>
                  </a:lnTo>
                  <a:lnTo>
                    <a:pt x="1117" y="1367"/>
                  </a:lnTo>
                  <a:lnTo>
                    <a:pt x="1125" y="1364"/>
                  </a:lnTo>
                  <a:lnTo>
                    <a:pt x="1133" y="1360"/>
                  </a:lnTo>
                  <a:lnTo>
                    <a:pt x="1140" y="1356"/>
                  </a:lnTo>
                  <a:lnTo>
                    <a:pt x="1148" y="1352"/>
                  </a:lnTo>
                  <a:lnTo>
                    <a:pt x="1155" y="1347"/>
                  </a:lnTo>
                  <a:lnTo>
                    <a:pt x="1161" y="1341"/>
                  </a:lnTo>
                  <a:lnTo>
                    <a:pt x="1167" y="1335"/>
                  </a:lnTo>
                  <a:lnTo>
                    <a:pt x="1173" y="1329"/>
                  </a:lnTo>
                  <a:lnTo>
                    <a:pt x="1179" y="1323"/>
                  </a:lnTo>
                  <a:lnTo>
                    <a:pt x="1184" y="1316"/>
                  </a:lnTo>
                  <a:lnTo>
                    <a:pt x="1188" y="1308"/>
                  </a:lnTo>
                  <a:lnTo>
                    <a:pt x="1192" y="1301"/>
                  </a:lnTo>
                  <a:lnTo>
                    <a:pt x="1196" y="1293"/>
                  </a:lnTo>
                  <a:lnTo>
                    <a:pt x="1199" y="1285"/>
                  </a:lnTo>
                  <a:lnTo>
                    <a:pt x="1201" y="1278"/>
                  </a:lnTo>
                  <a:lnTo>
                    <a:pt x="1203" y="1270"/>
                  </a:lnTo>
                  <a:lnTo>
                    <a:pt x="1204" y="1262"/>
                  </a:lnTo>
                  <a:lnTo>
                    <a:pt x="1205" y="1253"/>
                  </a:lnTo>
                  <a:lnTo>
                    <a:pt x="1205" y="1244"/>
                  </a:lnTo>
                  <a:lnTo>
                    <a:pt x="1205" y="727"/>
                  </a:lnTo>
                  <a:lnTo>
                    <a:pt x="1205" y="719"/>
                  </a:lnTo>
                  <a:lnTo>
                    <a:pt x="1204" y="710"/>
                  </a:lnTo>
                  <a:lnTo>
                    <a:pt x="1203" y="702"/>
                  </a:lnTo>
                  <a:lnTo>
                    <a:pt x="1201" y="694"/>
                  </a:lnTo>
                  <a:lnTo>
                    <a:pt x="1199" y="686"/>
                  </a:lnTo>
                  <a:lnTo>
                    <a:pt x="1196" y="678"/>
                  </a:lnTo>
                  <a:lnTo>
                    <a:pt x="1192" y="670"/>
                  </a:lnTo>
                  <a:lnTo>
                    <a:pt x="1188" y="663"/>
                  </a:lnTo>
                  <a:lnTo>
                    <a:pt x="1184" y="655"/>
                  </a:lnTo>
                  <a:lnTo>
                    <a:pt x="1179" y="648"/>
                  </a:lnTo>
                  <a:lnTo>
                    <a:pt x="1173" y="642"/>
                  </a:lnTo>
                  <a:lnTo>
                    <a:pt x="1167" y="636"/>
                  </a:lnTo>
                  <a:lnTo>
                    <a:pt x="1161" y="630"/>
                  </a:lnTo>
                  <a:lnTo>
                    <a:pt x="1155" y="625"/>
                  </a:lnTo>
                  <a:lnTo>
                    <a:pt x="1148" y="620"/>
                  </a:lnTo>
                  <a:lnTo>
                    <a:pt x="1140" y="616"/>
                  </a:lnTo>
                  <a:lnTo>
                    <a:pt x="1133" y="611"/>
                  </a:lnTo>
                  <a:lnTo>
                    <a:pt x="1125" y="608"/>
                  </a:lnTo>
                  <a:lnTo>
                    <a:pt x="1117" y="605"/>
                  </a:lnTo>
                  <a:lnTo>
                    <a:pt x="1110" y="603"/>
                  </a:lnTo>
                  <a:lnTo>
                    <a:pt x="1102" y="601"/>
                  </a:lnTo>
                  <a:lnTo>
                    <a:pt x="1094" y="600"/>
                  </a:lnTo>
                  <a:lnTo>
                    <a:pt x="1085" y="599"/>
                  </a:lnTo>
                  <a:lnTo>
                    <a:pt x="1076" y="599"/>
                  </a:lnTo>
                  <a:close/>
                  <a:moveTo>
                    <a:pt x="366" y="366"/>
                  </a:moveTo>
                  <a:lnTo>
                    <a:pt x="366" y="350"/>
                  </a:lnTo>
                  <a:lnTo>
                    <a:pt x="367" y="334"/>
                  </a:lnTo>
                  <a:lnTo>
                    <a:pt x="370" y="319"/>
                  </a:lnTo>
                  <a:lnTo>
                    <a:pt x="373" y="305"/>
                  </a:lnTo>
                  <a:lnTo>
                    <a:pt x="378" y="290"/>
                  </a:lnTo>
                  <a:lnTo>
                    <a:pt x="383" y="276"/>
                  </a:lnTo>
                  <a:lnTo>
                    <a:pt x="390" y="262"/>
                  </a:lnTo>
                  <a:lnTo>
                    <a:pt x="398" y="248"/>
                  </a:lnTo>
                  <a:lnTo>
                    <a:pt x="406" y="234"/>
                  </a:lnTo>
                  <a:lnTo>
                    <a:pt x="415" y="221"/>
                  </a:lnTo>
                  <a:lnTo>
                    <a:pt x="425" y="209"/>
                  </a:lnTo>
                  <a:lnTo>
                    <a:pt x="435" y="198"/>
                  </a:lnTo>
                  <a:lnTo>
                    <a:pt x="446" y="188"/>
                  </a:lnTo>
                  <a:lnTo>
                    <a:pt x="458" y="178"/>
                  </a:lnTo>
                  <a:lnTo>
                    <a:pt x="471" y="169"/>
                  </a:lnTo>
                  <a:lnTo>
                    <a:pt x="485" y="161"/>
                  </a:lnTo>
                  <a:lnTo>
                    <a:pt x="499" y="153"/>
                  </a:lnTo>
                  <a:lnTo>
                    <a:pt x="513" y="146"/>
                  </a:lnTo>
                  <a:lnTo>
                    <a:pt x="527" y="141"/>
                  </a:lnTo>
                  <a:lnTo>
                    <a:pt x="541" y="136"/>
                  </a:lnTo>
                  <a:lnTo>
                    <a:pt x="556" y="133"/>
                  </a:lnTo>
                  <a:lnTo>
                    <a:pt x="571" y="131"/>
                  </a:lnTo>
                  <a:lnTo>
                    <a:pt x="586" y="129"/>
                  </a:lnTo>
                  <a:lnTo>
                    <a:pt x="603" y="129"/>
                  </a:lnTo>
                  <a:lnTo>
                    <a:pt x="619" y="129"/>
                  </a:lnTo>
                  <a:lnTo>
                    <a:pt x="634" y="131"/>
                  </a:lnTo>
                  <a:lnTo>
                    <a:pt x="649" y="133"/>
                  </a:lnTo>
                  <a:lnTo>
                    <a:pt x="664" y="136"/>
                  </a:lnTo>
                  <a:lnTo>
                    <a:pt x="678" y="141"/>
                  </a:lnTo>
                  <a:lnTo>
                    <a:pt x="692" y="146"/>
                  </a:lnTo>
                  <a:lnTo>
                    <a:pt x="706" y="153"/>
                  </a:lnTo>
                  <a:lnTo>
                    <a:pt x="720" y="161"/>
                  </a:lnTo>
                  <a:lnTo>
                    <a:pt x="734" y="169"/>
                  </a:lnTo>
                  <a:lnTo>
                    <a:pt x="747" y="178"/>
                  </a:lnTo>
                  <a:lnTo>
                    <a:pt x="759" y="188"/>
                  </a:lnTo>
                  <a:lnTo>
                    <a:pt x="770" y="198"/>
                  </a:lnTo>
                  <a:lnTo>
                    <a:pt x="780" y="209"/>
                  </a:lnTo>
                  <a:lnTo>
                    <a:pt x="790" y="221"/>
                  </a:lnTo>
                  <a:lnTo>
                    <a:pt x="799" y="234"/>
                  </a:lnTo>
                  <a:lnTo>
                    <a:pt x="807" y="248"/>
                  </a:lnTo>
                  <a:lnTo>
                    <a:pt x="815" y="262"/>
                  </a:lnTo>
                  <a:lnTo>
                    <a:pt x="822" y="276"/>
                  </a:lnTo>
                  <a:lnTo>
                    <a:pt x="827" y="290"/>
                  </a:lnTo>
                  <a:lnTo>
                    <a:pt x="832" y="305"/>
                  </a:lnTo>
                  <a:lnTo>
                    <a:pt x="835" y="319"/>
                  </a:lnTo>
                  <a:lnTo>
                    <a:pt x="838" y="334"/>
                  </a:lnTo>
                  <a:lnTo>
                    <a:pt x="839" y="350"/>
                  </a:lnTo>
                  <a:lnTo>
                    <a:pt x="839" y="366"/>
                  </a:lnTo>
                  <a:lnTo>
                    <a:pt x="839" y="599"/>
                  </a:lnTo>
                  <a:lnTo>
                    <a:pt x="366" y="599"/>
                  </a:lnTo>
                  <a:lnTo>
                    <a:pt x="366" y="366"/>
                  </a:lnTo>
                  <a:close/>
                  <a:moveTo>
                    <a:pt x="603" y="1164"/>
                  </a:moveTo>
                  <a:lnTo>
                    <a:pt x="595" y="1164"/>
                  </a:lnTo>
                  <a:lnTo>
                    <a:pt x="588" y="1164"/>
                  </a:lnTo>
                  <a:lnTo>
                    <a:pt x="581" y="1163"/>
                  </a:lnTo>
                  <a:lnTo>
                    <a:pt x="574" y="1161"/>
                  </a:lnTo>
                  <a:lnTo>
                    <a:pt x="568" y="1159"/>
                  </a:lnTo>
                  <a:lnTo>
                    <a:pt x="561" y="1157"/>
                  </a:lnTo>
                  <a:lnTo>
                    <a:pt x="555" y="1154"/>
                  </a:lnTo>
                  <a:lnTo>
                    <a:pt x="549" y="1150"/>
                  </a:lnTo>
                  <a:lnTo>
                    <a:pt x="542" y="1147"/>
                  </a:lnTo>
                  <a:lnTo>
                    <a:pt x="537" y="1142"/>
                  </a:lnTo>
                  <a:lnTo>
                    <a:pt x="531" y="1138"/>
                  </a:lnTo>
                  <a:lnTo>
                    <a:pt x="526" y="1134"/>
                  </a:lnTo>
                  <a:lnTo>
                    <a:pt x="522" y="1129"/>
                  </a:lnTo>
                  <a:lnTo>
                    <a:pt x="517" y="1123"/>
                  </a:lnTo>
                  <a:lnTo>
                    <a:pt x="513" y="1118"/>
                  </a:lnTo>
                  <a:lnTo>
                    <a:pt x="510" y="1111"/>
                  </a:lnTo>
                  <a:lnTo>
                    <a:pt x="506" y="1105"/>
                  </a:lnTo>
                  <a:lnTo>
                    <a:pt x="503" y="1098"/>
                  </a:lnTo>
                  <a:lnTo>
                    <a:pt x="500" y="1092"/>
                  </a:lnTo>
                  <a:lnTo>
                    <a:pt x="498" y="1085"/>
                  </a:lnTo>
                  <a:lnTo>
                    <a:pt x="497" y="1079"/>
                  </a:lnTo>
                  <a:lnTo>
                    <a:pt x="495" y="1072"/>
                  </a:lnTo>
                  <a:lnTo>
                    <a:pt x="495" y="1065"/>
                  </a:lnTo>
                  <a:lnTo>
                    <a:pt x="495" y="1057"/>
                  </a:lnTo>
                  <a:lnTo>
                    <a:pt x="495" y="1050"/>
                  </a:lnTo>
                  <a:lnTo>
                    <a:pt x="495" y="1043"/>
                  </a:lnTo>
                  <a:lnTo>
                    <a:pt x="497" y="1036"/>
                  </a:lnTo>
                  <a:lnTo>
                    <a:pt x="498" y="1029"/>
                  </a:lnTo>
                  <a:lnTo>
                    <a:pt x="500" y="1023"/>
                  </a:lnTo>
                  <a:lnTo>
                    <a:pt x="503" y="1016"/>
                  </a:lnTo>
                  <a:lnTo>
                    <a:pt x="506" y="1010"/>
                  </a:lnTo>
                  <a:lnTo>
                    <a:pt x="510" y="1003"/>
                  </a:lnTo>
                  <a:lnTo>
                    <a:pt x="513" y="997"/>
                  </a:lnTo>
                  <a:lnTo>
                    <a:pt x="517" y="991"/>
                  </a:lnTo>
                  <a:lnTo>
                    <a:pt x="522" y="986"/>
                  </a:lnTo>
                  <a:lnTo>
                    <a:pt x="526" y="981"/>
                  </a:lnTo>
                  <a:lnTo>
                    <a:pt x="531" y="976"/>
                  </a:lnTo>
                  <a:lnTo>
                    <a:pt x="537" y="972"/>
                  </a:lnTo>
                  <a:lnTo>
                    <a:pt x="542" y="968"/>
                  </a:lnTo>
                  <a:lnTo>
                    <a:pt x="549" y="964"/>
                  </a:lnTo>
                  <a:lnTo>
                    <a:pt x="555" y="961"/>
                  </a:lnTo>
                  <a:lnTo>
                    <a:pt x="561" y="958"/>
                  </a:lnTo>
                  <a:lnTo>
                    <a:pt x="568" y="955"/>
                  </a:lnTo>
                  <a:lnTo>
                    <a:pt x="574" y="953"/>
                  </a:lnTo>
                  <a:lnTo>
                    <a:pt x="581" y="952"/>
                  </a:lnTo>
                  <a:lnTo>
                    <a:pt x="588" y="950"/>
                  </a:lnTo>
                  <a:lnTo>
                    <a:pt x="595" y="950"/>
                  </a:lnTo>
                  <a:lnTo>
                    <a:pt x="603" y="949"/>
                  </a:lnTo>
                  <a:lnTo>
                    <a:pt x="610" y="950"/>
                  </a:lnTo>
                  <a:lnTo>
                    <a:pt x="617" y="950"/>
                  </a:lnTo>
                  <a:lnTo>
                    <a:pt x="624" y="952"/>
                  </a:lnTo>
                  <a:lnTo>
                    <a:pt x="631" y="953"/>
                  </a:lnTo>
                  <a:lnTo>
                    <a:pt x="637" y="955"/>
                  </a:lnTo>
                  <a:lnTo>
                    <a:pt x="644" y="958"/>
                  </a:lnTo>
                  <a:lnTo>
                    <a:pt x="650" y="961"/>
                  </a:lnTo>
                  <a:lnTo>
                    <a:pt x="656" y="964"/>
                  </a:lnTo>
                  <a:lnTo>
                    <a:pt x="663" y="968"/>
                  </a:lnTo>
                  <a:lnTo>
                    <a:pt x="668" y="972"/>
                  </a:lnTo>
                  <a:lnTo>
                    <a:pt x="674" y="976"/>
                  </a:lnTo>
                  <a:lnTo>
                    <a:pt x="679" y="981"/>
                  </a:lnTo>
                  <a:lnTo>
                    <a:pt x="683" y="986"/>
                  </a:lnTo>
                  <a:lnTo>
                    <a:pt x="688" y="991"/>
                  </a:lnTo>
                  <a:lnTo>
                    <a:pt x="692" y="997"/>
                  </a:lnTo>
                  <a:lnTo>
                    <a:pt x="695" y="1003"/>
                  </a:lnTo>
                  <a:lnTo>
                    <a:pt x="699" y="1010"/>
                  </a:lnTo>
                  <a:lnTo>
                    <a:pt x="702" y="1016"/>
                  </a:lnTo>
                  <a:lnTo>
                    <a:pt x="705" y="1023"/>
                  </a:lnTo>
                  <a:lnTo>
                    <a:pt x="707" y="1029"/>
                  </a:lnTo>
                  <a:lnTo>
                    <a:pt x="708" y="1036"/>
                  </a:lnTo>
                  <a:lnTo>
                    <a:pt x="710" y="1043"/>
                  </a:lnTo>
                  <a:lnTo>
                    <a:pt x="710" y="1050"/>
                  </a:lnTo>
                  <a:lnTo>
                    <a:pt x="710" y="1057"/>
                  </a:lnTo>
                  <a:lnTo>
                    <a:pt x="710" y="1065"/>
                  </a:lnTo>
                  <a:lnTo>
                    <a:pt x="710" y="1072"/>
                  </a:lnTo>
                  <a:lnTo>
                    <a:pt x="708" y="1079"/>
                  </a:lnTo>
                  <a:lnTo>
                    <a:pt x="707" y="1085"/>
                  </a:lnTo>
                  <a:lnTo>
                    <a:pt x="705" y="1092"/>
                  </a:lnTo>
                  <a:lnTo>
                    <a:pt x="702" y="1098"/>
                  </a:lnTo>
                  <a:lnTo>
                    <a:pt x="699" y="1105"/>
                  </a:lnTo>
                  <a:lnTo>
                    <a:pt x="695" y="1111"/>
                  </a:lnTo>
                  <a:lnTo>
                    <a:pt x="692" y="1118"/>
                  </a:lnTo>
                  <a:lnTo>
                    <a:pt x="688" y="1123"/>
                  </a:lnTo>
                  <a:lnTo>
                    <a:pt x="683" y="1129"/>
                  </a:lnTo>
                  <a:lnTo>
                    <a:pt x="679" y="1134"/>
                  </a:lnTo>
                  <a:lnTo>
                    <a:pt x="674" y="1138"/>
                  </a:lnTo>
                  <a:lnTo>
                    <a:pt x="668" y="1142"/>
                  </a:lnTo>
                  <a:lnTo>
                    <a:pt x="663" y="1147"/>
                  </a:lnTo>
                  <a:lnTo>
                    <a:pt x="656" y="1150"/>
                  </a:lnTo>
                  <a:lnTo>
                    <a:pt x="650" y="1154"/>
                  </a:lnTo>
                  <a:lnTo>
                    <a:pt x="644" y="1157"/>
                  </a:lnTo>
                  <a:lnTo>
                    <a:pt x="637" y="1159"/>
                  </a:lnTo>
                  <a:lnTo>
                    <a:pt x="631" y="1161"/>
                  </a:lnTo>
                  <a:lnTo>
                    <a:pt x="624" y="1163"/>
                  </a:lnTo>
                  <a:lnTo>
                    <a:pt x="617" y="1164"/>
                  </a:lnTo>
                  <a:lnTo>
                    <a:pt x="610" y="1164"/>
                  </a:lnTo>
                  <a:lnTo>
                    <a:pt x="603" y="11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424983A3-D3C3-EF48-8A82-54EBBF9F3824}"/>
              </a:ext>
            </a:extLst>
          </p:cNvPr>
          <p:cNvSpPr/>
          <p:nvPr/>
        </p:nvSpPr>
        <p:spPr>
          <a:xfrm>
            <a:off x="7865364" y="4677609"/>
            <a:ext cx="2173986" cy="697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ts val="375"/>
              </a:spcBef>
              <a:buClr>
                <a:schemeClr val="bg1"/>
              </a:buClr>
            </a:pPr>
            <a:r>
              <a:rPr lang="en-US" sz="1050" b="1" dirty="0">
                <a:solidFill>
                  <a:srgbClr val="0A86C9"/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rPr>
              <a:t>Globality</a:t>
            </a:r>
          </a:p>
          <a:p>
            <a:pPr algn="ctr" fontAlgn="base">
              <a:spcBef>
                <a:spcPts val="375"/>
              </a:spcBef>
              <a:buClr>
                <a:schemeClr val="bg1"/>
              </a:buClr>
            </a:pPr>
            <a:r>
              <a:rPr lang="en-US" sz="1050" dirty="0">
                <a:solidFill>
                  <a:schemeClr val="accent6">
                    <a:lumMod val="25000"/>
                  </a:schemeClr>
                </a:solidFill>
                <a:uFill>
                  <a:solidFill>
                    <a:srgbClr val="0A86C9"/>
                  </a:solidFill>
                </a:uFill>
                <a:latin typeface="Arial" charset="0"/>
                <a:ea typeface="Arial" charset="0"/>
                <a:cs typeface="Arial" charset="0"/>
              </a:rPr>
              <a:t>The ability to work with existing and new payment networks all around the world with ever-decreasing cost</a:t>
            </a:r>
          </a:p>
        </p:txBody>
      </p:sp>
      <p:grpSp>
        <p:nvGrpSpPr>
          <p:cNvPr id="39" name="Group 5">
            <a:extLst>
              <a:ext uri="{FF2B5EF4-FFF2-40B4-BE49-F238E27FC236}">
                <a16:creationId xmlns:a16="http://schemas.microsoft.com/office/drawing/2014/main" id="{B6F591A6-7F13-9D48-BE8B-9ECDF26A4224}"/>
              </a:ext>
            </a:extLst>
          </p:cNvPr>
          <p:cNvGrpSpPr>
            <a:grpSpLocks/>
          </p:cNvGrpSpPr>
          <p:nvPr/>
        </p:nvGrpSpPr>
        <p:grpSpPr bwMode="auto">
          <a:xfrm>
            <a:off x="8683277" y="4155114"/>
            <a:ext cx="538163" cy="416719"/>
            <a:chOff x="680" y="731"/>
            <a:chExt cx="452" cy="350"/>
          </a:xfrm>
          <a:solidFill>
            <a:srgbClr val="DB6026"/>
          </a:solidFill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4A742743-59F0-5E49-A347-DC9395A94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" y="727"/>
              <a:ext cx="453" cy="355"/>
            </a:xfrm>
            <a:custGeom>
              <a:avLst/>
              <a:gdLst>
                <a:gd name="T0" fmla="*/ 0 w 2000"/>
                <a:gd name="T1" fmla="*/ 796 h 1572"/>
                <a:gd name="T2" fmla="*/ 86 w 2000"/>
                <a:gd name="T3" fmla="*/ 796 h 1572"/>
                <a:gd name="T4" fmla="*/ 1798 w 2000"/>
                <a:gd name="T5" fmla="*/ 630 h 1572"/>
                <a:gd name="T6" fmla="*/ 1042 w 2000"/>
                <a:gd name="T7" fmla="*/ 484 h 1572"/>
                <a:gd name="T8" fmla="*/ 1357 w 2000"/>
                <a:gd name="T9" fmla="*/ 484 h 1572"/>
                <a:gd name="T10" fmla="*/ 1374 w 2000"/>
                <a:gd name="T11" fmla="*/ 838 h 1572"/>
                <a:gd name="T12" fmla="*/ 1125 w 2000"/>
                <a:gd name="T13" fmla="*/ 1100 h 1572"/>
                <a:gd name="T14" fmla="*/ 1042 w 2000"/>
                <a:gd name="T15" fmla="*/ 398 h 1572"/>
                <a:gd name="T16" fmla="*/ 957 w 2000"/>
                <a:gd name="T17" fmla="*/ 1103 h 1572"/>
                <a:gd name="T18" fmla="*/ 633 w 2000"/>
                <a:gd name="T19" fmla="*/ 1073 h 1572"/>
                <a:gd name="T20" fmla="*/ 1479 w 2000"/>
                <a:gd name="T21" fmla="*/ 696 h 1572"/>
                <a:gd name="T22" fmla="*/ 1448 w 2000"/>
                <a:gd name="T23" fmla="*/ 484 h 1572"/>
                <a:gd name="T24" fmla="*/ 1751 w 2000"/>
                <a:gd name="T25" fmla="*/ 838 h 1572"/>
                <a:gd name="T26" fmla="*/ 1459 w 2000"/>
                <a:gd name="T27" fmla="*/ 1053 h 1572"/>
                <a:gd name="T28" fmla="*/ 517 w 2000"/>
                <a:gd name="T29" fmla="*/ 753 h 1572"/>
                <a:gd name="T30" fmla="*/ 1681 w 2000"/>
                <a:gd name="T31" fmla="*/ 693 h 1572"/>
                <a:gd name="T32" fmla="*/ 1728 w 2000"/>
                <a:gd name="T33" fmla="*/ 606 h 1572"/>
                <a:gd name="T34" fmla="*/ 1629 w 2000"/>
                <a:gd name="T35" fmla="*/ 384 h 1572"/>
                <a:gd name="T36" fmla="*/ 1354 w 2000"/>
                <a:gd name="T37" fmla="*/ 233 h 1572"/>
                <a:gd name="T38" fmla="*/ 1410 w 2000"/>
                <a:gd name="T39" fmla="*/ 1240 h 1572"/>
                <a:gd name="T40" fmla="*/ 1377 w 2000"/>
                <a:gd name="T41" fmla="*/ 1448 h 1572"/>
                <a:gd name="T42" fmla="*/ 1408 w 2000"/>
                <a:gd name="T43" fmla="*/ 1240 h 1572"/>
                <a:gd name="T44" fmla="*/ 877 w 2000"/>
                <a:gd name="T45" fmla="*/ 1488 h 1572"/>
                <a:gd name="T46" fmla="*/ 957 w 2000"/>
                <a:gd name="T47" fmla="*/ 1441 h 1572"/>
                <a:gd name="T48" fmla="*/ 751 w 2000"/>
                <a:gd name="T49" fmla="*/ 1361 h 1572"/>
                <a:gd name="T50" fmla="*/ 694 w 2000"/>
                <a:gd name="T51" fmla="*/ 1256 h 1572"/>
                <a:gd name="T52" fmla="*/ 592 w 2000"/>
                <a:gd name="T53" fmla="*/ 1241 h 1572"/>
                <a:gd name="T54" fmla="*/ 586 w 2000"/>
                <a:gd name="T55" fmla="*/ 1425 h 1572"/>
                <a:gd name="T56" fmla="*/ 1043 w 2000"/>
                <a:gd name="T57" fmla="*/ 1387 h 1572"/>
                <a:gd name="T58" fmla="*/ 1194 w 2000"/>
                <a:gd name="T59" fmla="*/ 1269 h 1572"/>
                <a:gd name="T60" fmla="*/ 668 w 2000"/>
                <a:gd name="T61" fmla="*/ 398 h 1572"/>
                <a:gd name="T62" fmla="*/ 642 w 2000"/>
                <a:gd name="T63" fmla="*/ 484 h 1572"/>
                <a:gd name="T64" fmla="*/ 957 w 2000"/>
                <a:gd name="T65" fmla="*/ 484 h 1572"/>
                <a:gd name="T66" fmla="*/ 577 w 2000"/>
                <a:gd name="T67" fmla="*/ 398 h 1572"/>
                <a:gd name="T68" fmla="*/ 624 w 2000"/>
                <a:gd name="T69" fmla="*/ 143 h 1572"/>
                <a:gd name="T70" fmla="*/ 264 w 2000"/>
                <a:gd name="T71" fmla="*/ 950 h 1572"/>
                <a:gd name="T72" fmla="*/ 1530 w 2000"/>
                <a:gd name="T73" fmla="*/ 106 h 1572"/>
                <a:gd name="T74" fmla="*/ 1635 w 2000"/>
                <a:gd name="T75" fmla="*/ 498 h 1572"/>
                <a:gd name="T76" fmla="*/ 1194 w 2000"/>
                <a:gd name="T77" fmla="*/ 1095 h 1572"/>
                <a:gd name="T78" fmla="*/ 1715 w 2000"/>
                <a:gd name="T79" fmla="*/ 531 h 1572"/>
                <a:gd name="T80" fmla="*/ 1409 w 2000"/>
                <a:gd name="T81" fmla="*/ 99 h 1572"/>
                <a:gd name="T82" fmla="*/ 1530 w 2000"/>
                <a:gd name="T83" fmla="*/ 106 h 1572"/>
                <a:gd name="T84" fmla="*/ 852 w 2000"/>
                <a:gd name="T85" fmla="*/ 1356 h 1572"/>
                <a:gd name="T86" fmla="*/ 316 w 2000"/>
                <a:gd name="T87" fmla="*/ 1253 h 1572"/>
                <a:gd name="T88" fmla="*/ 293 w 2000"/>
                <a:gd name="T89" fmla="*/ 1502 h 1572"/>
                <a:gd name="T90" fmla="*/ 481 w 2000"/>
                <a:gd name="T91" fmla="*/ 1570 h 1572"/>
                <a:gd name="T92" fmla="*/ 1122 w 2000"/>
                <a:gd name="T93" fmla="*/ 1273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00" h="1572">
                  <a:moveTo>
                    <a:pt x="1999" y="796"/>
                  </a:moveTo>
                  <a:cubicBezTo>
                    <a:pt x="1999" y="1041"/>
                    <a:pt x="1559" y="1233"/>
                    <a:pt x="1000" y="1233"/>
                  </a:cubicBezTo>
                  <a:cubicBezTo>
                    <a:pt x="440" y="1233"/>
                    <a:pt x="0" y="1041"/>
                    <a:pt x="0" y="796"/>
                  </a:cubicBezTo>
                  <a:cubicBezTo>
                    <a:pt x="0" y="685"/>
                    <a:pt x="89" y="586"/>
                    <a:pt x="239" y="510"/>
                  </a:cubicBezTo>
                  <a:cubicBezTo>
                    <a:pt x="222" y="551"/>
                    <a:pt x="211" y="587"/>
                    <a:pt x="201" y="631"/>
                  </a:cubicBezTo>
                  <a:cubicBezTo>
                    <a:pt x="128" y="682"/>
                    <a:pt x="86" y="740"/>
                    <a:pt x="86" y="796"/>
                  </a:cubicBezTo>
                  <a:cubicBezTo>
                    <a:pt x="86" y="965"/>
                    <a:pt x="453" y="1147"/>
                    <a:pt x="1000" y="1147"/>
                  </a:cubicBezTo>
                  <a:cubicBezTo>
                    <a:pt x="1546" y="1147"/>
                    <a:pt x="1913" y="965"/>
                    <a:pt x="1913" y="796"/>
                  </a:cubicBezTo>
                  <a:cubicBezTo>
                    <a:pt x="1913" y="740"/>
                    <a:pt x="1870" y="682"/>
                    <a:pt x="1798" y="630"/>
                  </a:cubicBezTo>
                  <a:cubicBezTo>
                    <a:pt x="1788" y="587"/>
                    <a:pt x="1777" y="551"/>
                    <a:pt x="1760" y="509"/>
                  </a:cubicBezTo>
                  <a:cubicBezTo>
                    <a:pt x="1910" y="585"/>
                    <a:pt x="1999" y="685"/>
                    <a:pt x="1999" y="796"/>
                  </a:cubicBezTo>
                  <a:close/>
                  <a:moveTo>
                    <a:pt x="1042" y="484"/>
                  </a:moveTo>
                  <a:cubicBezTo>
                    <a:pt x="1042" y="573"/>
                    <a:pt x="1042" y="663"/>
                    <a:pt x="1042" y="753"/>
                  </a:cubicBezTo>
                  <a:cubicBezTo>
                    <a:pt x="1160" y="753"/>
                    <a:pt x="1278" y="753"/>
                    <a:pt x="1396" y="753"/>
                  </a:cubicBezTo>
                  <a:cubicBezTo>
                    <a:pt x="1393" y="657"/>
                    <a:pt x="1382" y="576"/>
                    <a:pt x="1357" y="484"/>
                  </a:cubicBezTo>
                  <a:cubicBezTo>
                    <a:pt x="1252" y="484"/>
                    <a:pt x="1147" y="484"/>
                    <a:pt x="1042" y="484"/>
                  </a:cubicBezTo>
                  <a:close/>
                  <a:moveTo>
                    <a:pt x="1217" y="1013"/>
                  </a:moveTo>
                  <a:cubicBezTo>
                    <a:pt x="1276" y="954"/>
                    <a:pt x="1322" y="902"/>
                    <a:pt x="1374" y="838"/>
                  </a:cubicBezTo>
                  <a:cubicBezTo>
                    <a:pt x="1264" y="838"/>
                    <a:pt x="1153" y="838"/>
                    <a:pt x="1042" y="838"/>
                  </a:cubicBezTo>
                  <a:cubicBezTo>
                    <a:pt x="1042" y="927"/>
                    <a:pt x="1042" y="1015"/>
                    <a:pt x="1042" y="1103"/>
                  </a:cubicBezTo>
                  <a:cubicBezTo>
                    <a:pt x="1070" y="1103"/>
                    <a:pt x="1098" y="1103"/>
                    <a:pt x="1125" y="1100"/>
                  </a:cubicBezTo>
                  <a:cubicBezTo>
                    <a:pt x="1156" y="1072"/>
                    <a:pt x="1187" y="1044"/>
                    <a:pt x="1217" y="1013"/>
                  </a:cubicBezTo>
                  <a:close/>
                  <a:moveTo>
                    <a:pt x="1042" y="68"/>
                  </a:moveTo>
                  <a:cubicBezTo>
                    <a:pt x="1042" y="178"/>
                    <a:pt x="1042" y="288"/>
                    <a:pt x="1042" y="398"/>
                  </a:cubicBezTo>
                  <a:cubicBezTo>
                    <a:pt x="1139" y="398"/>
                    <a:pt x="1235" y="398"/>
                    <a:pt x="1331" y="398"/>
                  </a:cubicBezTo>
                  <a:cubicBezTo>
                    <a:pt x="1267" y="220"/>
                    <a:pt x="1161" y="93"/>
                    <a:pt x="1042" y="68"/>
                  </a:cubicBezTo>
                  <a:close/>
                  <a:moveTo>
                    <a:pt x="957" y="1103"/>
                  </a:moveTo>
                  <a:cubicBezTo>
                    <a:pt x="957" y="1015"/>
                    <a:pt x="957" y="927"/>
                    <a:pt x="957" y="838"/>
                  </a:cubicBezTo>
                  <a:cubicBezTo>
                    <a:pt x="839" y="838"/>
                    <a:pt x="721" y="838"/>
                    <a:pt x="603" y="838"/>
                  </a:cubicBezTo>
                  <a:cubicBezTo>
                    <a:pt x="606" y="921"/>
                    <a:pt x="615" y="992"/>
                    <a:pt x="633" y="1073"/>
                  </a:cubicBezTo>
                  <a:cubicBezTo>
                    <a:pt x="746" y="1092"/>
                    <a:pt x="843" y="1101"/>
                    <a:pt x="957" y="1103"/>
                  </a:cubicBezTo>
                  <a:close/>
                  <a:moveTo>
                    <a:pt x="1448" y="484"/>
                  </a:moveTo>
                  <a:cubicBezTo>
                    <a:pt x="1465" y="557"/>
                    <a:pt x="1474" y="620"/>
                    <a:pt x="1479" y="696"/>
                  </a:cubicBezTo>
                  <a:cubicBezTo>
                    <a:pt x="1496" y="670"/>
                    <a:pt x="1510" y="649"/>
                    <a:pt x="1525" y="623"/>
                  </a:cubicBezTo>
                  <a:cubicBezTo>
                    <a:pt x="1552" y="575"/>
                    <a:pt x="1573" y="534"/>
                    <a:pt x="1594" y="484"/>
                  </a:cubicBezTo>
                  <a:cubicBezTo>
                    <a:pt x="1546" y="484"/>
                    <a:pt x="1497" y="484"/>
                    <a:pt x="1448" y="484"/>
                  </a:cubicBezTo>
                  <a:close/>
                  <a:moveTo>
                    <a:pt x="1459" y="1053"/>
                  </a:moveTo>
                  <a:cubicBezTo>
                    <a:pt x="1561" y="1030"/>
                    <a:pt x="1644" y="999"/>
                    <a:pt x="1735" y="949"/>
                  </a:cubicBezTo>
                  <a:cubicBezTo>
                    <a:pt x="1744" y="911"/>
                    <a:pt x="1748" y="877"/>
                    <a:pt x="1751" y="838"/>
                  </a:cubicBezTo>
                  <a:cubicBezTo>
                    <a:pt x="1698" y="838"/>
                    <a:pt x="1644" y="838"/>
                    <a:pt x="1590" y="838"/>
                  </a:cubicBezTo>
                  <a:cubicBezTo>
                    <a:pt x="1553" y="891"/>
                    <a:pt x="1513" y="943"/>
                    <a:pt x="1469" y="994"/>
                  </a:cubicBezTo>
                  <a:cubicBezTo>
                    <a:pt x="1466" y="1014"/>
                    <a:pt x="1463" y="1033"/>
                    <a:pt x="1459" y="1053"/>
                  </a:cubicBezTo>
                  <a:close/>
                  <a:moveTo>
                    <a:pt x="315" y="484"/>
                  </a:moveTo>
                  <a:cubicBezTo>
                    <a:pt x="274" y="573"/>
                    <a:pt x="254" y="655"/>
                    <a:pt x="248" y="753"/>
                  </a:cubicBezTo>
                  <a:cubicBezTo>
                    <a:pt x="337" y="753"/>
                    <a:pt x="427" y="753"/>
                    <a:pt x="517" y="753"/>
                  </a:cubicBezTo>
                  <a:cubicBezTo>
                    <a:pt x="519" y="657"/>
                    <a:pt x="529" y="577"/>
                    <a:pt x="551" y="484"/>
                  </a:cubicBezTo>
                  <a:cubicBezTo>
                    <a:pt x="472" y="484"/>
                    <a:pt x="393" y="484"/>
                    <a:pt x="315" y="484"/>
                  </a:cubicBezTo>
                  <a:close/>
                  <a:moveTo>
                    <a:pt x="1681" y="693"/>
                  </a:moveTo>
                  <a:cubicBezTo>
                    <a:pt x="1669" y="715"/>
                    <a:pt x="1658" y="732"/>
                    <a:pt x="1645" y="753"/>
                  </a:cubicBezTo>
                  <a:cubicBezTo>
                    <a:pt x="1680" y="753"/>
                    <a:pt x="1715" y="753"/>
                    <a:pt x="1749" y="753"/>
                  </a:cubicBezTo>
                  <a:cubicBezTo>
                    <a:pt x="1747" y="701"/>
                    <a:pt x="1740" y="657"/>
                    <a:pt x="1728" y="606"/>
                  </a:cubicBezTo>
                  <a:cubicBezTo>
                    <a:pt x="1713" y="638"/>
                    <a:pt x="1699" y="663"/>
                    <a:pt x="1681" y="693"/>
                  </a:cubicBezTo>
                  <a:close/>
                  <a:moveTo>
                    <a:pt x="1625" y="398"/>
                  </a:moveTo>
                  <a:cubicBezTo>
                    <a:pt x="1625" y="393"/>
                    <a:pt x="1628" y="388"/>
                    <a:pt x="1629" y="384"/>
                  </a:cubicBezTo>
                  <a:cubicBezTo>
                    <a:pt x="1561" y="280"/>
                    <a:pt x="1484" y="205"/>
                    <a:pt x="1376" y="144"/>
                  </a:cubicBezTo>
                  <a:cubicBezTo>
                    <a:pt x="1331" y="117"/>
                    <a:pt x="1289" y="99"/>
                    <a:pt x="1239" y="82"/>
                  </a:cubicBezTo>
                  <a:cubicBezTo>
                    <a:pt x="1286" y="130"/>
                    <a:pt x="1321" y="174"/>
                    <a:pt x="1354" y="233"/>
                  </a:cubicBezTo>
                  <a:cubicBezTo>
                    <a:pt x="1386" y="287"/>
                    <a:pt x="1407" y="338"/>
                    <a:pt x="1424" y="398"/>
                  </a:cubicBezTo>
                  <a:cubicBezTo>
                    <a:pt x="1491" y="398"/>
                    <a:pt x="1558" y="398"/>
                    <a:pt x="1625" y="398"/>
                  </a:cubicBezTo>
                  <a:close/>
                  <a:moveTo>
                    <a:pt x="1410" y="1240"/>
                  </a:moveTo>
                  <a:cubicBezTo>
                    <a:pt x="1394" y="1284"/>
                    <a:pt x="1377" y="1320"/>
                    <a:pt x="1354" y="1361"/>
                  </a:cubicBezTo>
                  <a:cubicBezTo>
                    <a:pt x="1321" y="1418"/>
                    <a:pt x="1287" y="1463"/>
                    <a:pt x="1240" y="1509"/>
                  </a:cubicBezTo>
                  <a:cubicBezTo>
                    <a:pt x="1290" y="1492"/>
                    <a:pt x="1331" y="1474"/>
                    <a:pt x="1377" y="1448"/>
                  </a:cubicBezTo>
                  <a:cubicBezTo>
                    <a:pt x="1489" y="1383"/>
                    <a:pt x="1571" y="1303"/>
                    <a:pt x="1640" y="1193"/>
                  </a:cubicBezTo>
                  <a:cubicBezTo>
                    <a:pt x="1627" y="1193"/>
                    <a:pt x="1614" y="1193"/>
                    <a:pt x="1600" y="1193"/>
                  </a:cubicBezTo>
                  <a:cubicBezTo>
                    <a:pt x="1533" y="1214"/>
                    <a:pt x="1476" y="1228"/>
                    <a:pt x="1408" y="1240"/>
                  </a:cubicBezTo>
                  <a:cubicBezTo>
                    <a:pt x="1409" y="1240"/>
                    <a:pt x="1410" y="1240"/>
                    <a:pt x="1410" y="1240"/>
                  </a:cubicBezTo>
                  <a:close/>
                  <a:moveTo>
                    <a:pt x="957" y="1441"/>
                  </a:moveTo>
                  <a:cubicBezTo>
                    <a:pt x="930" y="1458"/>
                    <a:pt x="904" y="1473"/>
                    <a:pt x="877" y="1488"/>
                  </a:cubicBezTo>
                  <a:cubicBezTo>
                    <a:pt x="882" y="1491"/>
                    <a:pt x="886" y="1493"/>
                    <a:pt x="891" y="1496"/>
                  </a:cubicBezTo>
                  <a:cubicBezTo>
                    <a:pt x="913" y="1509"/>
                    <a:pt x="933" y="1517"/>
                    <a:pt x="957" y="1523"/>
                  </a:cubicBezTo>
                  <a:cubicBezTo>
                    <a:pt x="957" y="1496"/>
                    <a:pt x="957" y="1469"/>
                    <a:pt x="957" y="1441"/>
                  </a:cubicBezTo>
                  <a:close/>
                  <a:moveTo>
                    <a:pt x="694" y="1256"/>
                  </a:moveTo>
                  <a:cubicBezTo>
                    <a:pt x="705" y="1281"/>
                    <a:pt x="715" y="1301"/>
                    <a:pt x="728" y="1325"/>
                  </a:cubicBezTo>
                  <a:cubicBezTo>
                    <a:pt x="736" y="1338"/>
                    <a:pt x="743" y="1348"/>
                    <a:pt x="751" y="1361"/>
                  </a:cubicBezTo>
                  <a:cubicBezTo>
                    <a:pt x="778" y="1347"/>
                    <a:pt x="801" y="1336"/>
                    <a:pt x="828" y="1320"/>
                  </a:cubicBezTo>
                  <a:cubicBezTo>
                    <a:pt x="854" y="1305"/>
                    <a:pt x="876" y="1291"/>
                    <a:pt x="902" y="1274"/>
                  </a:cubicBezTo>
                  <a:cubicBezTo>
                    <a:pt x="830" y="1271"/>
                    <a:pt x="760" y="1265"/>
                    <a:pt x="694" y="1256"/>
                  </a:cubicBezTo>
                  <a:close/>
                  <a:moveTo>
                    <a:pt x="670" y="1398"/>
                  </a:moveTo>
                  <a:cubicBezTo>
                    <a:pt x="663" y="1388"/>
                    <a:pt x="658" y="1379"/>
                    <a:pt x="652" y="1369"/>
                  </a:cubicBezTo>
                  <a:cubicBezTo>
                    <a:pt x="627" y="1326"/>
                    <a:pt x="609" y="1288"/>
                    <a:pt x="592" y="1241"/>
                  </a:cubicBezTo>
                  <a:cubicBezTo>
                    <a:pt x="524" y="1228"/>
                    <a:pt x="467" y="1214"/>
                    <a:pt x="401" y="1194"/>
                  </a:cubicBezTo>
                  <a:cubicBezTo>
                    <a:pt x="387" y="1194"/>
                    <a:pt x="374" y="1194"/>
                    <a:pt x="361" y="1194"/>
                  </a:cubicBezTo>
                  <a:cubicBezTo>
                    <a:pt x="421" y="1291"/>
                    <a:pt x="491" y="1362"/>
                    <a:pt x="586" y="1425"/>
                  </a:cubicBezTo>
                  <a:cubicBezTo>
                    <a:pt x="616" y="1417"/>
                    <a:pt x="641" y="1409"/>
                    <a:pt x="670" y="1398"/>
                  </a:cubicBezTo>
                  <a:close/>
                  <a:moveTo>
                    <a:pt x="1194" y="1269"/>
                  </a:moveTo>
                  <a:cubicBezTo>
                    <a:pt x="1144" y="1312"/>
                    <a:pt x="1093" y="1351"/>
                    <a:pt x="1043" y="1387"/>
                  </a:cubicBezTo>
                  <a:cubicBezTo>
                    <a:pt x="1043" y="1433"/>
                    <a:pt x="1043" y="1478"/>
                    <a:pt x="1043" y="1523"/>
                  </a:cubicBezTo>
                  <a:cubicBezTo>
                    <a:pt x="1147" y="1501"/>
                    <a:pt x="1241" y="1402"/>
                    <a:pt x="1306" y="1257"/>
                  </a:cubicBezTo>
                  <a:cubicBezTo>
                    <a:pt x="1269" y="1262"/>
                    <a:pt x="1232" y="1265"/>
                    <a:pt x="1194" y="1269"/>
                  </a:cubicBezTo>
                  <a:close/>
                  <a:moveTo>
                    <a:pt x="957" y="398"/>
                  </a:moveTo>
                  <a:cubicBezTo>
                    <a:pt x="957" y="288"/>
                    <a:pt x="957" y="178"/>
                    <a:pt x="957" y="68"/>
                  </a:cubicBezTo>
                  <a:cubicBezTo>
                    <a:pt x="838" y="93"/>
                    <a:pt x="732" y="220"/>
                    <a:pt x="668" y="398"/>
                  </a:cubicBezTo>
                  <a:cubicBezTo>
                    <a:pt x="764" y="398"/>
                    <a:pt x="860" y="398"/>
                    <a:pt x="957" y="398"/>
                  </a:cubicBezTo>
                  <a:close/>
                  <a:moveTo>
                    <a:pt x="957" y="484"/>
                  </a:moveTo>
                  <a:cubicBezTo>
                    <a:pt x="852" y="484"/>
                    <a:pt x="747" y="484"/>
                    <a:pt x="642" y="484"/>
                  </a:cubicBezTo>
                  <a:cubicBezTo>
                    <a:pt x="617" y="576"/>
                    <a:pt x="606" y="657"/>
                    <a:pt x="603" y="753"/>
                  </a:cubicBezTo>
                  <a:cubicBezTo>
                    <a:pt x="721" y="753"/>
                    <a:pt x="839" y="753"/>
                    <a:pt x="957" y="753"/>
                  </a:cubicBezTo>
                  <a:cubicBezTo>
                    <a:pt x="957" y="663"/>
                    <a:pt x="957" y="573"/>
                    <a:pt x="957" y="484"/>
                  </a:cubicBezTo>
                  <a:close/>
                  <a:moveTo>
                    <a:pt x="624" y="143"/>
                  </a:moveTo>
                  <a:cubicBezTo>
                    <a:pt x="511" y="207"/>
                    <a:pt x="430" y="287"/>
                    <a:pt x="361" y="398"/>
                  </a:cubicBezTo>
                  <a:cubicBezTo>
                    <a:pt x="433" y="398"/>
                    <a:pt x="505" y="398"/>
                    <a:pt x="577" y="398"/>
                  </a:cubicBezTo>
                  <a:cubicBezTo>
                    <a:pt x="594" y="336"/>
                    <a:pt x="615" y="285"/>
                    <a:pt x="647" y="231"/>
                  </a:cubicBezTo>
                  <a:cubicBezTo>
                    <a:pt x="680" y="172"/>
                    <a:pt x="715" y="129"/>
                    <a:pt x="761" y="81"/>
                  </a:cubicBezTo>
                  <a:cubicBezTo>
                    <a:pt x="711" y="98"/>
                    <a:pt x="669" y="116"/>
                    <a:pt x="624" y="143"/>
                  </a:cubicBezTo>
                  <a:close/>
                  <a:moveTo>
                    <a:pt x="517" y="838"/>
                  </a:moveTo>
                  <a:cubicBezTo>
                    <a:pt x="427" y="838"/>
                    <a:pt x="337" y="838"/>
                    <a:pt x="248" y="838"/>
                  </a:cubicBezTo>
                  <a:cubicBezTo>
                    <a:pt x="251" y="878"/>
                    <a:pt x="255" y="911"/>
                    <a:pt x="264" y="950"/>
                  </a:cubicBezTo>
                  <a:cubicBezTo>
                    <a:pt x="355" y="1000"/>
                    <a:pt x="438" y="1031"/>
                    <a:pt x="540" y="1053"/>
                  </a:cubicBezTo>
                  <a:cubicBezTo>
                    <a:pt x="526" y="979"/>
                    <a:pt x="519" y="914"/>
                    <a:pt x="517" y="838"/>
                  </a:cubicBezTo>
                  <a:close/>
                  <a:moveTo>
                    <a:pt x="1530" y="106"/>
                  </a:moveTo>
                  <a:cubicBezTo>
                    <a:pt x="1562" y="106"/>
                    <a:pt x="1589" y="113"/>
                    <a:pt x="1617" y="129"/>
                  </a:cubicBezTo>
                  <a:cubicBezTo>
                    <a:pt x="1627" y="135"/>
                    <a:pt x="1636" y="142"/>
                    <a:pt x="1645" y="150"/>
                  </a:cubicBezTo>
                  <a:cubicBezTo>
                    <a:pt x="1706" y="211"/>
                    <a:pt x="1702" y="337"/>
                    <a:pt x="1635" y="498"/>
                  </a:cubicBezTo>
                  <a:cubicBezTo>
                    <a:pt x="1610" y="553"/>
                    <a:pt x="1588" y="597"/>
                    <a:pt x="1558" y="649"/>
                  </a:cubicBezTo>
                  <a:cubicBezTo>
                    <a:pt x="1470" y="802"/>
                    <a:pt x="1375" y="921"/>
                    <a:pt x="1248" y="1044"/>
                  </a:cubicBezTo>
                  <a:cubicBezTo>
                    <a:pt x="1230" y="1061"/>
                    <a:pt x="1212" y="1078"/>
                    <a:pt x="1194" y="1095"/>
                  </a:cubicBezTo>
                  <a:cubicBezTo>
                    <a:pt x="1243" y="1091"/>
                    <a:pt x="1289" y="1085"/>
                    <a:pt x="1334" y="1078"/>
                  </a:cubicBezTo>
                  <a:cubicBezTo>
                    <a:pt x="1456" y="956"/>
                    <a:pt x="1546" y="840"/>
                    <a:pt x="1632" y="692"/>
                  </a:cubicBezTo>
                  <a:cubicBezTo>
                    <a:pt x="1664" y="636"/>
                    <a:pt x="1688" y="589"/>
                    <a:pt x="1715" y="531"/>
                  </a:cubicBezTo>
                  <a:cubicBezTo>
                    <a:pt x="1797" y="333"/>
                    <a:pt x="1794" y="176"/>
                    <a:pt x="1706" y="89"/>
                  </a:cubicBezTo>
                  <a:cubicBezTo>
                    <a:pt x="1627" y="10"/>
                    <a:pt x="1494" y="0"/>
                    <a:pt x="1326" y="57"/>
                  </a:cubicBezTo>
                  <a:cubicBezTo>
                    <a:pt x="1356" y="70"/>
                    <a:pt x="1381" y="82"/>
                    <a:pt x="1409" y="99"/>
                  </a:cubicBezTo>
                  <a:cubicBezTo>
                    <a:pt x="1419" y="105"/>
                    <a:pt x="1427" y="110"/>
                    <a:pt x="1437" y="116"/>
                  </a:cubicBezTo>
                  <a:cubicBezTo>
                    <a:pt x="1464" y="110"/>
                    <a:pt x="1488" y="107"/>
                    <a:pt x="1516" y="107"/>
                  </a:cubicBezTo>
                  <a:cubicBezTo>
                    <a:pt x="1521" y="106"/>
                    <a:pt x="1525" y="106"/>
                    <a:pt x="1530" y="106"/>
                  </a:cubicBezTo>
                  <a:close/>
                  <a:moveTo>
                    <a:pt x="1000" y="1276"/>
                  </a:moveTo>
                  <a:cubicBezTo>
                    <a:pt x="992" y="1276"/>
                    <a:pt x="984" y="1276"/>
                    <a:pt x="976" y="1276"/>
                  </a:cubicBezTo>
                  <a:cubicBezTo>
                    <a:pt x="934" y="1306"/>
                    <a:pt x="897" y="1330"/>
                    <a:pt x="852" y="1356"/>
                  </a:cubicBezTo>
                  <a:cubicBezTo>
                    <a:pt x="801" y="1385"/>
                    <a:pt x="757" y="1408"/>
                    <a:pt x="703" y="1431"/>
                  </a:cubicBezTo>
                  <a:cubicBezTo>
                    <a:pt x="542" y="1498"/>
                    <a:pt x="415" y="1501"/>
                    <a:pt x="354" y="1441"/>
                  </a:cubicBezTo>
                  <a:cubicBezTo>
                    <a:pt x="316" y="1403"/>
                    <a:pt x="303" y="1337"/>
                    <a:pt x="316" y="1253"/>
                  </a:cubicBezTo>
                  <a:cubicBezTo>
                    <a:pt x="306" y="1237"/>
                    <a:pt x="297" y="1223"/>
                    <a:pt x="288" y="1207"/>
                  </a:cubicBezTo>
                  <a:cubicBezTo>
                    <a:pt x="275" y="1185"/>
                    <a:pt x="265" y="1166"/>
                    <a:pt x="254" y="1143"/>
                  </a:cubicBezTo>
                  <a:cubicBezTo>
                    <a:pt x="205" y="1301"/>
                    <a:pt x="218" y="1427"/>
                    <a:pt x="293" y="1502"/>
                  </a:cubicBezTo>
                  <a:cubicBezTo>
                    <a:pt x="308" y="1516"/>
                    <a:pt x="322" y="1526"/>
                    <a:pt x="339" y="1536"/>
                  </a:cubicBezTo>
                  <a:cubicBezTo>
                    <a:pt x="380" y="1560"/>
                    <a:pt x="420" y="1571"/>
                    <a:pt x="467" y="1571"/>
                  </a:cubicBezTo>
                  <a:cubicBezTo>
                    <a:pt x="472" y="1571"/>
                    <a:pt x="476" y="1571"/>
                    <a:pt x="481" y="1570"/>
                  </a:cubicBezTo>
                  <a:cubicBezTo>
                    <a:pt x="573" y="1567"/>
                    <a:pt x="651" y="1549"/>
                    <a:pt x="736" y="1511"/>
                  </a:cubicBezTo>
                  <a:cubicBezTo>
                    <a:pt x="795" y="1485"/>
                    <a:pt x="844" y="1460"/>
                    <a:pt x="900" y="1428"/>
                  </a:cubicBezTo>
                  <a:cubicBezTo>
                    <a:pt x="983" y="1380"/>
                    <a:pt x="1048" y="1334"/>
                    <a:pt x="1122" y="1273"/>
                  </a:cubicBezTo>
                  <a:cubicBezTo>
                    <a:pt x="1081" y="1275"/>
                    <a:pt x="1042" y="1276"/>
                    <a:pt x="1000" y="127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3465A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524000" y="5689600"/>
            <a:ext cx="9144000" cy="5950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numCol="1" rtlCol="0" anchor="ctr"/>
          <a:lstStyle/>
          <a:p>
            <a:pPr algn="ctr"/>
            <a:r>
              <a:rPr lang="en-US" sz="1400" b="1" dirty="0">
                <a:solidFill>
                  <a:schemeClr val="accent6">
                    <a:lumMod val="25000"/>
                  </a:schemeClr>
                </a:solidFill>
              </a:rPr>
              <a:t>Through these quality characteristics, we deliver a best-in-class customer experience.</a:t>
            </a:r>
          </a:p>
        </p:txBody>
      </p:sp>
    </p:spTree>
    <p:extLst>
      <p:ext uri="{BB962C8B-B14F-4D97-AF65-F5344CB8AC3E}">
        <p14:creationId xmlns:p14="http://schemas.microsoft.com/office/powerpoint/2010/main" val="76159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theme/theme1.xml><?xml version="1.0" encoding="utf-8"?>
<a:theme xmlns:a="http://schemas.openxmlformats.org/drawingml/2006/main" name="Office-Design">
  <a:themeElements>
    <a:clrScheme name="ACI">
      <a:dk1>
        <a:srgbClr val="000000"/>
      </a:dk1>
      <a:lt1>
        <a:srgbClr val="FFFFFF"/>
      </a:lt1>
      <a:dk2>
        <a:srgbClr val="44546A"/>
      </a:dk2>
      <a:lt2>
        <a:srgbClr val="F2F2F2"/>
      </a:lt2>
      <a:accent1>
        <a:srgbClr val="0A86C9"/>
      </a:accent1>
      <a:accent2>
        <a:srgbClr val="DB6026"/>
      </a:accent2>
      <a:accent3>
        <a:srgbClr val="666666"/>
      </a:accent3>
      <a:accent4>
        <a:srgbClr val="999999"/>
      </a:accent4>
      <a:accent5>
        <a:srgbClr val="CCCCCC"/>
      </a:accent5>
      <a:accent6>
        <a:srgbClr val="F2F2F2"/>
      </a:accent6>
      <a:hlink>
        <a:srgbClr val="0A86C9"/>
      </a:hlink>
      <a:folHlink>
        <a:srgbClr val="2059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ACI PPT Template 16_9 widescreen March 2019" id="{ED5B4EC2-6D2E-4BDC-B015-1E3C8C6031C9}" vid="{38469696-6629-4B0A-A79A-C999A93D349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0D3375486FA946A8CB91AC07314E8E" ma:contentTypeVersion="11" ma:contentTypeDescription="Create a new document." ma:contentTypeScope="" ma:versionID="dcc42fe644e6690cb4d903c673bb9550">
  <xsd:schema xmlns:xsd="http://www.w3.org/2001/XMLSchema" xmlns:xs="http://www.w3.org/2001/XMLSchema" xmlns:p="http://schemas.microsoft.com/office/2006/metadata/properties" xmlns:ns3="7395c8ae-5a8d-4413-86b5-0becb0127af3" xmlns:ns4="2e051a9c-f1a0-4cdb-9931-ae87efb3b434" targetNamespace="http://schemas.microsoft.com/office/2006/metadata/properties" ma:root="true" ma:fieldsID="2d18a37c80f59c1f3a95985a8f4b48b2" ns3:_="" ns4:_="">
    <xsd:import namespace="7395c8ae-5a8d-4413-86b5-0becb0127af3"/>
    <xsd:import namespace="2e051a9c-f1a0-4cdb-9931-ae87efb3b43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95c8ae-5a8d-4413-86b5-0becb0127af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051a9c-f1a0-4cdb-9931-ae87efb3b4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FE9752-3B25-4622-A113-639E322796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4C988A-AA4C-4B74-AC2F-D71ABAE3A3E1}">
  <ds:schemaRefs>
    <ds:schemaRef ds:uri="7395c8ae-5a8d-4413-86b5-0becb0127af3"/>
    <ds:schemaRef ds:uri="http://purl.org/dc/elements/1.1/"/>
    <ds:schemaRef ds:uri="http://purl.org/dc/terms/"/>
    <ds:schemaRef ds:uri="2e051a9c-f1a0-4cdb-9931-ae87efb3b434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C286C76-50A7-485B-8B13-892F0FF5AA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95c8ae-5a8d-4413-86b5-0becb0127af3"/>
    <ds:schemaRef ds:uri="2e051a9c-f1a0-4cdb-9931-ae87efb3b4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ACI%20PPT%20Template%2016_9%20widescreen%20March%202019</Template>
  <TotalTime>1236</TotalTime>
  <Words>3178</Words>
  <Application>Microsoft Office PowerPoint</Application>
  <PresentationFormat>Widescreen</PresentationFormat>
  <Paragraphs>720</Paragraphs>
  <Slides>58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ＭＳ Ｐゴシック</vt:lpstr>
      <vt:lpstr>Arial</vt:lpstr>
      <vt:lpstr>Arial,Sans-Serif</vt:lpstr>
      <vt:lpstr>Calibri</vt:lpstr>
      <vt:lpstr>Symbol</vt:lpstr>
      <vt:lpstr>Verdana</vt:lpstr>
      <vt:lpstr>Wingdings</vt:lpstr>
      <vt:lpstr>Office-Design</vt:lpstr>
      <vt:lpstr>Emirates Airlines</vt:lpstr>
      <vt:lpstr>Agenda</vt:lpstr>
      <vt:lpstr>Agenda</vt:lpstr>
      <vt:lpstr>Emirates Requirements from RFI</vt:lpstr>
      <vt:lpstr>Emirates Airways – global leader in aviation</vt:lpstr>
      <vt:lpstr>Why ACI can deliver for Emirates</vt:lpstr>
      <vt:lpstr>ACI’s Global presence &amp; ability to service Tier 1 companies</vt:lpstr>
      <vt:lpstr>ACI support the some of the world largest brands </vt:lpstr>
      <vt:lpstr>Mission-Critical, Payments-Grade Software</vt:lpstr>
      <vt:lpstr>KPIs – customer examples &amp; awards</vt:lpstr>
      <vt:lpstr>Awards and Accolades</vt:lpstr>
      <vt:lpstr>ACI ReD Shield® Case Studies</vt:lpstr>
      <vt:lpstr>Don’t Take Our Word for It</vt:lpstr>
      <vt:lpstr>Experience</vt:lpstr>
      <vt:lpstr>Production Results from the New Technology – Singapore Air</vt:lpstr>
      <vt:lpstr>PowerPoint Presentation</vt:lpstr>
      <vt:lpstr>Consortium Approach to Travel</vt:lpstr>
      <vt:lpstr>PowerPoint Presentation</vt:lpstr>
      <vt:lpstr>Customer Support Structure &amp; Global Risk Team</vt:lpstr>
      <vt:lpstr>ACI Teams to support Emirates</vt:lpstr>
      <vt:lpstr>Risk Analysts</vt:lpstr>
      <vt:lpstr>Global Hosted Risk Services – Reach and Scale</vt:lpstr>
      <vt:lpstr>Current: Global Structure of Risk Services – Hosted  </vt:lpstr>
      <vt:lpstr>Solution Overview</vt:lpstr>
      <vt:lpstr>ACI ReD Shield® – Fraud Prevention and Detection – By Design</vt:lpstr>
      <vt:lpstr>Fraud Prevention and Detection, Powered by ACI ReD Shield</vt:lpstr>
      <vt:lpstr>Layer 1 – Machine Learning</vt:lpstr>
      <vt:lpstr>Layer 1 – Machine Learning</vt:lpstr>
      <vt:lpstr>Layer 1 – Machine Learning</vt:lpstr>
      <vt:lpstr>Layer 1 – Machine Learning</vt:lpstr>
      <vt:lpstr>Layer 1 – Machine Learning</vt:lpstr>
      <vt:lpstr>Layer 1 – Machine Learning</vt:lpstr>
      <vt:lpstr>Layer 1 – Machine Learning</vt:lpstr>
      <vt:lpstr>Layer 1 – Machine Learning</vt:lpstr>
      <vt:lpstr>The Power of the Multi-Layered Approach</vt:lpstr>
      <vt:lpstr>The Power of the Multi-Layered Approach</vt:lpstr>
      <vt:lpstr>Machine Learning at ACI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Transaction Flows, Architecture &amp; Innovation</vt:lpstr>
      <vt:lpstr>Platform workflow</vt:lpstr>
      <vt:lpstr>Customer Service Interface – manual review portal</vt:lpstr>
      <vt:lpstr>Business Intelligence at the heart of the platform</vt:lpstr>
      <vt:lpstr>PowerPoint Presentation</vt:lpstr>
      <vt:lpstr>Latest technology drives NFRs &amp; detection accuracy </vt:lpstr>
      <vt:lpstr>Roadmap focus – solution overview </vt:lpstr>
      <vt:lpstr>Strategy optimization &amp; use cases</vt:lpstr>
      <vt:lpstr>Detecting Different Types of Fraud; Channels – Transactional or Event</vt:lpstr>
      <vt:lpstr>Strategy Optimisation within Airline sector</vt:lpstr>
      <vt:lpstr>Areas of focus – Airline Loyalty / Mileage Fraud</vt:lpstr>
      <vt:lpstr>Types of rules proposed for Emirates</vt:lpstr>
      <vt:lpstr>Example service review for Airline customers</vt:lpstr>
      <vt:lpstr>Summary</vt:lpstr>
      <vt:lpstr>Questions &amp; Next Steps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(click Layout for more title slide options)</dc:title>
  <dc:creator>Abramovitz, Joy</dc:creator>
  <cp:lastModifiedBy>Lupou, Raluca</cp:lastModifiedBy>
  <cp:revision>299</cp:revision>
  <cp:lastPrinted>2019-11-27T14:05:55Z</cp:lastPrinted>
  <dcterms:created xsi:type="dcterms:W3CDTF">2019-10-31T16:21:07Z</dcterms:created>
  <dcterms:modified xsi:type="dcterms:W3CDTF">2019-11-28T13:32:20Z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0x010100E20D3375486FA946A8CB91AC07314E8E</vt:lpwstr>
  </property>
  <property fmtid="{D5CDD505-2E9C-101B-9397-08002B2CF9AE}" pid="3" name="_dlc_DocIdItemGuid">
    <vt:lpwstr>0663f1e3-caa6-477e-8cad-4feef2677221</vt:lpwstr>
  </property>
</Properties>
</file>